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2" r:id="rId1"/>
  </p:sldMasterIdLst>
  <p:notesMasterIdLst>
    <p:notesMasterId r:id="rId46"/>
  </p:notesMasterIdLst>
  <p:handoutMasterIdLst>
    <p:handoutMasterId r:id="rId47"/>
  </p:handoutMasterIdLst>
  <p:sldIdLst>
    <p:sldId id="256" r:id="rId2"/>
    <p:sldId id="515" r:id="rId3"/>
    <p:sldId id="516" r:id="rId4"/>
    <p:sldId id="517" r:id="rId5"/>
    <p:sldId id="518" r:id="rId6"/>
    <p:sldId id="523" r:id="rId7"/>
    <p:sldId id="524" r:id="rId8"/>
    <p:sldId id="526" r:id="rId9"/>
    <p:sldId id="527" r:id="rId10"/>
    <p:sldId id="525" r:id="rId11"/>
    <p:sldId id="519" r:id="rId12"/>
    <p:sldId id="520" r:id="rId13"/>
    <p:sldId id="521" r:id="rId14"/>
    <p:sldId id="522" r:id="rId15"/>
    <p:sldId id="531" r:id="rId16"/>
    <p:sldId id="528" r:id="rId17"/>
    <p:sldId id="529" r:id="rId18"/>
    <p:sldId id="530" r:id="rId19"/>
    <p:sldId id="532" r:id="rId20"/>
    <p:sldId id="533" r:id="rId21"/>
    <p:sldId id="534" r:id="rId22"/>
    <p:sldId id="535" r:id="rId23"/>
    <p:sldId id="536" r:id="rId24"/>
    <p:sldId id="537" r:id="rId25"/>
    <p:sldId id="542" r:id="rId26"/>
    <p:sldId id="538" r:id="rId27"/>
    <p:sldId id="539" r:id="rId28"/>
    <p:sldId id="540" r:id="rId29"/>
    <p:sldId id="541" r:id="rId30"/>
    <p:sldId id="543" r:id="rId31"/>
    <p:sldId id="544" r:id="rId32"/>
    <p:sldId id="545" r:id="rId33"/>
    <p:sldId id="546" r:id="rId34"/>
    <p:sldId id="547" r:id="rId35"/>
    <p:sldId id="548" r:id="rId36"/>
    <p:sldId id="549" r:id="rId37"/>
    <p:sldId id="550" r:id="rId38"/>
    <p:sldId id="551" r:id="rId39"/>
    <p:sldId id="552" r:id="rId40"/>
    <p:sldId id="553" r:id="rId41"/>
    <p:sldId id="554" r:id="rId42"/>
    <p:sldId id="555" r:id="rId43"/>
    <p:sldId id="556" r:id="rId44"/>
    <p:sldId id="557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mmunication Essentials for College" id="{198209FD-9307-48FA-8D31-E97FE82806AF}">
          <p14:sldIdLst>
            <p14:sldId id="256"/>
            <p14:sldId id="515"/>
            <p14:sldId id="516"/>
            <p14:sldId id="517"/>
            <p14:sldId id="518"/>
            <p14:sldId id="523"/>
            <p14:sldId id="524"/>
            <p14:sldId id="526"/>
            <p14:sldId id="527"/>
            <p14:sldId id="525"/>
            <p14:sldId id="519"/>
            <p14:sldId id="520"/>
            <p14:sldId id="521"/>
            <p14:sldId id="522"/>
            <p14:sldId id="531"/>
            <p14:sldId id="528"/>
            <p14:sldId id="529"/>
            <p14:sldId id="530"/>
            <p14:sldId id="532"/>
            <p14:sldId id="533"/>
            <p14:sldId id="534"/>
            <p14:sldId id="535"/>
            <p14:sldId id="536"/>
            <p14:sldId id="537"/>
            <p14:sldId id="542"/>
            <p14:sldId id="538"/>
            <p14:sldId id="539"/>
            <p14:sldId id="540"/>
            <p14:sldId id="541"/>
            <p14:sldId id="543"/>
            <p14:sldId id="544"/>
            <p14:sldId id="545"/>
            <p14:sldId id="546"/>
            <p14:sldId id="547"/>
            <p14:sldId id="548"/>
            <p14:sldId id="549"/>
            <p14:sldId id="550"/>
            <p14:sldId id="551"/>
            <p14:sldId id="552"/>
            <p14:sldId id="553"/>
            <p14:sldId id="554"/>
            <p14:sldId id="555"/>
            <p14:sldId id="556"/>
            <p14:sldId id="557"/>
          </p14:sldIdLst>
        </p14:section>
        <p14:section name="Untitled Section" id="{9E1DCDB1-D11C-40F5-AC31-5DC8E171AFC5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314AC0-1F48-415D-87D4-4382ACFEA11F}" v="14" dt="2024-08-02T20:56:47.8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74" autoAdjust="0"/>
    <p:restoredTop sz="81356" autoAdjust="0"/>
  </p:normalViewPr>
  <p:slideViewPr>
    <p:cSldViewPr snapToGrid="0">
      <p:cViewPr varScale="1">
        <p:scale>
          <a:sx n="90" d="100"/>
          <a:sy n="90" d="100"/>
        </p:scale>
        <p:origin x="858" y="84"/>
      </p:cViewPr>
      <p:guideLst/>
    </p:cSldViewPr>
  </p:slideViewPr>
  <p:outlineViewPr>
    <p:cViewPr>
      <p:scale>
        <a:sx n="33" d="100"/>
        <a:sy n="33" d="100"/>
      </p:scale>
      <p:origin x="0" y="-2755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270"/>
    </p:cViewPr>
  </p:sorterViewPr>
  <p:notesViewPr>
    <p:cSldViewPr snapToGrid="0">
      <p:cViewPr varScale="1">
        <p:scale>
          <a:sx n="84" d="100"/>
          <a:sy n="84" d="100"/>
        </p:scale>
        <p:origin x="316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55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9105889-9296-5F32-231E-29C2EE2BE9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E2732D-51E6-DF13-FE91-2127D8F1D9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6679F-922D-4EDE-B90A-863570CD6DEC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7C9674-29E5-AC10-98B9-D6EE25890E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121A39-B30A-C3D0-0E52-1B1086317F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34697-EC2F-46ED-A58B-547E0493D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8140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0F246-C5B2-4AB3-984E-7581F956D48C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96979-2B17-4C1F-A3E8-FBF627698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295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pare-contrast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auseeffect/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auseeffect/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auseeffect/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auseeffect/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auseeffect/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auseeffect/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auseeffect/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auseeffect/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ersuasion/" TargetMode="External"/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c/4.0/" TargetMode="External"/><Relationship Id="rId5" Type="http://schemas.openxmlformats.org/officeDocument/2006/relationships/hyperlink" Target="https://ecampusontario.pressbooks.pub/gccomm/" TargetMode="External"/><Relationship Id="rId4" Type="http://schemas.openxmlformats.org/officeDocument/2006/relationships/hyperlink" Target="https://ecampusontario.pressbooks.pub/gccomm/chapter/connect/" TargetMode="Externa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ersuasion/" TargetMode="External"/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c/4.0/" TargetMode="External"/><Relationship Id="rId5" Type="http://schemas.openxmlformats.org/officeDocument/2006/relationships/hyperlink" Target="https://ecampusontario.pressbooks.pub/gccomm/" TargetMode="External"/><Relationship Id="rId4" Type="http://schemas.openxmlformats.org/officeDocument/2006/relationships/hyperlink" Target="https://ecampusontario.pressbooks.pub/gccomm/chapter/connect/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pare-contrast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ersuasion/" TargetMode="External"/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c/4.0/" TargetMode="External"/><Relationship Id="rId5" Type="http://schemas.openxmlformats.org/officeDocument/2006/relationships/hyperlink" Target="https://ecampusontario.pressbooks.pub/gccomm/" TargetMode="External"/><Relationship Id="rId4" Type="http://schemas.openxmlformats.org/officeDocument/2006/relationships/hyperlink" Target="https://ecampusontario.pressbooks.pub/gccomm/chapter/connect/" TargetMode="Externa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ersuasion/" TargetMode="External"/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c/4.0/" TargetMode="External"/><Relationship Id="rId5" Type="http://schemas.openxmlformats.org/officeDocument/2006/relationships/hyperlink" Target="https://ecampusontario.pressbooks.pub/gccomm/" TargetMode="External"/><Relationship Id="rId4" Type="http://schemas.openxmlformats.org/officeDocument/2006/relationships/hyperlink" Target="https://ecampusontario.pressbooks.pub/gccomm/chapter/connect/" TargetMode="Externa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ersuasion/" TargetMode="External"/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c/4.0/" TargetMode="External"/><Relationship Id="rId5" Type="http://schemas.openxmlformats.org/officeDocument/2006/relationships/hyperlink" Target="https://ecampusontario.pressbooks.pub/gccomm/" TargetMode="External"/><Relationship Id="rId4" Type="http://schemas.openxmlformats.org/officeDocument/2006/relationships/hyperlink" Target="https://ecampusontario.pressbooks.pub/gccomm/chapter/connect/" TargetMode="Externa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ersuasion/" TargetMode="External"/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c/4.0/" TargetMode="External"/><Relationship Id="rId5" Type="http://schemas.openxmlformats.org/officeDocument/2006/relationships/hyperlink" Target="https://ecampusontario.pressbooks.pub/gccomm/" TargetMode="External"/><Relationship Id="rId4" Type="http://schemas.openxmlformats.org/officeDocument/2006/relationships/hyperlink" Target="https://ecampusontario.pressbooks.pub/gccomm/chapter/connect/" TargetMode="External"/></Relationships>
</file>

<file path=ppt/notesSlides/_rels/notes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ersuasion/" TargetMode="External"/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c/4.0/" TargetMode="External"/><Relationship Id="rId5" Type="http://schemas.openxmlformats.org/officeDocument/2006/relationships/hyperlink" Target="https://ecampusontario.pressbooks.pub/gccomm/" TargetMode="External"/><Relationship Id="rId4" Type="http://schemas.openxmlformats.org/officeDocument/2006/relationships/hyperlink" Target="https://ecampusontario.pressbooks.pub/gccomm/chapter/connect/" TargetMode="External"/></Relationships>
</file>

<file path=ppt/notesSlides/_rels/notes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ersuasion/" TargetMode="External"/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c/4.0/" TargetMode="External"/><Relationship Id="rId5" Type="http://schemas.openxmlformats.org/officeDocument/2006/relationships/hyperlink" Target="https://ecampusontario.pressbooks.pub/gccomm/" TargetMode="External"/><Relationship Id="rId4" Type="http://schemas.openxmlformats.org/officeDocument/2006/relationships/hyperlink" Target="https://ecampusontario.pressbooks.pub/gccomm/chapter/connect/" TargetMode="External"/></Relationships>
</file>

<file path=ppt/notesSlides/_rels/notes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ersuasion/" TargetMode="External"/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c/4.0/" TargetMode="External"/><Relationship Id="rId5" Type="http://schemas.openxmlformats.org/officeDocument/2006/relationships/hyperlink" Target="https://ecampusontario.pressbooks.pub/gccomm/" TargetMode="External"/><Relationship Id="rId4" Type="http://schemas.openxmlformats.org/officeDocument/2006/relationships/hyperlink" Target="https://ecampusontario.pressbooks.pub/gccomm/chapter/connect/" TargetMode="External"/></Relationships>
</file>

<file path=ppt/notesSlides/_rels/notes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ersuasion/" TargetMode="External"/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c/4.0/" TargetMode="External"/><Relationship Id="rId5" Type="http://schemas.openxmlformats.org/officeDocument/2006/relationships/hyperlink" Target="https://ecampusontario.pressbooks.pub/gccomm/" TargetMode="External"/><Relationship Id="rId4" Type="http://schemas.openxmlformats.org/officeDocument/2006/relationships/hyperlink" Target="https://ecampusontario.pressbooks.pub/gccomm/chapter/connect/" TargetMode="External"/></Relationships>
</file>

<file path=ppt/notesSlides/_rels/notes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hycomm/" TargetMode="External"/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reativecommons.org/licenses/by-nc/4.0/" TargetMode="External"/></Relationships>
</file>

<file path=ppt/notesSlides/_rels/notes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hycomm/" TargetMode="External"/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reativecommons.org/licenses/by-nc/4.0/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lib.umn.edu/writingforsuccess/chapter/10-7-comparison-and-contrast/#fresh-ch10_s07_s02_f01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-sa/4.0/" TargetMode="External"/><Relationship Id="rId4" Type="http://schemas.openxmlformats.org/officeDocument/2006/relationships/hyperlink" Target="https://open.lib.umn.edu/writingforsuccess/chapter/10-7-comparison-and-contrast/" TargetMode="External"/></Relationships>
</file>

<file path=ppt/notesSlides/_rels/notes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hycomm/" TargetMode="External"/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reativecommons.org/licenses/by-nc/4.0/" TargetMode="Externa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lib.umn.edu/writingforsuccess/chapter/10-7-comparison-and-contrast/#fresh-ch10_s07_s02_f01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-sa/4.0/" TargetMode="External"/><Relationship Id="rId4" Type="http://schemas.openxmlformats.org/officeDocument/2006/relationships/hyperlink" Target="https://open.lib.umn.edu/writingforsuccess/chapter/10-7-comparison-and-contrast/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pare-contrast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hycomm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reativecommons.org/licenses/by-nc/4.0/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hycomm/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reativecommons.org/licenses/by-nc/4.0/" TargetMode="Externa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hycomm/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reativecommons.org/licenses/by-nc/4.0/" TargetMode="Externa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auseeffect/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5: Rhetorical Modes was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117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Cause and effect definitions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855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Structure of a Cause-and-Effect Essay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3350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Writing a Cause-and-Effect Essay was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97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Writing a Cause-and-Effect Essay was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075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Writing a Cause-and-Effect Essay was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013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28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316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71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 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135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Features of persuasive essay was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 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5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128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Use of “I” in Writing was taken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6261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Use of “I” in Writing was taken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720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highlight>
                  <a:srgbClr val="FFFFFF"/>
                </a:highlight>
              </a:rPr>
              <a:t>Developing Sound Arguments – Checklist </a:t>
            </a:r>
            <a:r>
              <a:rPr lang="en-US" dirty="0"/>
              <a:t>was taken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made.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882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Fact and Opinion was taken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089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Using Visual Elements to Strengthen Arguments was taken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307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162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 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5589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580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5.3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8045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5.3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60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373D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Organize by subject: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solidFill>
                  <a:srgbClr val="373D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Thesis (Organic vegetables may cost more than those that are conventionally grown, but when put to the test, they are definitely worth every extra penny).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solidFill>
                  <a:srgbClr val="373D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 1: Organic Vegetables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US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Chemicals/Pesticides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US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Nutrition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US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Taste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solidFill>
                  <a:srgbClr val="373D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 2: Conventional Vegetables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US" sz="1100" dirty="0">
                <a:solidFill>
                  <a:srgbClr val="373D3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Chemicals/Pesticides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US" sz="1100" dirty="0">
                <a:solidFill>
                  <a:srgbClr val="373D3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Nutrition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US" sz="1100" dirty="0">
                <a:solidFill>
                  <a:srgbClr val="373D3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Taste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solidFill>
                  <a:srgbClr val="373D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1200" dirty="0">
              <a:solidFill>
                <a:srgbClr val="373D3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1200" dirty="0">
              <a:solidFill>
                <a:srgbClr val="373D3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None/>
              <a:tabLst>
                <a:tab pos="457200" algn="l"/>
              </a:tabLst>
              <a:defRPr/>
            </a:pPr>
            <a:r>
              <a:rPr lang="en-US" sz="1100" b="1" dirty="0">
                <a:solidFill>
                  <a:schemeClr val="tx2"/>
                </a:solidFill>
                <a:latin typeface="Encode Sans"/>
              </a:rPr>
              <a:t>Source</a:t>
            </a:r>
            <a:r>
              <a:rPr lang="en-US" sz="1100" dirty="0">
                <a:solidFill>
                  <a:schemeClr val="tx2"/>
                </a:solidFill>
                <a:latin typeface="Encode Sans"/>
              </a:rPr>
              <a:t>: </a:t>
            </a:r>
            <a:r>
              <a:rPr lang="en-US" sz="1100" u="sng" dirty="0">
                <a:latin typeface="Encode Sans"/>
                <a:hlinkClick r:id="rId3"/>
              </a:rPr>
              <a:t>Compare and contrast – organize by subject</a:t>
            </a:r>
            <a:r>
              <a:rPr lang="en-US" sz="1100" dirty="0">
                <a:solidFill>
                  <a:srgbClr val="003180"/>
                </a:solidFill>
                <a:latin typeface="Encode Sans"/>
              </a:rPr>
              <a:t> by </a:t>
            </a:r>
            <a:r>
              <a:rPr lang="en-US" sz="1100" u="sng" dirty="0">
                <a:latin typeface="Encode Sans"/>
                <a:hlinkClick r:id="rId4"/>
              </a:rPr>
              <a:t>University of Minnesota</a:t>
            </a:r>
            <a:r>
              <a:rPr lang="en-US" sz="1100" dirty="0">
                <a:solidFill>
                  <a:srgbClr val="003180"/>
                </a:solidFill>
                <a:latin typeface="Encode Sans"/>
              </a:rPr>
              <a:t> </a:t>
            </a:r>
            <a:r>
              <a:rPr lang="en-US" sz="1100" dirty="0">
                <a:solidFill>
                  <a:schemeClr val="tx2"/>
                </a:solidFill>
                <a:latin typeface="Encode Sans"/>
              </a:rPr>
              <a:t>is licensed under </a:t>
            </a:r>
            <a:r>
              <a:rPr lang="en-US" sz="1100" u="sng" dirty="0">
                <a:latin typeface="Encode Sans"/>
                <a:hlinkClick r:id="rId5"/>
              </a:rPr>
              <a:t>CC BY-NC-SA</a:t>
            </a:r>
            <a:r>
              <a:rPr lang="en-US" sz="1100" dirty="0">
                <a:solidFill>
                  <a:srgbClr val="003180"/>
                </a:solidFill>
                <a:latin typeface="Encode Sans"/>
              </a:rPr>
              <a:t>. / </a:t>
            </a:r>
            <a:r>
              <a:rPr lang="en-US" sz="1100" dirty="0" err="1">
                <a:solidFill>
                  <a:schemeClr val="tx2"/>
                </a:solidFill>
                <a:latin typeface="Encode Sans"/>
              </a:rPr>
              <a:t>Colours</a:t>
            </a:r>
            <a:r>
              <a:rPr lang="en-US" sz="1100" dirty="0">
                <a:solidFill>
                  <a:schemeClr val="tx2"/>
                </a:solidFill>
                <a:latin typeface="Encode Sans"/>
              </a:rPr>
              <a:t> adjusted/images remade by Shaima.</a:t>
            </a:r>
            <a:endParaRPr lang="en-US" sz="1100" dirty="0">
              <a:solidFill>
                <a:schemeClr val="tx2"/>
              </a:solidFill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None/>
              <a:tabLst>
                <a:tab pos="457200" algn="l"/>
              </a:tabLs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4484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5.3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97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373D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Organize by Points: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solidFill>
                  <a:srgbClr val="373D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Thesis (Organic vegetables may cost more than those that are conventionally grown, but when put to the test, they are definitely worth every extra penny).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solidFill>
                  <a:srgbClr val="373D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Point One 1: Chemical/Pesticides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US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 1: Organic Vegetables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UcPeriod"/>
              <a:tabLst>
                <a:tab pos="457200" algn="l"/>
              </a:tabLst>
              <a:defRPr/>
            </a:pPr>
            <a:r>
              <a:rPr lang="en-US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 2: Conventional Vegetables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solidFill>
                  <a:srgbClr val="373D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Point 2: Nutrition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US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 1: Organic Vegetables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UcPeriod"/>
              <a:tabLst>
                <a:tab pos="457200" algn="l"/>
              </a:tabLst>
              <a:defRPr/>
            </a:pPr>
            <a:r>
              <a:rPr lang="en-US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 2: Conventional Vegetables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  <a:defRPr/>
            </a:pPr>
            <a:r>
              <a:rPr lang="en-US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Point 3: Taste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/>
              <a:tabLst>
                <a:tab pos="457200" algn="l"/>
              </a:tabLst>
            </a:pPr>
            <a:r>
              <a:rPr lang="en-US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 1: Organic Vegetables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lphaUcPeriod"/>
              <a:tabLst>
                <a:tab pos="457200" algn="l"/>
              </a:tabLst>
              <a:defRPr/>
            </a:pPr>
            <a:r>
              <a:rPr lang="en-US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 2: Conventional Vegetables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solidFill>
                  <a:srgbClr val="373D3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1200" dirty="0">
              <a:solidFill>
                <a:srgbClr val="373D3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None/>
              <a:tabLst>
                <a:tab pos="457200" algn="l"/>
              </a:tabLst>
              <a:defRPr/>
            </a:pPr>
            <a:r>
              <a:rPr lang="en-US" sz="1100" b="1" i="1" dirty="0">
                <a:solidFill>
                  <a:schemeClr val="tx2"/>
                </a:solidFill>
              </a:rPr>
              <a:t>Source</a:t>
            </a:r>
            <a:r>
              <a:rPr lang="en-US" sz="1100" i="1" dirty="0">
                <a:solidFill>
                  <a:schemeClr val="tx2"/>
                </a:solidFill>
              </a:rPr>
              <a:t>:</a:t>
            </a:r>
            <a:r>
              <a:rPr lang="en-US" sz="1100" i="1" dirty="0"/>
              <a:t> </a:t>
            </a:r>
            <a:r>
              <a:rPr lang="en-US" sz="1100" i="1" u="sng" dirty="0">
                <a:hlinkClick r:id="rId3"/>
              </a:rPr>
              <a:t>Compare and contrast – organize by points</a:t>
            </a:r>
            <a:r>
              <a:rPr lang="en-US" sz="1100" i="1" dirty="0"/>
              <a:t> </a:t>
            </a:r>
            <a:r>
              <a:rPr lang="en-US" sz="1100" i="1" dirty="0">
                <a:solidFill>
                  <a:schemeClr val="tx2"/>
                </a:solidFill>
              </a:rPr>
              <a:t>by</a:t>
            </a:r>
            <a:r>
              <a:rPr lang="en-US" sz="1100" i="1" dirty="0"/>
              <a:t> </a:t>
            </a:r>
            <a:r>
              <a:rPr lang="en-US" sz="1100" i="1" u="sng" dirty="0">
                <a:hlinkClick r:id="rId4"/>
              </a:rPr>
              <a:t>University of Minnesota</a:t>
            </a:r>
            <a:r>
              <a:rPr lang="en-US" sz="1100" i="1" dirty="0"/>
              <a:t> </a:t>
            </a:r>
            <a:r>
              <a:rPr lang="en-US" sz="1100" i="1" dirty="0">
                <a:solidFill>
                  <a:schemeClr val="tx2"/>
                </a:solidFill>
              </a:rPr>
              <a:t>is licensed under</a:t>
            </a:r>
            <a:r>
              <a:rPr lang="en-US" sz="1100" i="1" dirty="0"/>
              <a:t> </a:t>
            </a:r>
            <a:r>
              <a:rPr lang="en-US" sz="1100" i="1" u="sng" dirty="0">
                <a:hlinkClick r:id="rId5"/>
              </a:rPr>
              <a:t>CC BY-NC-SA</a:t>
            </a:r>
            <a:r>
              <a:rPr lang="en-US" sz="1100" i="1" dirty="0"/>
              <a:t>. </a:t>
            </a:r>
            <a:r>
              <a:rPr lang="en-US" sz="1100" i="1" dirty="0">
                <a:solidFill>
                  <a:schemeClr val="tx2"/>
                </a:solidFill>
              </a:rPr>
              <a:t>/ </a:t>
            </a:r>
            <a:r>
              <a:rPr lang="en-US" sz="1100" i="1" dirty="0" err="1">
                <a:solidFill>
                  <a:schemeClr val="tx2"/>
                </a:solidFill>
              </a:rPr>
              <a:t>Colours</a:t>
            </a:r>
            <a:r>
              <a:rPr lang="en-US" sz="1100" i="1" dirty="0">
                <a:solidFill>
                  <a:schemeClr val="tx2"/>
                </a:solidFill>
              </a:rPr>
              <a:t> adjusted/images remade by Shaima.</a:t>
            </a:r>
            <a:endParaRPr lang="en-US" sz="1100" dirty="0">
              <a:solidFill>
                <a:schemeClr val="tx2"/>
              </a:solidFill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None/>
              <a:tabLst>
                <a:tab pos="457200" algn="l"/>
              </a:tabLs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961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Writing a Comparison and Contrast Essay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09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840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Takeaways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492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46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5.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64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8C18-89F6-4150-BD93-18F8C03042AC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403346" y="1917949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73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2E79-DDFE-4F37-9DBF-3623291B5DA7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9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71EF-FB8D-4EB5-8153-7DFC9CDB4FBE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06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4D33-0516-492D-A92F-5481C915B327}" type="datetime1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28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BE59C-8137-468D-8F36-D6AC6868838A}" type="datetime1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97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ey Takeaway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02FA81F-F492-4428-8845-A70FF162F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39329"/>
            <a:ext cx="12192000" cy="20820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4EF588-5035-4D7A-B6DD-2A0CD883D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644236"/>
            <a:ext cx="10308771" cy="1046452"/>
          </a:xfrm>
        </p:spPr>
        <p:txBody>
          <a:bodyPr anchor="t"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290DF-6242-4D82-9077-908190909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2334924"/>
            <a:ext cx="10308771" cy="38420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E0D27-7263-4217-9779-D1E0A667C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0E830361-1618-43BA-8AB7-493978DD9A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90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FDB0-BCE1-471E-B143-6C584313B41B}" type="datetime1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6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85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4FCCD67-40D2-883C-2B3F-D1DCE273A2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8736" y="1810648"/>
            <a:ext cx="9861550" cy="466725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510287"/>
            <a:ext cx="9950103" cy="34305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E736-870F-48A8-B262-633FFFB505E9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017079C-6097-989C-E369-8770C6430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</p:spTree>
    <p:extLst>
      <p:ext uri="{BB962C8B-B14F-4D97-AF65-F5344CB8AC3E}">
        <p14:creationId xmlns:p14="http://schemas.microsoft.com/office/powerpoint/2010/main" val="265999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85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4FCCD67-40D2-883C-2B3F-D1DCE273A2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8736" y="1810648"/>
            <a:ext cx="9861550" cy="466725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510287"/>
            <a:ext cx="9950103" cy="34305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F4D5-D7B0-4877-A4DB-E0FD32C33911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017079C-6097-989C-E369-8770C6430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</p:spTree>
    <p:extLst>
      <p:ext uri="{BB962C8B-B14F-4D97-AF65-F5344CB8AC3E}">
        <p14:creationId xmlns:p14="http://schemas.microsoft.com/office/powerpoint/2010/main" val="353488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7233D-7FFE-42A5-B086-87B7DBB343DE}" type="datetime1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780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D508-782F-4EB9-A2C4-AC9258ED15D0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43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3ABF-B725-48A4-AFC8-9F19B57F7A00}" type="datetime1">
              <a:rPr lang="en-US" smtClean="0"/>
              <a:t>8/2/2024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3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6A47-BB03-4FD1-B503-EE7D793F8ED1}" type="datetime1">
              <a:rPr lang="en-US" smtClean="0"/>
              <a:t>8/2/2024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90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21D6-500E-46D0-A246-6BB5A6487DF6}" type="datetime1">
              <a:rPr lang="en-US" smtClean="0"/>
              <a:t>8/2/2024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4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8010BD60-EEB7-4B40-9B18-B1B2FBC8A69F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493454C-9E6B-7179-F5A8-B2D0F1348E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969824" y="1363656"/>
            <a:ext cx="2583743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Communication Essentials for College</a:t>
            </a:r>
          </a:p>
        </p:txBody>
      </p:sp>
    </p:spTree>
    <p:extLst>
      <p:ext uri="{BB962C8B-B14F-4D97-AF65-F5344CB8AC3E}">
        <p14:creationId xmlns:p14="http://schemas.microsoft.com/office/powerpoint/2010/main" val="11508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8" r:id="rId3"/>
    <p:sldLayoutId id="2147483690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9" r:id="rId14"/>
  </p:sldLayoutIdLst>
  <p:hf hd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4.0/" TargetMode="External"/><Relationship Id="rId2" Type="http://schemas.openxmlformats.org/officeDocument/2006/relationships/hyperlink" Target="https://ecampusontario.pressbooks.pub/gccom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" TargetMode="External"/><Relationship Id="rId2" Type="http://schemas.openxmlformats.org/officeDocument/2006/relationships/hyperlink" Target="https://open.lib.umn.edu/writingforsuccess/chapter/10-7-comparison-and-contras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ampusontario.pressbooks.pub/gccom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lib.umn.edu/writingforsuccess/chapter/10-7-comparison-and-contrast/#fresh-ch10_s07_s02_f0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.jpg"/><Relationship Id="rId5" Type="http://schemas.openxmlformats.org/officeDocument/2006/relationships/hyperlink" Target="https://creativecommons.org/licenses/by-nc-sa/4.0/" TargetMode="External"/><Relationship Id="rId4" Type="http://schemas.openxmlformats.org/officeDocument/2006/relationships/hyperlink" Target="https://open.lib.umn.edu/writingforsuccess/chapter/10-7-comparison-and-contrast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lib.umn.edu/writingforsuccess/chapter/10-7-comparison-and-contrast/#fresh-ch10_s07_s02_f0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.jpg"/><Relationship Id="rId5" Type="http://schemas.openxmlformats.org/officeDocument/2006/relationships/hyperlink" Target="https://creativecommons.org/licenses/by-nc-sa/4.0/" TargetMode="External"/><Relationship Id="rId4" Type="http://schemas.openxmlformats.org/officeDocument/2006/relationships/hyperlink" Target="https://open.lib.umn.edu/writingforsuccess/chapter/10-7-comparison-and-contras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20">
            <a:extLst>
              <a:ext uri="{FF2B5EF4-FFF2-40B4-BE49-F238E27FC236}">
                <a16:creationId xmlns:a16="http://schemas.microsoft.com/office/drawing/2014/main" id="{845648E2-B946-43A1-80DE-C50CBBDF9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26F5EE-D65E-DE1E-CA31-1839F821C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8" y="1597961"/>
            <a:ext cx="3795812" cy="3162300"/>
          </a:xfrm>
        </p:spPr>
        <p:txBody>
          <a:bodyPr anchor="b">
            <a:normAutofit/>
          </a:bodyPr>
          <a:lstStyle/>
          <a:p>
            <a:r>
              <a:rPr lang="en-US" dirty="0"/>
              <a:t>Communication Essentials for College</a:t>
            </a:r>
            <a:br>
              <a:rPr lang="en-US" dirty="0"/>
            </a:br>
            <a:r>
              <a:rPr lang="en-US" dirty="0"/>
              <a:t>Chapter 5: Rhetorical Modes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902BE6-A31A-EF23-BD5A-C5F9C1484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9"/>
            <a:ext cx="5614023" cy="985075"/>
          </a:xfrm>
        </p:spPr>
        <p:txBody>
          <a:bodyPr anchor="t">
            <a:normAutofit fontScale="77500" lnSpcReduction="20000"/>
          </a:bodyPr>
          <a:lstStyle/>
          <a:p>
            <a:pPr lvl="0">
              <a:lnSpc>
                <a:spcPct val="100000"/>
              </a:lnSpc>
              <a:defRPr/>
            </a:pPr>
            <a:r>
              <a:rPr lang="en-US" sz="1800" dirty="0">
                <a:solidFill>
                  <a:srgbClr val="39393A"/>
                </a:solidFill>
              </a:rPr>
              <a:t>Slides created to accompany </a:t>
            </a:r>
            <a:r>
              <a:rPr lang="en-US" sz="1800" i="1" dirty="0">
                <a:solidFill>
                  <a:srgbClr val="14438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Communication Essentials for College</a:t>
            </a:r>
            <a:r>
              <a:rPr lang="en-US" sz="1800" dirty="0">
                <a:solidFill>
                  <a:srgbClr val="39393A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>
                <a:solidFill>
                  <a:srgbClr val="39393A"/>
                </a:solidFill>
              </a:rPr>
              <a:t>by Jen Booth, Emily Cramer &amp; Amanda Quibell, Georgian College.</a:t>
            </a:r>
          </a:p>
          <a:p>
            <a:pPr lvl="0">
              <a:lnSpc>
                <a:spcPct val="100000"/>
              </a:lnSpc>
              <a:defRPr/>
            </a:pPr>
            <a:r>
              <a:rPr lang="en-US" sz="1800" dirty="0">
                <a:solidFill>
                  <a:srgbClr val="39393A"/>
                </a:solidFill>
              </a:rPr>
              <a:t>Except where otherwise noted, all material is licensed under </a:t>
            </a:r>
            <a:r>
              <a:rPr lang="en-US" sz="1800" dirty="0">
                <a:solidFill>
                  <a:srgbClr val="14438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 NC 4.0</a:t>
            </a:r>
            <a:endParaRPr lang="en-US" dirty="0"/>
          </a:p>
        </p:txBody>
      </p:sp>
      <p:sp>
        <p:nvSpPr>
          <p:cNvPr id="36" name="Freeform: Shape 22">
            <a:extLst>
              <a:ext uri="{FF2B5EF4-FFF2-40B4-BE49-F238E27FC236}">
                <a16:creationId xmlns:a16="http://schemas.microsoft.com/office/drawing/2014/main" id="{EA06546B-3E90-4E24-BD32-C6BFD1CD8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Freeform: Shape 24">
            <a:extLst>
              <a:ext uri="{FF2B5EF4-FFF2-40B4-BE49-F238E27FC236}">
                <a16:creationId xmlns:a16="http://schemas.microsoft.com/office/drawing/2014/main" id="{3FA95682-BEE6-4B33-BA34-7E7BE4978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3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0E1FFF-E308-BF4B-056D-7B49CBB55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" t="-179" r="-270" b="362"/>
          <a:stretch/>
        </p:blipFill>
        <p:spPr>
          <a:xfrm>
            <a:off x="6802683" y="797973"/>
            <a:ext cx="3467173" cy="518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911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25991-CF79-147A-2169-9EC0F7F4D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Comparison and Contrast Essay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4562A-AF29-7F84-BC70-DE2F9BB77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Decide if you will be comparing subjects that appear different, contrasting subjects that appear similar or if you will be comparing and contrasting a subject.</a:t>
            </a:r>
          </a:p>
          <a:p>
            <a:r>
              <a:rPr lang="en-US" dirty="0"/>
              <a:t>Begin your essay with introducing subjects in an engaging way and add your thesis in the end of introduction.</a:t>
            </a:r>
          </a:p>
          <a:p>
            <a:r>
              <a:rPr lang="en-US" dirty="0"/>
              <a:t>Your thesis should establish the subjects discussed in the paper and if you will be comparing and or contrasting them.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840E02-9BE6-5382-68C9-21D18F093B04}"/>
              </a:ext>
            </a:extLst>
          </p:cNvPr>
          <p:cNvSpPr txBox="1"/>
          <p:nvPr/>
        </p:nvSpPr>
        <p:spPr>
          <a:xfrm>
            <a:off x="7202293" y="6296728"/>
            <a:ext cx="2743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B7811F-DC30-DBBB-F7A7-964947C6D4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2EA56-D072-EF5A-B3ED-F697FC357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70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300AE-7332-498C-DA13-0C3F716A1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Comparison and Contrast Essay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23D69-D640-9C6D-D0CF-EA1FC9542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Body of essay can be organized by subject or individual points depending on audience and purpose of your writing. </a:t>
            </a:r>
          </a:p>
          <a:p>
            <a:r>
              <a:rPr lang="en-US" dirty="0"/>
              <a:t>Use comparison and contrast phrases to depict relation between subjects.</a:t>
            </a:r>
          </a:p>
          <a:p>
            <a:r>
              <a:rPr lang="en-US" dirty="0"/>
              <a:t>Your conclusion will end the essay by summarizing the main points and reiterating the thesis.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56308B-5438-C3FA-15AB-64E3232B03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2C4C2-2C4E-9EF1-C881-3BB82A48E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762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DB0A6-4D08-77B0-1989-994CA012E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3C03E-DE0B-D190-6266-C8646FA47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compare-and-contrast essay analyzes two subjects by either comparing them, contrasting them, or both.</a:t>
            </a:r>
          </a:p>
          <a:p>
            <a:r>
              <a:rPr lang="en-US" dirty="0"/>
              <a:t>The purpose of writing a comparison or contrast essay is not to state the obvious but rather to illuminate subtle differences or unexpected similarities between two subjects.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04D5CE-A377-7E4C-EE1F-29050F0FFE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368157-9A1A-3654-92BF-CBC540FB1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48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11485-A2D5-CE4A-A878-1F5298034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5.1 - Key Takeaways (Continued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B9DED-00C7-E173-4488-B4B0506CB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thesis should clearly state the subjects that are to be compared, contrasted, or both, and it should state what is to be learned from doing so.</a:t>
            </a:r>
          </a:p>
          <a:p>
            <a:r>
              <a:rPr lang="en-US" dirty="0"/>
              <a:t>There are two main organizing strategies for compare-and-contrast essays.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b="0" dirty="0"/>
              <a:t>Organize by the subjects themselves, one then the other.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b="0" dirty="0"/>
              <a:t>Organize by individual points, in which you discuss each subject in relation to each point.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954FCF-97E7-EECB-5BEE-B3D37DF9C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5DAAF0-B2BA-EA17-A3DD-C9D581F1A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888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A4EBF-6338-248D-319B-B7562B32A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5.1- Key Takeaways (Continued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79BA7-7F5C-642B-9233-ED4B94FDD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phrases of comparison or phrases of contrast to signal to readers how exactly the two subjects are being analyzed.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7C8124-54DB-B69D-9781-D7721FDE5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9EFBAE-2F09-C0C6-4348-1676E5B08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18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06346-95A7-F8D6-5DFB-1D0AE4EB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5.2 – Cause And Effect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873213-90DA-8573-BB7E-9098B4CFA0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04A686-3927-FAB9-726D-68C66D128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the purpose and structure of cause and effect in writing.</a:t>
            </a:r>
          </a:p>
          <a:p>
            <a:r>
              <a:rPr lang="en-US" dirty="0"/>
              <a:t>Understand how to write a cause-and-effect essay.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79671-3FE2-1433-C360-8B0D1E611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19D99-83BD-F6BF-CB17-2DA938EF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708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F0616-54E0-087A-934F-D11917104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Purpose of Cause and Effect in 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DE953-0A07-5180-BF66-E4D64C8CB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Cause is something that produces an event or condition</a:t>
            </a:r>
          </a:p>
          <a:p>
            <a:r>
              <a:rPr lang="en-US" dirty="0"/>
              <a:t>Effect is what results from an event or condition.</a:t>
            </a:r>
          </a:p>
          <a:p>
            <a:r>
              <a:rPr lang="en-US" dirty="0"/>
              <a:t>A cause-and-effect essay helps to determine connections between the origin and result of an event. </a:t>
            </a:r>
            <a:r>
              <a:rPr lang="en-US"/>
              <a:t>These connections aren’t always clear.</a:t>
            </a:r>
          </a:p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3B2BB3-19D0-9AF3-C5E6-8986DAA5D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AFC0C0-30BC-4516-DAEC-263A55FEF76E}"/>
              </a:ext>
            </a:extLst>
          </p:cNvPr>
          <p:cNvSpPr txBox="1"/>
          <p:nvPr/>
        </p:nvSpPr>
        <p:spPr>
          <a:xfrm>
            <a:off x="7241493" y="6404100"/>
            <a:ext cx="2743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E1A83-BE64-F8E0-2A6D-72E1FE41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319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67A37-1D11-221D-AD7A-515DB4389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Structure of a Cause-and-Effect Essay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7CC2C-0060-6BAB-195B-3DB1DF8BF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Begins with general introduction of the topic followed by the thesis stating the main causes and effects of an event</a:t>
            </a:r>
          </a:p>
          <a:p>
            <a:r>
              <a:rPr lang="en-US" dirty="0"/>
              <a:t>There are two ways to organize a cause-and-effect essay: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Start with the cause and then talk about the effects.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Start with the effect and then talk about the causes.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83B758-446D-FBAC-3E26-576257BDA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10EC7B-681A-0698-0A09-C3346F51405A}"/>
              </a:ext>
            </a:extLst>
          </p:cNvPr>
          <p:cNvSpPr txBox="1"/>
          <p:nvPr/>
        </p:nvSpPr>
        <p:spPr>
          <a:xfrm>
            <a:off x="7022973" y="6347457"/>
            <a:ext cx="2743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28023-04E6-C5A2-F269-4EE87E502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0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563A6-FAF1-AAEB-BA26-D039D2107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Structure of a Cause-and-Effect Essay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68FBA-0579-581E-7561-0BDD77FCF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 every element of essay in detail regardless of the way you decide to organize the essay and provide evidence to support your explanation</a:t>
            </a:r>
          </a:p>
          <a:p>
            <a:r>
              <a:rPr lang="en-US" dirty="0"/>
              <a:t>Examples of phrases of causation include: as a result, because, due to, since, and therefore.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4EE51F-0A6D-2A63-3CB1-B28D80A05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19878E-544D-9CBA-5689-E1F058FCC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0309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2D3AD-0787-F947-DD65-F975A7B02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Cause-and-Effect Essay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A7984-42F7-97B1-5D75-818B4A0E0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Decide on an event that has an interesting cause-and-effect relationship you would like to write about.</a:t>
            </a:r>
          </a:p>
          <a:p>
            <a:r>
              <a:rPr lang="en-US" dirty="0"/>
              <a:t>Introduce this topic in a way that captures reader’s attention and end with a thesis that addresses the main causes and effects.</a:t>
            </a:r>
          </a:p>
          <a:p>
            <a:r>
              <a:rPr lang="en-US" dirty="0"/>
              <a:t>Organize the structure of your paper to follow the cause-then-effect structure or the effect-then-cause structure.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37B15F-A781-3C51-C2F4-2BC31B5E5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62847-DAEE-F800-C4B4-029C2D7B357C}"/>
              </a:ext>
            </a:extLst>
          </p:cNvPr>
          <p:cNvSpPr txBox="1"/>
          <p:nvPr/>
        </p:nvSpPr>
        <p:spPr>
          <a:xfrm>
            <a:off x="6978907" y="6389194"/>
            <a:ext cx="2743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0789A-B500-3773-AB20-D7166D00B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994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5224D-BC8A-685B-238D-93B6D5F68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5: Rhetorical Modes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F0173-8679-D722-6F40-BAEF2EC2C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5.1 - Comparison and Contrast</a:t>
            </a:r>
          </a:p>
          <a:p>
            <a:r>
              <a:rPr lang="en-US" dirty="0"/>
              <a:t>5.2 - Cause and Effect</a:t>
            </a:r>
          </a:p>
          <a:p>
            <a:r>
              <a:rPr lang="en-US" dirty="0"/>
              <a:t>5.3 - Persuasion</a:t>
            </a:r>
          </a:p>
          <a:p>
            <a:r>
              <a:rPr lang="en-US" dirty="0"/>
              <a:t>5.4 - Rhetorical Modes: Exercises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83DFFA-104E-E40F-ACCE-118A32402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032C33-9D7F-5CB1-5A63-3BD1EBC1C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522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0DB15-338E-7C50-0935-FC9E81442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Cause-and-Effect Essay (Continued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02D85-4561-DB52-7FA9-03B483A59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section should clearly explain and use evidence to support causes and effects.</a:t>
            </a:r>
          </a:p>
          <a:p>
            <a:r>
              <a:rPr lang="en-US" dirty="0"/>
              <a:t>If there are multiple causes or effects prioritize them from least to most important, or vice versa.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6E1751-ADD1-00DC-55F8-C5AD39198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60EA3B-01F4-C3B6-E565-DA4D50736E3F}"/>
              </a:ext>
            </a:extLst>
          </p:cNvPr>
          <p:cNvSpPr txBox="1"/>
          <p:nvPr/>
        </p:nvSpPr>
        <p:spPr>
          <a:xfrm>
            <a:off x="7188227" y="6404100"/>
            <a:ext cx="2743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C55DF-1B86-77A8-ED6C-94FCCD3DC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922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9A947-401C-9F93-DEAD-FC2AE5A25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Cause-and-Effect Essay (Continued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5861E-9722-A963-9A2B-C119337C8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proper phrases of causation to show relationship between the cause and effect.</a:t>
            </a:r>
          </a:p>
          <a:p>
            <a:r>
              <a:rPr lang="en-US" dirty="0"/>
              <a:t>The conclusion should summarize the main points from essay and reiterating the thesis.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DF6A6D-C114-1EF3-FC8E-8BC128236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F61A14-A050-59C8-87BD-1AEC99EBA310}"/>
              </a:ext>
            </a:extLst>
          </p:cNvPr>
          <p:cNvSpPr txBox="1"/>
          <p:nvPr/>
        </p:nvSpPr>
        <p:spPr>
          <a:xfrm>
            <a:off x="7142340" y="6351208"/>
            <a:ext cx="2743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90D9B-05F5-A6CC-F5C5-7BEDE9015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2634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0EE98-949E-7439-AC22-FC7508637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5.2-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DF473-1CFB-7C80-F8AB-552FB180E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purpose of the cause-and-effect essay is to determine how various phenomena are related.</a:t>
            </a:r>
          </a:p>
          <a:p>
            <a:r>
              <a:rPr lang="en-US" dirty="0"/>
              <a:t>The thesis states what the writer sees as the main cause, main effect, or various causes and effects of a condition or event.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ED3C86-7C6A-0FCC-5A52-9C21196C51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E2F27F-4F52-3A5D-2FED-CBF94FD18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7111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42E29-D379-68DE-1828-A5FF7A26F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5.2- Key Takeaways (Continued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CE2D7-F9C7-8461-F850-A896E77A2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cause-and-effect essay can be organized in one of these two primary ways: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Start with the cause and then talk about the effect.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Start with the effect and then talk about the cause.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43F6AD-B1FB-6FB9-854F-17221FA4AD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A7237B-B6E2-B38F-67E8-799B04555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979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A0A25-BD40-3F29-B3A3-B1E534B62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5.2 - Key Takeaways (Continued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968BA-FA0A-1823-3559-73B6283C1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Strong evidence is particularly important in the cause-and-effect essay due to the complexity of determining connections between phenomena.</a:t>
            </a:r>
          </a:p>
          <a:p>
            <a:r>
              <a:rPr lang="en-US" dirty="0"/>
              <a:t>Phrases of causation are helpful in signaling links between various elements in the essay.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23F023-15C3-516F-BA65-2AFB02C41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7DD484-B8C6-9A02-D71F-114D8E643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937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6569F-A428-D5E1-AD9F-9005515B7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5.3 - Persuasion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DC746E-DF6A-4F57-7F02-B44FFD3909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E29B78-BD95-6AAA-4241-3BAD3F276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the purpose and structure of persuasion in writing.</a:t>
            </a:r>
          </a:p>
          <a:p>
            <a:r>
              <a:rPr lang="en-US" dirty="0"/>
              <a:t>Identify bias in writing.</a:t>
            </a:r>
          </a:p>
          <a:p>
            <a:r>
              <a:rPr lang="en-US" dirty="0"/>
              <a:t>Assess various rhetorical devices.</a:t>
            </a:r>
          </a:p>
          <a:p>
            <a:r>
              <a:rPr lang="en-US" dirty="0"/>
              <a:t>Distinguish between fact and opinion.</a:t>
            </a:r>
          </a:p>
          <a:p>
            <a:r>
              <a:rPr lang="en-US" dirty="0"/>
              <a:t>Understand the importance of visuals to strengthen arguments.</a:t>
            </a:r>
          </a:p>
          <a:p>
            <a:r>
              <a:rPr lang="en-US" dirty="0"/>
              <a:t>Write a persuasive essay.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391D4-9537-AF7C-99CB-E87F5DC293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A11ED-5E15-2510-E7B4-5810DB059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0203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E3C86-E2A5-340B-D139-3CF6AA94C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Purpose of Persuasive 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BB2F7-2742-9502-5993-22BDB1AED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persuasive essay is used to convince or present a different perspective on a topic, this implies that more than one opinion can be had on the topic. </a:t>
            </a:r>
          </a:p>
          <a:p>
            <a:r>
              <a:rPr lang="en-US" dirty="0"/>
              <a:t>In writing, an argument is a well-structured opinion backed by evidence and reasoning.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A2B697-F8ED-8398-C46E-6033B1F6E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888946-5EEC-CB6D-376D-BD8AAE9E4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6106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10359-5CCD-3DA3-1EEF-C8EFF2B3A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Structure of a Persuasive Essay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5575B-5FE3-9A01-2A10-FAF84B4F0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following five features make up the structure of a persuasive essay: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Introduction and thesis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Opposing and qualifying ideas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Strong evidence in support of claim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Style and tone of language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A compelling conclusion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EFF841-8BFA-AA25-8F22-330852AABC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E34B0E-92D5-CAC2-E8C1-27F4CCDCE4C0}"/>
              </a:ext>
            </a:extLst>
          </p:cNvPr>
          <p:cNvSpPr txBox="1"/>
          <p:nvPr/>
        </p:nvSpPr>
        <p:spPr>
          <a:xfrm>
            <a:off x="6910986" y="6371049"/>
            <a:ext cx="2743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55077-0BAF-0310-3D27-549BC496E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4301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FA459-0621-44CD-D9B0-951A97A93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an Introduction and 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E01D7-E0FC-DEA2-1CAB-E7080F1C4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Decide on a topic. </a:t>
            </a:r>
          </a:p>
          <a:p>
            <a:r>
              <a:rPr lang="en-US" dirty="0"/>
              <a:t>Begin your essay with introducing topic and add your thesis somewhere in the introduction paragraph along with your point of view.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E98219-0A5D-028D-3FB7-541F3BBC1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008913-2C3D-3F1A-0317-5A6D4CC99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886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38854-5167-56FB-B60A-389A5D3E6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Acknowledging Opposing Ideas and Limits to Your Argument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F0343-2FF0-AA7F-9A72-607154E18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Arguments can involve multiple perspectives on a topic; be sure to acknowledge these and address them respectfully early in your paper to build credibility.</a:t>
            </a:r>
          </a:p>
          <a:p>
            <a:r>
              <a:rPr lang="en-US" dirty="0"/>
              <a:t>By addressing opposing point of views in the initial paragraphs you can end with your own thoughts.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5B54B-8DAE-C22E-759A-3090B60A4F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9E7115-05C6-879E-EB7F-8D45C7A2B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17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F772D-7E52-390B-2794-C375EA7F4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 – Comparison and Contrast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247EC7-C33A-8CFC-FD3D-5FA7AE5BE9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3D81B3-FB3C-438A-365E-EC3053E68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the purpose and structure of comparison and contrast in writing.</a:t>
            </a:r>
          </a:p>
          <a:p>
            <a:r>
              <a:rPr lang="en-US" dirty="0"/>
              <a:t>Explain organizational methods used when comparing and contrasting.</a:t>
            </a:r>
          </a:p>
          <a:p>
            <a:r>
              <a:rPr lang="en-US" dirty="0"/>
              <a:t>Understand how to write a compare-and-contrast essay.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4AEE3-DC97-DBBA-48AF-13FD25887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F58B0-C926-526F-2024-9149F06B7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0792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AB4FA-7AC3-3E07-BFE2-B854D6EFC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Bias in 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4858C-0904-1901-34F5-F2C68012C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Everyone has a bias on one topic or the other.</a:t>
            </a:r>
          </a:p>
          <a:p>
            <a:r>
              <a:rPr lang="en-US" dirty="0"/>
              <a:t>Handling bias is an important skills to have and allows you to articulate your point of view.</a:t>
            </a:r>
          </a:p>
          <a:p>
            <a:r>
              <a:rPr lang="en-US" dirty="0"/>
              <a:t>Acknowledge your bias, but do not let it take over your essay, and build a strong argument using evidence.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40878F-DF9B-8CC7-7379-46FA7F847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7BE742-CDD7-EB14-E4B7-3D7915F4C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868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624EB-D10E-4744-843E-35AD2B4EF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Use of “I” in 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F3873-E7A1-79DD-4399-A4E8AFB4D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“I” in writing is a topic of debate so confirm with your instructor what they prefer.</a:t>
            </a:r>
          </a:p>
          <a:p>
            <a:r>
              <a:rPr lang="en-US" dirty="0"/>
              <a:t>Keep the message (the subject) and the messenger (the writer) separate to keep the focus on the subject.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E41525-DF72-2114-8F06-3F549EF440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E9EBCD-3E3D-D083-4E99-FAE436FAFA71}"/>
              </a:ext>
            </a:extLst>
          </p:cNvPr>
          <p:cNvSpPr txBox="1"/>
          <p:nvPr/>
        </p:nvSpPr>
        <p:spPr>
          <a:xfrm>
            <a:off x="7142341" y="6393084"/>
            <a:ext cx="2743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11325-E5DA-E349-5DE1-BC73B25A8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964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5DE26-E614-1D3A-06D5-EE37528F1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Use of “I” in Writing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3EED8-2F92-561B-D260-7842B2BF2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reasons to avoid using “I”: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Repeating “I”  will catch readers attention in a negative way.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It may alter the composition of sentence displacing the main subject in to secondary position.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7401BF-B01C-FB47-CFBE-B34C766627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02F4EA-DC06-06D2-389A-1BB41F0DAFEA}"/>
              </a:ext>
            </a:extLst>
          </p:cNvPr>
          <p:cNvSpPr txBox="1"/>
          <p:nvPr/>
        </p:nvSpPr>
        <p:spPr>
          <a:xfrm>
            <a:off x="7109290" y="6393083"/>
            <a:ext cx="2743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4D72A2-D7B8-11B8-B20B-AA5F47F1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3327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7F372-7385-36FD-2E19-8BA20D0C0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ighlight>
                  <a:srgbClr val="FFFFFF"/>
                </a:highlight>
              </a:rPr>
              <a:t>Developing Sound Arguments - Checklist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D5445-5045-4E65-1CF0-EDF9D3670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my essay contain the following elements?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An engaging introduction.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A reasonable , specific thesis that is able to support by evidence.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A varied range of evidence from credible sources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Acknowledgement of the argument’s limits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A conclusion that will adequately summarize the essay.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537804-15D1-0C83-848F-9D8530DEF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17A0A6-9DC1-AC44-19A6-4F8928048D26}"/>
              </a:ext>
            </a:extLst>
          </p:cNvPr>
          <p:cNvSpPr txBox="1"/>
          <p:nvPr/>
        </p:nvSpPr>
        <p:spPr>
          <a:xfrm>
            <a:off x="6800817" y="6314405"/>
            <a:ext cx="2743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9594B-10C2-C4D5-130F-6445F220F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756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74925-465E-A275-BE19-0B49D3DAA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 and Opinion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1602E-DA20-83F9-ED1B-EAB138CAD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Facts are statements that can be definitely proven using objective data, can be identified as true or false.</a:t>
            </a:r>
          </a:p>
          <a:p>
            <a:r>
              <a:rPr lang="en-US" dirty="0"/>
              <a:t>Opinions are anyone’s perspective, judgement or personal belief on a subject.</a:t>
            </a:r>
          </a:p>
          <a:p>
            <a:r>
              <a:rPr lang="en-US" dirty="0"/>
              <a:t>When arguing an opinion it must be supported with evidence and credibility, </a:t>
            </a:r>
            <a:r>
              <a:rPr lang="en-US" dirty="0" err="1"/>
              <a:t>ie</a:t>
            </a:r>
            <a:r>
              <a:rPr lang="en-US" dirty="0"/>
              <a:t>. the credibility of an expert opinion.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3CD0C-7BA9-BC01-2F94-B95BF5FA7D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209B22-385D-F3DE-CB21-BE5A749F8D6A}"/>
              </a:ext>
            </a:extLst>
          </p:cNvPr>
          <p:cNvSpPr txBox="1"/>
          <p:nvPr/>
        </p:nvSpPr>
        <p:spPr>
          <a:xfrm>
            <a:off x="6944037" y="6315965"/>
            <a:ext cx="2743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D6E17-E273-7E7D-8015-5284A2645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207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8D7DF-F4B9-D3B7-0BC9-720F008F1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Visual Elements to Strengthen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35145-323F-D1DF-67E0-275908508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Visual elements enhance the effect of a persuasive argument.</a:t>
            </a:r>
          </a:p>
          <a:p>
            <a:r>
              <a:rPr lang="en-US" dirty="0"/>
              <a:t>Two main type of visual elements are: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Quantitative visuals: Graphical representation of data.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Qualitative visuals: Using images to appeal audience’s emotion.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C56649-8BED-394D-7C6A-A1D9EFC87B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087BE4-6EC7-A767-A2DA-ABD600DAFEC6}"/>
              </a:ext>
            </a:extLst>
          </p:cNvPr>
          <p:cNvSpPr txBox="1"/>
          <p:nvPr/>
        </p:nvSpPr>
        <p:spPr>
          <a:xfrm>
            <a:off x="7022714" y="6349015"/>
            <a:ext cx="2743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BBFAEA-279D-C09E-41C6-82BFD5080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2154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41086-42D7-E022-CFFC-93B71CCFB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Persuasive Essay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9407B-9D2D-126F-1ACF-22F109136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a topic and decide on your argument.</a:t>
            </a:r>
          </a:p>
          <a:p>
            <a:r>
              <a:rPr lang="en-US" dirty="0"/>
              <a:t>Start your essay with an engaging introduction that includes your thesis.</a:t>
            </a:r>
          </a:p>
          <a:p>
            <a:r>
              <a:rPr lang="en-US" dirty="0"/>
              <a:t>Begin by stating your own argument and respectfully acknowledging opposing arguments while concede limitations of your point of view; this gains the reader’s trust and sets a responsible tone.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999959-25E8-5881-C56F-14FDC97C0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D4C722-6C58-FF35-7E54-01803F1A7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71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89AF6-A6DC-E281-0D06-738A999E0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Persuasive Essay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CAD43-6126-5364-DF47-13C04EF01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 your perspective and back your argument with reliable evidence.</a:t>
            </a:r>
          </a:p>
          <a:p>
            <a:r>
              <a:rPr lang="en-US" dirty="0"/>
              <a:t>Make sure to keep your style and tone consistent.</a:t>
            </a:r>
          </a:p>
          <a:p>
            <a:r>
              <a:rPr lang="en-US" dirty="0"/>
              <a:t>The conclusion should summarize the paper’s main argument reinforce the thesis.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19B6AB-AF71-2D14-ECD0-A053BF553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6259AB-6319-C266-8685-0A3A90BD6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984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9F43F-9FC2-89BA-2332-9D08C96CF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5.3-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7D999-1DBE-9B17-9AB7-CAD38648F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purpose of persuasion in writing is to convince or move readers toward a certain point of view, or opinion.</a:t>
            </a:r>
          </a:p>
          <a:p>
            <a:r>
              <a:rPr lang="en-US" dirty="0"/>
              <a:t>An argument is a reasoned opinion supported and explained by evidence. To argue, in writing, is to advance knowledge and ideas in a positive way.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7524BC-4E92-E011-66A5-28AE3DDDDD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DE29B-E22F-22C1-FCD6-7D2769D9F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9194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4FF14-25C9-5061-191D-5D1691A4B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5.3- Key Takeaways (Continued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5C71A-CF28-4C30-7BF9-12B69FD0D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thesis that expresses the opinion of the writer in more specific terms is better than one that is vague.</a:t>
            </a:r>
          </a:p>
          <a:p>
            <a:r>
              <a:rPr lang="en-US" dirty="0"/>
              <a:t>It is essential that you not only address counterarguments but also do so respectfully.</a:t>
            </a:r>
          </a:p>
          <a:p>
            <a:r>
              <a:rPr lang="en-US" dirty="0"/>
              <a:t>It is also helpful to establish the limits of your argument and what you are trying to accomplish through a concession statement.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837311-2279-AE4B-FDF3-C7FD1E33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6AA693-9CB0-E862-0E17-0F48CCEED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311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ECA40-9E62-BB80-D267-ECC7FAFB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Purpose of Comparison and Contrast in 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00964-93FD-D71F-7837-FF0F65600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Comparison is discussing similar elements whereas contrast is looks at different elements. </a:t>
            </a:r>
          </a:p>
          <a:p>
            <a:pPr lvl="0"/>
            <a:r>
              <a:rPr lang="en-US" dirty="0"/>
              <a:t>In a comparison-and-contrast essay you analyze two or more subjects and connect them in a meaningful way that does not state the obvious and reveals the subjects similarities or differences.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917018-2117-9DD9-506A-B42D8B034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1C59CC-9CE8-7EDA-37F7-EB3C7395B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195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F3B79-E271-93F6-6D8B-3C70676B8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5.3 - Key Takeaways (Continued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05D0-CCCE-2859-5C06-91C3B40DD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persuade a skeptical audience, you will need to use a wide range of evidence. Scientific studies, opinions from experts, historical precedent, statistics, personal anecdotes, and current events are all types of evidence that you might use in explaining your point.</a:t>
            </a:r>
          </a:p>
          <a:p>
            <a:r>
              <a:rPr lang="en-US" dirty="0"/>
              <a:t>Make sure that your word choice and writing style is appropriate for both your subject and your audience.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1EEC14-FDA0-2F80-0920-1099977D8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E07ACC-A4F9-FA01-C93D-16EC0899A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0831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F5B9F-71D9-9155-434E-9D9F28A97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5.3 - Key Takeaways (Continued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93F51-3D83-EBC4-E050-3A94FC2C2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let your reader know your bias, but do not let that bias blind you to the primary components of good argumentation: sound, thoughtful evidence and respectfully and reasonably addressing opposing ideas.</a:t>
            </a:r>
          </a:p>
          <a:p>
            <a:r>
              <a:rPr lang="en-US" dirty="0"/>
              <a:t>You should be mindful of the use of I in your writing because it can make your argument sound more biased than it needs to.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D99DDA-1697-03F3-80DF-7BBD43F54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6CC6B1-C27C-F24C-6BEF-E0A9A42A1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084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211E4-76C5-6568-FEB5-59B5DF911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5.3 - Key Takeaways (Continued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F50C1-014F-A6E4-280A-0FDF12AAA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Facts are statements that can be proven using objective data.</a:t>
            </a:r>
          </a:p>
          <a:p>
            <a:r>
              <a:rPr lang="en-US" dirty="0"/>
              <a:t>Opinions are personal views, or judgments, that cannot be proven.</a:t>
            </a:r>
          </a:p>
          <a:p>
            <a:r>
              <a:rPr lang="en-US" dirty="0"/>
              <a:t>In writing, you want to strike a balance between credible facts and authoritative opinions.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2EF75F-36D6-4BF7-1370-E4B24A1E4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CCE6C0-8FCA-DC90-30C8-DB0C15C07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8501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A0BF2-67AA-CECB-7145-86A70CAB6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5.3 - Key Takeaways (Continued 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2C256-7425-29C0-2850-4F2AAECBE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Quantitative visuals present data graphically. The purpose of using quantitative visuals is to make logical appeals to the audience.</a:t>
            </a:r>
          </a:p>
          <a:p>
            <a:r>
              <a:rPr lang="en-US" dirty="0"/>
              <a:t>Qualitative visuals present images that appeal to the audience’s emotions.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29F8EB-70AC-FBC8-8568-8DC02095D2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837FE7-EED2-03D7-8CF1-EAE8972B2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068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0EDA7-D132-6C98-88AA-A55487C3F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References &amp; Attributions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A937-58C2-FD2D-6141-E1E018CD7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-457200">
              <a:buNone/>
            </a:pPr>
            <a:r>
              <a:rPr lang="en-US" i="1" u="sng" dirty="0">
                <a:hlinkClick r:id="rId2"/>
              </a:rPr>
              <a:t>Compare and contrast – organize by points</a:t>
            </a:r>
            <a:r>
              <a:rPr lang="en-US" i="1" dirty="0"/>
              <a:t> by </a:t>
            </a:r>
            <a:r>
              <a:rPr lang="en-US" i="1" u="sng" dirty="0">
                <a:hlinkClick r:id="rId2"/>
              </a:rPr>
              <a:t>University of Minnesota</a:t>
            </a:r>
            <a:r>
              <a:rPr lang="en-US" i="1" dirty="0"/>
              <a:t> is licensed under </a:t>
            </a:r>
            <a:r>
              <a:rPr lang="en-US" i="1" u="sng" dirty="0">
                <a:hlinkClick r:id="rId3"/>
              </a:rPr>
              <a:t>CC BY-NC-SA</a:t>
            </a:r>
            <a:r>
              <a:rPr lang="en-US" i="1" dirty="0"/>
              <a:t>. / </a:t>
            </a:r>
            <a:r>
              <a:rPr lang="en-US" i="1" dirty="0" err="1"/>
              <a:t>Colours</a:t>
            </a:r>
            <a:r>
              <a:rPr lang="en-US" i="1" dirty="0"/>
              <a:t> adjusted/images remade by Shaima.</a:t>
            </a:r>
            <a:endParaRPr lang="en-US" dirty="0"/>
          </a:p>
          <a:p>
            <a:pPr marL="0" indent="-457200">
              <a:buNone/>
            </a:pPr>
            <a:r>
              <a:rPr lang="en-US" u="sng" dirty="0">
                <a:hlinkClick r:id="rId2"/>
              </a:rPr>
              <a:t>Compare and contrast – organize by subject</a:t>
            </a:r>
            <a:r>
              <a:rPr lang="en-US" dirty="0"/>
              <a:t> by </a:t>
            </a:r>
            <a:r>
              <a:rPr lang="en-US" u="sng" dirty="0">
                <a:hlinkClick r:id="rId2"/>
              </a:rPr>
              <a:t>University of Minnesota</a:t>
            </a:r>
            <a:r>
              <a:rPr lang="en-US" dirty="0"/>
              <a:t> is licensed under </a:t>
            </a:r>
            <a:r>
              <a:rPr lang="en-US" u="sng" dirty="0">
                <a:hlinkClick r:id="rId3"/>
              </a:rPr>
              <a:t>CC BY-NC-SA</a:t>
            </a:r>
            <a:r>
              <a:rPr lang="en-US" dirty="0"/>
              <a:t>. / </a:t>
            </a:r>
            <a:r>
              <a:rPr lang="en-US" dirty="0" err="1"/>
              <a:t>Colours</a:t>
            </a:r>
            <a:r>
              <a:rPr lang="en-US" dirty="0"/>
              <a:t> adjusted/images remade by Shaima.</a:t>
            </a:r>
          </a:p>
          <a:p>
            <a:pPr marL="340995" indent="-340995">
              <a:buNone/>
            </a:pPr>
            <a:r>
              <a:rPr lang="en-US" dirty="0"/>
              <a:t>Cramer, E., Quibell, A., &amp; Booth, J. (2022, February 28). </a:t>
            </a:r>
            <a:r>
              <a:rPr lang="en-US" i="1" dirty="0"/>
              <a:t>Communication Essentials for College</a:t>
            </a:r>
            <a:r>
              <a:rPr lang="en-US" dirty="0"/>
              <a:t>. </a:t>
            </a:r>
            <a:r>
              <a:rPr lang="en-US" dirty="0" err="1"/>
              <a:t>eCampus</a:t>
            </a:r>
            <a:r>
              <a:rPr lang="en-US" dirty="0"/>
              <a:t> Ontario Open Library. </a:t>
            </a:r>
            <a:r>
              <a:rPr lang="en-US" u="sng" dirty="0">
                <a:hlinkClick r:id="rId4"/>
              </a:rPr>
              <a:t>https://ecampusontario.pr essbooks.pub/</a:t>
            </a:r>
            <a:r>
              <a:rPr lang="en-US" u="sng" dirty="0" err="1">
                <a:hlinkClick r:id="rId4"/>
              </a:rPr>
              <a:t>gccomm</a:t>
            </a:r>
            <a:r>
              <a:rPr lang="en-US" u="sng" dirty="0">
                <a:hlinkClick r:id="rId4"/>
              </a:rPr>
              <a:t>/ </a:t>
            </a:r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469CED-769F-E56D-B08C-F12A2E135F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91C94D-57EE-8A6C-5DA8-8B5523CFD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95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82DF2-0AB8-6F26-F37B-0812BC877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Structure of a Comparison and Contrast Essay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30EB3-302D-4041-6533-49E2D1531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Essay begins with thesis stating the selected subjects for comparison and/or contrast and the reason for doing so.</a:t>
            </a:r>
          </a:p>
          <a:p>
            <a:r>
              <a:rPr lang="en-US" dirty="0"/>
              <a:t>Organizational structure of essay depends on purpose, audience and nature of your topic.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D42C7F-1D06-6BBE-58C0-343E6E0BD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A5F0E9-2EB7-398F-CECF-C2614B2F6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20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0E274-DC70-3F7C-1973-6CA3BA2E6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Structure of a Comparison and Contrast Essay (Continued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A9995-0C3C-4F6D-D51D-A3B816C9E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compare-and-contrast essay can be organized in two ways: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0" dirty="0"/>
              <a:t>Organized by the subjects which are discussed one after the other.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0" dirty="0"/>
              <a:t>Organized by the individual points which discusses each subject in relation to the point.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D78D37-0126-7594-E8B8-56FAC8B02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0217F3-1149-29AD-D263-DC844AD03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901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69C66-CAAA-0F25-2037-11F43EB36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Structure of a Comparison and Contrast Essay (Continued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8B2A5-CD44-7613-5D34-EB462C2E7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examples phrases you can use for comparison essay are: similarly, both, one similarity, and likewise.</a:t>
            </a:r>
          </a:p>
          <a:p>
            <a:r>
              <a:rPr lang="en-US" dirty="0"/>
              <a:t>Some examples phrases you can use for contrast essay are: unlike, while, in contrast, and one difference.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FE87BB-072F-8E38-A049-9A00A50F2F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3DB7CB-4107-D50F-AB45-CB62C0794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205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BDA33-F4AF-53B4-F8B1-6556C3CC9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487" y="834312"/>
            <a:ext cx="3687298" cy="1600200"/>
          </a:xfrm>
        </p:spPr>
        <p:txBody>
          <a:bodyPr/>
          <a:lstStyle/>
          <a:p>
            <a:r>
              <a:rPr lang="en-US" sz="3200" dirty="0"/>
              <a:t>Organize by Subject Diagram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8D3952-0D0C-2501-A60B-51F984E87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487" y="3175245"/>
            <a:ext cx="3687298" cy="1600200"/>
          </a:xfrm>
        </p:spPr>
        <p:txBody>
          <a:bodyPr/>
          <a:lstStyle/>
          <a:p>
            <a:r>
              <a:rPr lang="en-US" sz="1600" b="1" dirty="0">
                <a:solidFill>
                  <a:schemeClr val="tx2"/>
                </a:solidFill>
                <a:latin typeface="Encode Sans"/>
              </a:rPr>
              <a:t>Source</a:t>
            </a:r>
            <a:r>
              <a:rPr lang="en-US" sz="1600" dirty="0">
                <a:solidFill>
                  <a:schemeClr val="tx2"/>
                </a:solidFill>
                <a:latin typeface="Encode Sans"/>
              </a:rPr>
              <a:t>: </a:t>
            </a:r>
            <a:r>
              <a:rPr lang="en-US" sz="1600" u="sng" dirty="0">
                <a:latin typeface="Encode Sans"/>
                <a:hlinkClick r:id="rId3"/>
              </a:rPr>
              <a:t>Compare and contrast – organize by subject</a:t>
            </a:r>
            <a:r>
              <a:rPr lang="en-US" sz="1600" dirty="0">
                <a:solidFill>
                  <a:srgbClr val="003180"/>
                </a:solidFill>
                <a:latin typeface="Encode Sans"/>
              </a:rPr>
              <a:t> by </a:t>
            </a:r>
            <a:r>
              <a:rPr lang="en-US" sz="1600" u="sng" dirty="0">
                <a:latin typeface="Encode Sans"/>
                <a:hlinkClick r:id="rId4"/>
              </a:rPr>
              <a:t>University of Minnesota</a:t>
            </a:r>
            <a:r>
              <a:rPr lang="en-US" sz="1600" dirty="0">
                <a:solidFill>
                  <a:srgbClr val="003180"/>
                </a:solidFill>
                <a:latin typeface="Encode Sans"/>
              </a:rPr>
              <a:t> </a:t>
            </a:r>
            <a:r>
              <a:rPr lang="en-US" sz="1600" dirty="0">
                <a:solidFill>
                  <a:schemeClr val="tx2"/>
                </a:solidFill>
                <a:latin typeface="Encode Sans"/>
              </a:rPr>
              <a:t>is licensed under </a:t>
            </a:r>
            <a:r>
              <a:rPr lang="en-US" sz="1600" u="sng" dirty="0">
                <a:latin typeface="Encode Sans"/>
                <a:hlinkClick r:id="rId5"/>
              </a:rPr>
              <a:t>CC BY-NC-SA</a:t>
            </a:r>
            <a:r>
              <a:rPr lang="en-US" sz="1600" dirty="0">
                <a:solidFill>
                  <a:srgbClr val="003180"/>
                </a:solidFill>
                <a:latin typeface="Encode Sans"/>
              </a:rPr>
              <a:t>. / </a:t>
            </a:r>
            <a:r>
              <a:rPr lang="en-US" sz="1600" dirty="0" err="1">
                <a:solidFill>
                  <a:schemeClr val="tx2"/>
                </a:solidFill>
                <a:latin typeface="Encode Sans"/>
              </a:rPr>
              <a:t>Colours</a:t>
            </a:r>
            <a:r>
              <a:rPr lang="en-US" sz="1600" dirty="0">
                <a:solidFill>
                  <a:schemeClr val="tx2"/>
                </a:solidFill>
                <a:latin typeface="Encode Sans"/>
              </a:rPr>
              <a:t> adjusted/images remade by Shaima.</a:t>
            </a:r>
            <a:endParaRPr lang="en-US" sz="1600" dirty="0">
              <a:solidFill>
                <a:schemeClr val="tx2"/>
              </a:solidFill>
            </a:endParaRPr>
          </a:p>
          <a:p>
            <a:endParaRPr lang="en-US" dirty="0"/>
          </a:p>
        </p:txBody>
      </p:sp>
      <p:pic>
        <p:nvPicPr>
          <p:cNvPr id="7" name="Content Placeholder 6" descr="See notes section for the organize by subject diagram long alternative text.">
            <a:extLst>
              <a:ext uri="{FF2B5EF4-FFF2-40B4-BE49-F238E27FC236}">
                <a16:creationId xmlns:a16="http://schemas.microsoft.com/office/drawing/2014/main" id="{1D36BFDF-DCE9-A246-EA2D-2BDE194ED9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731" y="834312"/>
            <a:ext cx="5715246" cy="5474935"/>
          </a:xfr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8A9B1-0DC3-E170-3904-730E5C1FCB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A742B4-95CD-E542-AD93-5B7546D63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220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319C9-484E-E4B4-AD9B-AD400202B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Organize by Points Diagram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429266-AB25-39A9-2ACA-34CA8CA74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843451"/>
            <a:ext cx="3687298" cy="1957150"/>
          </a:xfrm>
        </p:spPr>
        <p:txBody>
          <a:bodyPr/>
          <a:lstStyle/>
          <a:p>
            <a:r>
              <a:rPr lang="en-US" sz="1600" b="1" i="1" dirty="0">
                <a:solidFill>
                  <a:schemeClr val="tx2"/>
                </a:solidFill>
              </a:rPr>
              <a:t>Source</a:t>
            </a:r>
            <a:r>
              <a:rPr lang="en-US" sz="1600" i="1" dirty="0">
                <a:solidFill>
                  <a:schemeClr val="tx2"/>
                </a:solidFill>
              </a:rPr>
              <a:t>:</a:t>
            </a:r>
            <a:r>
              <a:rPr lang="en-US" sz="1600" i="1" dirty="0"/>
              <a:t> </a:t>
            </a:r>
            <a:r>
              <a:rPr lang="en-US" sz="1600" i="1" u="sng" dirty="0">
                <a:hlinkClick r:id="rId3"/>
              </a:rPr>
              <a:t>Compare and contrast – organize by points</a:t>
            </a:r>
            <a:r>
              <a:rPr lang="en-US" sz="1600" i="1" dirty="0"/>
              <a:t> </a:t>
            </a:r>
            <a:r>
              <a:rPr lang="en-US" sz="1600" i="1" dirty="0">
                <a:solidFill>
                  <a:schemeClr val="tx2"/>
                </a:solidFill>
              </a:rPr>
              <a:t>by</a:t>
            </a:r>
            <a:r>
              <a:rPr lang="en-US" sz="1600" i="1" dirty="0"/>
              <a:t> </a:t>
            </a:r>
            <a:r>
              <a:rPr lang="en-US" sz="1600" i="1" u="sng" dirty="0">
                <a:hlinkClick r:id="rId4"/>
              </a:rPr>
              <a:t>University of Minnesota</a:t>
            </a:r>
            <a:r>
              <a:rPr lang="en-US" sz="1600" i="1" dirty="0"/>
              <a:t> </a:t>
            </a:r>
            <a:r>
              <a:rPr lang="en-US" sz="1600" i="1" dirty="0">
                <a:solidFill>
                  <a:schemeClr val="tx2"/>
                </a:solidFill>
              </a:rPr>
              <a:t>is licensed under</a:t>
            </a:r>
            <a:r>
              <a:rPr lang="en-US" sz="1600" i="1" dirty="0"/>
              <a:t> </a:t>
            </a:r>
            <a:r>
              <a:rPr lang="en-US" sz="1600" i="1" u="sng" dirty="0">
                <a:hlinkClick r:id="rId5"/>
              </a:rPr>
              <a:t>CC BY-NC-SA</a:t>
            </a:r>
            <a:r>
              <a:rPr lang="en-US" sz="1600" i="1" dirty="0"/>
              <a:t>. </a:t>
            </a:r>
            <a:r>
              <a:rPr lang="en-US" sz="1600" i="1" dirty="0">
                <a:solidFill>
                  <a:schemeClr val="tx2"/>
                </a:solidFill>
              </a:rPr>
              <a:t>/ </a:t>
            </a:r>
            <a:r>
              <a:rPr lang="en-US" sz="1600" i="1" dirty="0" err="1">
                <a:solidFill>
                  <a:schemeClr val="tx2"/>
                </a:solidFill>
              </a:rPr>
              <a:t>Colours</a:t>
            </a:r>
            <a:r>
              <a:rPr lang="en-US" sz="1600" i="1" dirty="0">
                <a:solidFill>
                  <a:schemeClr val="tx2"/>
                </a:solidFill>
              </a:rPr>
              <a:t> adjusted/images remade by Shaima.</a:t>
            </a:r>
            <a:endParaRPr lang="en-US" sz="1600" dirty="0">
              <a:solidFill>
                <a:schemeClr val="tx2"/>
              </a:solidFill>
            </a:endParaRPr>
          </a:p>
          <a:p>
            <a:endParaRPr lang="en-US" dirty="0"/>
          </a:p>
        </p:txBody>
      </p:sp>
      <p:pic>
        <p:nvPicPr>
          <p:cNvPr id="7" name="Content Placeholder 6" descr="See notes section for the organize by points diagram long alternative text.">
            <a:extLst>
              <a:ext uri="{FF2B5EF4-FFF2-40B4-BE49-F238E27FC236}">
                <a16:creationId xmlns:a16="http://schemas.microsoft.com/office/drawing/2014/main" id="{97B60AE1-2757-33F2-107A-16B220A5A0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393" y="841418"/>
            <a:ext cx="4911879" cy="5593790"/>
          </a:xfr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C23B6E-756F-6B18-D572-857A0BE24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E627-CD5F-E15B-DF4D-FA7FBE073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41157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Custom 4">
      <a:dk1>
        <a:sysClr val="windowText" lastClr="000000"/>
      </a:dk1>
      <a:lt1>
        <a:sysClr val="window" lastClr="FFFFFF"/>
      </a:lt1>
      <a:dk2>
        <a:srgbClr val="1B3843"/>
      </a:dk2>
      <a:lt2>
        <a:srgbClr val="F2F3F1"/>
      </a:lt2>
      <a:accent1>
        <a:srgbClr val="7A8592"/>
      </a:accent1>
      <a:accent2>
        <a:srgbClr val="8C8C96"/>
      </a:accent2>
      <a:accent3>
        <a:srgbClr val="7A6C76"/>
      </a:accent3>
      <a:accent4>
        <a:srgbClr val="A7AA9D"/>
      </a:accent4>
      <a:accent5>
        <a:srgbClr val="63787F"/>
      </a:accent5>
      <a:accent6>
        <a:srgbClr val="889DA5"/>
      </a:accent6>
      <a:hlink>
        <a:srgbClr val="002060"/>
      </a:hlink>
      <a:folHlink>
        <a:srgbClr val="002060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9A05E4BDC9A747A979C8FFFF84C17F" ma:contentTypeVersion="15" ma:contentTypeDescription="Create a new document." ma:contentTypeScope="" ma:versionID="ac00aa41f2863b35d6ff25bd8b298fae">
  <xsd:schema xmlns:xsd="http://www.w3.org/2001/XMLSchema" xmlns:xs="http://www.w3.org/2001/XMLSchema" xmlns:p="http://schemas.microsoft.com/office/2006/metadata/properties" xmlns:ns2="2c46aebe-e55f-417f-84c0-33e2637dc132" xmlns:ns3="57ea68b1-4d50-472f-9c24-c5e3d9af93fd" targetNamespace="http://schemas.microsoft.com/office/2006/metadata/properties" ma:root="true" ma:fieldsID="17162eedc2d414b7ea6077bf881f4fe5" ns2:_="" ns3:_="">
    <xsd:import namespace="2c46aebe-e55f-417f-84c0-33e2637dc132"/>
    <xsd:import namespace="57ea68b1-4d50-472f-9c24-c5e3d9af93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6aebe-e55f-417f-84c0-33e2637dc1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9a59e6a-29c3-4921-9c03-4d7ff3dd46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a68b1-4d50-472f-9c24-c5e3d9af93f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9750ea3-d6ae-4b13-a323-8ca9f69553a4}" ma:internalName="TaxCatchAll" ma:showField="CatchAllData" ma:web="57ea68b1-4d50-472f-9c24-c5e3d9af93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7ea68b1-4d50-472f-9c24-c5e3d9af93fd" xsi:nil="true"/>
    <lcf76f155ced4ddcb4097134ff3c332f xmlns="2c46aebe-e55f-417f-84c0-33e2637dc13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3DCBC15-8797-4A8C-B6C4-CB3C72150639}"/>
</file>

<file path=customXml/itemProps2.xml><?xml version="1.0" encoding="utf-8"?>
<ds:datastoreItem xmlns:ds="http://schemas.openxmlformats.org/officeDocument/2006/customXml" ds:itemID="{3F571A4A-3AF1-4D00-81B6-24F789991039}"/>
</file>

<file path=customXml/itemProps3.xml><?xml version="1.0" encoding="utf-8"?>
<ds:datastoreItem xmlns:ds="http://schemas.openxmlformats.org/officeDocument/2006/customXml" ds:itemID="{4C5FFAB8-EFB7-484E-94A5-30EA722F50F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3686</Words>
  <Application>Microsoft Office PowerPoint</Application>
  <PresentationFormat>Widescreen</PresentationFormat>
  <Paragraphs>352</Paragraphs>
  <Slides>44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Aptos</vt:lpstr>
      <vt:lpstr>Arial</vt:lpstr>
      <vt:lpstr>Avenir Next LT Pro</vt:lpstr>
      <vt:lpstr>Avenir Next LT Pro Light</vt:lpstr>
      <vt:lpstr>Calibri</vt:lpstr>
      <vt:lpstr>Encode Sans</vt:lpstr>
      <vt:lpstr>BlocksVTI</vt:lpstr>
      <vt:lpstr>Communication Essentials for College Chapter 5: Rhetorical Modes</vt:lpstr>
      <vt:lpstr>Chapter 5: Rhetorical Modes</vt:lpstr>
      <vt:lpstr>5.1 – Comparison and Contrast</vt:lpstr>
      <vt:lpstr>The Purpose of Comparison and Contrast in Writing</vt:lpstr>
      <vt:lpstr>The Structure of a Comparison and Contrast Essay</vt:lpstr>
      <vt:lpstr>The Structure of a Comparison and Contrast Essay (Continued 1)</vt:lpstr>
      <vt:lpstr>The Structure of a Comparison and Contrast Essay (Continued 2)</vt:lpstr>
      <vt:lpstr>Organize by Subject Diagram </vt:lpstr>
      <vt:lpstr>Organize by Points Diagram</vt:lpstr>
      <vt:lpstr>Writing a Comparison and Contrast Essay</vt:lpstr>
      <vt:lpstr>Writing a Comparison and Contrast Essay (Continued)</vt:lpstr>
      <vt:lpstr>5.1 - Key Takeaways</vt:lpstr>
      <vt:lpstr>5.1 - Key Takeaways (Continued 1)</vt:lpstr>
      <vt:lpstr>5.1- Key Takeaways (Continued 2)</vt:lpstr>
      <vt:lpstr>5.2 – Cause And Effect</vt:lpstr>
      <vt:lpstr>The Purpose of Cause and Effect in Writing</vt:lpstr>
      <vt:lpstr>The Structure of a Cause-and-Effect Essay</vt:lpstr>
      <vt:lpstr>The Structure of a Cause-and-Effect Essay (Continued)</vt:lpstr>
      <vt:lpstr>Writing a Cause-and-Effect Essay</vt:lpstr>
      <vt:lpstr>Writing a Cause-and-Effect Essay (Continued 1)</vt:lpstr>
      <vt:lpstr>Writing a Cause-and-Effect Essay (Continued 2)</vt:lpstr>
      <vt:lpstr>5.2- Key Takeaways</vt:lpstr>
      <vt:lpstr>5.2- Key Takeaways (Continued 1)</vt:lpstr>
      <vt:lpstr>5.2 - Key Takeaways (Continued 2)</vt:lpstr>
      <vt:lpstr>5.3 - Persuasion</vt:lpstr>
      <vt:lpstr>The Purpose of Persuasive Writing</vt:lpstr>
      <vt:lpstr>The Structure of a Persuasive Essay</vt:lpstr>
      <vt:lpstr>Creating an Introduction and Thesis</vt:lpstr>
      <vt:lpstr>Acknowledging Opposing Ideas and Limits to Your Argument</vt:lpstr>
      <vt:lpstr>Bias in Writing</vt:lpstr>
      <vt:lpstr>The Use of “I” in Writing</vt:lpstr>
      <vt:lpstr>The Use of “I” in Writing (Continued)</vt:lpstr>
      <vt:lpstr>Developing Sound Arguments - Checklist</vt:lpstr>
      <vt:lpstr>Fact and Opinion</vt:lpstr>
      <vt:lpstr>Using Visual Elements to Strengthen Arguments</vt:lpstr>
      <vt:lpstr>Writing a Persuasive Essay</vt:lpstr>
      <vt:lpstr>Writing a Persuasive Essay (Continued)</vt:lpstr>
      <vt:lpstr>5.3- Key Takeaways</vt:lpstr>
      <vt:lpstr>5.3- Key Takeaways (Continued 1)</vt:lpstr>
      <vt:lpstr>5.3 - Key Takeaways (Continued 2)</vt:lpstr>
      <vt:lpstr>5.3 - Key Takeaways (Continued 3)</vt:lpstr>
      <vt:lpstr>5.3 - Key Takeaways (Continued 4)</vt:lpstr>
      <vt:lpstr>5.3 - Key Takeaways (Continued 5)</vt:lpstr>
      <vt:lpstr>References &amp; Attributions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2024-08-02T20:56:47Z</dcterms:created>
  <dcterms:modified xsi:type="dcterms:W3CDTF">2024-08-02T20:56:49Z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0x010100B89A05E4BDC9A747A979C8FFFF84C17F</vt:lpwstr>
  </property>
</Properties>
</file>