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4"/>
  </p:notesMasterIdLst>
  <p:sldIdLst>
    <p:sldId id="256" r:id="rId2"/>
    <p:sldId id="515" r:id="rId3"/>
    <p:sldId id="536" r:id="rId4"/>
    <p:sldId id="537" r:id="rId5"/>
    <p:sldId id="538" r:id="rId6"/>
    <p:sldId id="539" r:id="rId7"/>
    <p:sldId id="540" r:id="rId8"/>
    <p:sldId id="541" r:id="rId9"/>
    <p:sldId id="542" r:id="rId10"/>
    <p:sldId id="543" r:id="rId11"/>
    <p:sldId id="544" r:id="rId12"/>
    <p:sldId id="545" r:id="rId13"/>
    <p:sldId id="549" r:id="rId14"/>
    <p:sldId id="546" r:id="rId15"/>
    <p:sldId id="547" r:id="rId16"/>
    <p:sldId id="548" r:id="rId17"/>
    <p:sldId id="550" r:id="rId18"/>
    <p:sldId id="551" r:id="rId19"/>
    <p:sldId id="553" r:id="rId20"/>
    <p:sldId id="554" r:id="rId21"/>
    <p:sldId id="555" r:id="rId22"/>
    <p:sldId id="556" r:id="rId23"/>
    <p:sldId id="557" r:id="rId24"/>
    <p:sldId id="560" r:id="rId25"/>
    <p:sldId id="558" r:id="rId26"/>
    <p:sldId id="559" r:id="rId27"/>
    <p:sldId id="563" r:id="rId28"/>
    <p:sldId id="561" r:id="rId29"/>
    <p:sldId id="562" r:id="rId30"/>
    <p:sldId id="564" r:id="rId31"/>
    <p:sldId id="565" r:id="rId32"/>
    <p:sldId id="567" r:id="rId33"/>
    <p:sldId id="566" r:id="rId34"/>
    <p:sldId id="569" r:id="rId35"/>
    <p:sldId id="568" r:id="rId36"/>
    <p:sldId id="570" r:id="rId37"/>
    <p:sldId id="571" r:id="rId38"/>
    <p:sldId id="572" r:id="rId39"/>
    <p:sldId id="573" r:id="rId40"/>
    <p:sldId id="574" r:id="rId41"/>
    <p:sldId id="575" r:id="rId42"/>
    <p:sldId id="576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230F7-D379-4D7C-B0D1-9F6335979F20}" v="1" dt="2024-08-02T16:17:44.198"/>
    <p1510:client id="{49080EB1-BBE1-4702-B325-5F3748A391F0}" v="22" dt="2024-08-02T16:07:00.488"/>
    <p1510:client id="{87539B35-E619-44C3-B2A5-7A5357AAFBD2}" v="7" dt="2024-08-02T20:56:38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50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4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bodyparagraphs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bodyparagraphs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bodyparagraphs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bodyparagraphs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organizingwriting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organizingwriting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organizingwriting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organizingwriting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organizingwriting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hesisstatement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Chapter 4: Writing Essays From Start To </a:t>
            </a:r>
            <a:r>
              <a:rPr lang="en-US" dirty="0" err="1"/>
              <a:t>Finish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b="1" i="0" u="none" strike="noStrike" dirty="0">
                <a:effectLst/>
                <a:latin typeface="Karla" pitchFamily="2" charset="0"/>
                <a:hlinkClick r:id="rId3"/>
              </a:rPr>
              <a:t>Chapter 4:</a:t>
            </a:r>
            <a:r>
              <a:rPr lang="en-US" b="1" i="0" u="none" strike="noStrike" dirty="0">
                <a:effectLst/>
                <a:latin typeface="Karla" pitchFamily="2" charset="0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15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82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2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92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5332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Chronological Order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65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7097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20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06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128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5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Attracting Interest in Your Introductory Paragraph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621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Figure 1 – Funnel Technique was taken directly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Figure 1 – Funnel Technique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Georgian College, licensed under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BY-NC- 4.0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011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Attracting Interest in Your Introductory Paragraph was taken directly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248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942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3081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52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97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Elements of </a:t>
            </a:r>
            <a:r>
              <a:rPr lang="en-US" dirty="0"/>
              <a:t>a Thesis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Statement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6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Strong Thesis Statement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9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Examples of Appropriate Thesis Statements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91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Examples of Appropriate Thesis Statements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0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Ways to Revise Your Thesis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43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4.1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6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D077-5EF6-43B1-861B-7A759ACDA1E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16ED-17D8-46EC-8D1B-AF9A4AF7EFD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DFE3-8159-4214-9F62-361BD937271D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6954-8675-4568-8589-FFA0DFCFFCF4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0202-D62E-4330-9088-A504FD2A55F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83E-03D1-4AE8-ABCE-484D841F8990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8F243A-8D24-BE4F-8125-4EDC3DDA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355" y="6356350"/>
            <a:ext cx="410973" cy="365125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5511-D7D3-47D9-AA9B-EC4BA09A67A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3CD8-81C6-4C97-8A34-F27222CDFB41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78D-4462-410A-9779-B4FC0AE845C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74BA-F693-4697-AEAB-2AE93B7A657E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FC87-4A69-449C-8E90-8DB209D0CD8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4FFF-F694-47A7-B29B-CA699226EE2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28244FF-CB10-485A-A4F5-78AA2C494C08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9" r:id="rId13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jpeg"/><Relationship Id="rId4" Type="http://schemas.openxmlformats.org/officeDocument/2006/relationships/hyperlink" Target="https://creativecommons.org/licenses/by-nc/4.0/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introconclusion/" TargetMode="External"/><Relationship Id="rId2" Type="http://schemas.openxmlformats.org/officeDocument/2006/relationships/hyperlink" Target="https://ecampusontario.pressbooks.pub/gccom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4.0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304590" cy="3162300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4: Writing Essays From Start To Finish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07940-1B1C-0A5B-ADD8-C4964372A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C6A46-91E2-B5E8-D7D0-0984989AC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Proper essays require a thesis statement to provide a specific focus and suggest how the essay will be organized.</a:t>
            </a:r>
          </a:p>
          <a:p>
            <a:r>
              <a:rPr lang="en-US" sz="2000" dirty="0"/>
              <a:t>A thesis statement is your interpretation of the subject, not the topic itself.</a:t>
            </a:r>
          </a:p>
          <a:p>
            <a:r>
              <a:rPr lang="en-US" sz="2000" dirty="0"/>
              <a:t>A strong thesis is specific, precise, forceful, confident, and is able to be demonstrated.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EC6AB4-6509-3171-C44A-755E17F93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4E32C-E603-0E2B-7699-6194BF41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4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4A364-4702-1E41-8A1D-4D085430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D2823-C8FF-5499-D832-E1E670E4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strong thesis challenges readers with a point of view that can be debated and can be supported with evidence.</a:t>
            </a:r>
          </a:p>
          <a:p>
            <a:r>
              <a:rPr lang="en-US" dirty="0"/>
              <a:t>A weak thesis is simply a declaration of your topic or contains an obvious fact that cannot be argued.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94470F-D3C5-EDCA-8FF3-7F8E59766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C0BD9-E5DC-8C07-600F-13C8E50D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27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C42BB-8467-CC32-419E-11948355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4.1 -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18BE5-5D34-3836-EFA7-5C87F29BE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Depending on your topic, it may or may not be appropriate to use first person point of view.</a:t>
            </a:r>
          </a:p>
          <a:p>
            <a:r>
              <a:rPr lang="en-US" sz="2000" dirty="0"/>
              <a:t>Revise your thesis by ensuring all words are specific, all ideas are exact, and all verbs express action.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035CAA-B445-6D13-A323-28360A9B1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26643-0EB4-E127-6860-B902F0E7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3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5AC0-599B-540E-BA7D-73909C8C0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4.2 - Writing Body Paragraphs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039E9-5FC4-E917-061D-781AECED5A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9EDDE-1B5D-A766-37BD-28ACD573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primary support related to your thesis.</a:t>
            </a:r>
          </a:p>
          <a:p>
            <a:r>
              <a:rPr lang="en-US" dirty="0"/>
              <a:t>Support your topic sentences.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77B6F-8AE1-2F06-119C-1125FCFCB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2B674-E94E-5E23-B136-30EE03EEB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96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8DB9-44A7-BDC8-A258-70735659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Primary Support for Your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3B871-8312-D49A-BDA1-F10750B66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Primary support are the major points that you will expand on in your paper and are needed to make your argument convincing. </a:t>
            </a:r>
          </a:p>
          <a:p>
            <a:r>
              <a:rPr lang="en-US" sz="2000" dirty="0"/>
              <a:t>Major points are supported by the supporting details which appear in the body paragraphs of your essay.</a:t>
            </a:r>
          </a:p>
          <a:p>
            <a:r>
              <a:rPr lang="en-US" sz="2000" dirty="0"/>
              <a:t>Body paragraphs present evidence to support your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8AB58-1A14-B6EE-9F04-A9A11C5F4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8890E-C118-49D7-E26B-82488D7D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18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8E89C-2D10-0560-BF0F-A2E5CA290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the Characteristics of Good Primary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5AD6B-F50F-EE8E-44BB-68F1232A6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good primary support should: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Be specific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Be relevant to the thesis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sz="2000" b="0" dirty="0"/>
              <a:t>Be detailed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464266-A0A6-DB3C-B940-C7086BF63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3AFFD-F70F-82E1-5C71-1FE7BFCB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149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52C8A-C44B-D1A1-22EA-59D07963B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Prewrite to Identify Primary Supporting Points for a Thesis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85E72-D75B-B917-A481-E16A56711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Make a list of points about why you support the main idea.</a:t>
            </a:r>
          </a:p>
          <a:p>
            <a:r>
              <a:rPr lang="en-US" sz="2000" dirty="0"/>
              <a:t>Breakdown the list into further detailed points.</a:t>
            </a:r>
          </a:p>
          <a:p>
            <a:r>
              <a:rPr lang="en-US" sz="2000" dirty="0"/>
              <a:t>After prewriting, select best points to use in your body paragraphs.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196D42-54C3-C8D7-9E5B-86956C4DE4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DB7F-8BFF-88BE-0A06-FE80459BA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64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6A1E8-DB27-B5C9-D39F-A87F7028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Most Effective Primary Supporting Points for a Thesis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19F94-5EB3-4302-6EDC-5B26894C1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Once you have your working thesis statement prewritten, omit any unrelated information that does not relate to your main idea directly.</a:t>
            </a:r>
          </a:p>
          <a:p>
            <a:r>
              <a:rPr lang="en-US" sz="2000" dirty="0"/>
              <a:t>Choose the three most persuasive point for your essay which will becomes your topic sentences.</a:t>
            </a:r>
          </a:p>
          <a:p>
            <a:r>
              <a:rPr lang="en-US" sz="2000" dirty="0"/>
              <a:t>Evidence is used to support your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9F21DA-08CB-6776-E38B-B8803F9F5D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D1FF1D-C103-1CFA-E1F0-F49682C1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90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DA2CD-525E-4A79-6522-32280B5BF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Most Effective Primary Supporting Points for a Thesis Statement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86612-E888-AB14-39F7-8935BDDAF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Evidence can be in the form of: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Facts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Judgements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Testimony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Personal Observation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72A27-DEA5-3E61-1AF3-AFAA12AD2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9DB445-56DF-819B-3BA2-1D613412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4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9C37E-7D5F-86AF-90EA-EAB27D19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Supporting Topic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82A93-F2D6-6DC4-E38A-83940129B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Every body paragraph should contain a topic sentence that states  one key point from your thesis and expands on it.</a:t>
            </a:r>
          </a:p>
          <a:p>
            <a:r>
              <a:rPr lang="en-US" sz="2000" dirty="0"/>
              <a:t>Body paragraph should include a topic sentence and supporting details, such as examples, reasons or arguments.</a:t>
            </a:r>
          </a:p>
          <a:p>
            <a:r>
              <a:rPr lang="en-US" sz="2000" dirty="0"/>
              <a:t>Topic sentences are vital as they refer back to and support your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CDE636-DEEF-8B7B-863E-D5A3BBE8C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4F494-7DEA-CA62-42FC-6978BCF1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4: Writing Essays From Start To Finish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4.1 – Developing a Strong, Clear Thesis Statement</a:t>
            </a:r>
          </a:p>
          <a:p>
            <a:r>
              <a:rPr lang="en-US" sz="2000" dirty="0"/>
              <a:t>4.2 – Writing Body Paragraphs</a:t>
            </a:r>
          </a:p>
          <a:p>
            <a:r>
              <a:rPr lang="en-US" sz="2000" dirty="0"/>
              <a:t>4.3 – Organizing Your Writing</a:t>
            </a:r>
          </a:p>
          <a:p>
            <a:r>
              <a:rPr lang="en-US" sz="2000" dirty="0"/>
              <a:t>4.4 – Writing Introductory and Concluding Paragraphs</a:t>
            </a:r>
          </a:p>
          <a:p>
            <a:r>
              <a:rPr lang="en-US" sz="2000" dirty="0"/>
              <a:t>4.5 – Writing Essays: Exercises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CA89-B79F-E397-8101-5086473A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Supporting Detail Sentences for Each Primary Support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B7DCA-CA83-CF04-3532-4AE98DAD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primary support points will become your topic sentences, but you need to add more detail (examples, facts, evidence) to support and clarify each of them.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168DA-0C83-81C3-60DC-95548A1A7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A7C16-765B-86D3-6069-5EAFFECD6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44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9DBF-F984-145F-D855-853B0E68B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86BA8-F77B-46EA-F550-AB5E241F7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Your body paragraphs should closely follow the path set forth by your thesis statement.</a:t>
            </a:r>
          </a:p>
          <a:p>
            <a:r>
              <a:rPr lang="en-US" sz="2000" dirty="0"/>
              <a:t>Strong body paragraphs contain evidence that supports your thesis.</a:t>
            </a:r>
          </a:p>
          <a:p>
            <a:r>
              <a:rPr lang="en-US" sz="2000" dirty="0"/>
              <a:t>Primary support comprises the most important points you use to support your thesis.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203AC-5DF1-1462-EEE6-F58707D21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5EF0E-FBE7-6D92-EB1E-410C5BC4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49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851B-B699-B66E-DA97-19A3D48B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4.2 - Key Takeaways (Continued 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A89E-787C-E7C3-3063-C1C2B33B3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Strong primary support is specific, detailed, and relevant to the thesis.</a:t>
            </a:r>
          </a:p>
          <a:p>
            <a:r>
              <a:rPr lang="en-US" sz="2000" dirty="0"/>
              <a:t>Prewriting helps you determine your most compelling primary support.</a:t>
            </a:r>
          </a:p>
          <a:p>
            <a:r>
              <a:rPr lang="en-US" sz="2000" dirty="0"/>
              <a:t>Evidence includes facts, judgments, testimony, and personal observation.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CE400-AE74-B7FA-8621-1A1E01E4E3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F9140-23F2-2014-7B6D-DA769DCE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01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8DE2C-A688-518D-AA2B-392ECDA0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81B83-0678-8564-9337-BE60E73D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Reliable sources may include newspapers, magazines, academic journals, books, encyclopedias, and firsthand testimony.</a:t>
            </a:r>
          </a:p>
          <a:p>
            <a:r>
              <a:rPr lang="en-US" sz="2000" dirty="0"/>
              <a:t>A topic sentence presents one point of your thesis statement while the information in the rest of the paragraph supports that point.</a:t>
            </a:r>
          </a:p>
          <a:p>
            <a:r>
              <a:rPr lang="en-US" sz="2000" dirty="0"/>
              <a:t>A body paragraph comprises a topic sentence plus supporting details.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1EE6E1-318A-2F10-7EB3-847A0A2366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EA9AC-0776-D257-5354-4711D43C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04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257A5-DCB9-2945-E367-6FD8BF3B8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4.3 - Organizing Your Writing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5E6B8-60CD-A448-F4F6-E67225ECB1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B2923-2579-2D22-26B9-A1DEB6F4E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and why organizational techniques help writers and readers stay focused.</a:t>
            </a:r>
          </a:p>
          <a:p>
            <a:r>
              <a:rPr lang="en-US" dirty="0"/>
              <a:t>Assess how and when to use chronological order to organize an essay.</a:t>
            </a:r>
          </a:p>
          <a:p>
            <a:r>
              <a:rPr lang="en-US" dirty="0"/>
              <a:t>Recognize how and when to use order of importance to organize an essay.</a:t>
            </a:r>
          </a:p>
          <a:p>
            <a:r>
              <a:rPr lang="en-US" dirty="0"/>
              <a:t>Determine how and when to use spatial order to organize an essay.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B25D-FCF3-29BE-E64F-AB9C9FD26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B7E74-12BC-696B-A1A8-FC14AA70F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06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C849-23AC-453E-498E-A94C0C28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Organizing Body Paragraphs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82019-B981-AB19-1340-5430DC3FA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structure of the essay helps the reader connect the body of your paper to the thesis.</a:t>
            </a:r>
          </a:p>
          <a:p>
            <a:r>
              <a:rPr lang="en-US" sz="2000" dirty="0"/>
              <a:t>Three ways to organize your body paragraphs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Chronological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Order of importance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Spatial order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536E0-3474-5D0B-B054-72AE7A17B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8CDF7-8014-44F9-87B7-FAA493A2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77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A7BB-9E8A-D45E-72D3-FC4928D8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Chronological Order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CF44-5511-6FD5-84E2-FD412D1A0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Generally used for expository writing which is a form of writing that narrates, describes, informs, or explains a process. </a:t>
            </a:r>
          </a:p>
          <a:p>
            <a:r>
              <a:rPr lang="en-US" sz="2000" dirty="0"/>
              <a:t>Arrange events in the order that they happened or will happen if you are providing instruction.</a:t>
            </a:r>
          </a:p>
          <a:p>
            <a:r>
              <a:rPr lang="en-US" sz="2000" dirty="0"/>
              <a:t>Appropriate for essays with heavy research, listing, explaining, or analyzing literary work etc.</a:t>
            </a:r>
          </a:p>
          <a:p>
            <a:r>
              <a:rPr lang="en-US" sz="2000" dirty="0"/>
              <a:t>Uses transitional words such as: first, finally, and later.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250D8-2B78-8237-75B8-5A941D253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E9A38-454A-DC3D-20A4-3F64FBC7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4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72A0-C517-39EA-70CC-3B909AB28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2ED1C-20D9-290E-E4A7-B7F5EFD3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Organize ideas from least to most important points to make a strong essay.</a:t>
            </a:r>
          </a:p>
          <a:p>
            <a:r>
              <a:rPr lang="en-US" sz="2000" dirty="0"/>
              <a:t>Persuasive essay: organize ideas from most to least important points to get reader’s attention.</a:t>
            </a:r>
          </a:p>
          <a:p>
            <a:r>
              <a:rPr lang="en-US" sz="2000" dirty="0"/>
              <a:t>Commonly used transitional words include: most importantly, just as importantly, and finally.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E4F69-40B1-BCB1-FF2B-408E83FB6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62321-5400-70E2-32C3-AA448F11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59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2AD3-550B-5502-F7E4-73555C97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4EC5-5D47-4350-2120-E97BAE689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Create picture with words to help reader visualize how objects are arranged in your space.</a:t>
            </a:r>
          </a:p>
          <a:p>
            <a:r>
              <a:rPr lang="en-US" sz="2000" dirty="0"/>
              <a:t>To have a smooth flow, it is important to have a specific starting and end point.</a:t>
            </a:r>
          </a:p>
          <a:p>
            <a:r>
              <a:rPr lang="en-US" sz="2000" dirty="0"/>
              <a:t>Commonly used transitional words include: behind, between, turning left or right, and across from.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56BF9-7723-1F6D-3F73-7C52F0B89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DC384-3D33-D26C-6737-341AE404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48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3EC4-7732-D2B6-D0D9-B2A2E8606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64146-180B-4041-F7C9-AB67CAF0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way you organize your body paragraphs ensures you and your readers stay focused on and draw connections to, your thesis statement.</a:t>
            </a:r>
          </a:p>
          <a:p>
            <a:r>
              <a:rPr lang="en-US" sz="2000" dirty="0"/>
              <a:t>A strong organizational pattern allows you to articulate, analyze, and clarify your thoughts.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1C228-855C-133B-C04D-39E1016EF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7410B-A3CC-0481-511B-556C420B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9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62AD-4206-2A32-05A0-F18DCBD1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4.1 – Developing a Strong, Clear Thesis Statement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B9CBD-201C-2E49-6B7E-8D887E1B4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2405A-8971-06C6-FE97-EDD8D4CAE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strong, clear thesis statement with the proper elements.</a:t>
            </a:r>
          </a:p>
          <a:p>
            <a:r>
              <a:rPr lang="en-US" dirty="0"/>
              <a:t>Revise your thesis statement.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4A536-09AA-2D92-C503-627CF4A8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D1BC6-DD94-A537-8E07-959231F4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6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E2672-7A68-407C-A3E9-1C8B81FC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4.3 -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72C19-98FB-FC36-7FF4-17C02B84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Planning the organizational structure for your essay before you begin to search for supporting evidence helps you conduct more effective and directed research.</a:t>
            </a:r>
          </a:p>
          <a:p>
            <a:r>
              <a:rPr lang="en-US" sz="2000" dirty="0"/>
              <a:t>Chronological order is most commonly used in expository writing. It is useful for explaining the history of your subject, for telling a story, or for explaining a process.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2D10DE-4FD3-348B-5A16-BF4DDEB3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62E60-AEFF-7526-EEC0-406E249A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9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6246D-2BA2-2419-27D9-31295043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4.3 -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E1EF8-BD9B-940D-5720-CF0EDF67D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Order of importance is most appropriate in a persuasion paper as well as for essays in which you rank things, people, or events by their significance.</a:t>
            </a:r>
          </a:p>
          <a:p>
            <a:r>
              <a:rPr lang="en-US" sz="2000" dirty="0"/>
              <a:t>Spatial order describes things as they are arranged in space and is best for helping readers visualize something as you want them to see it; it creates a dominant impression.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D4C24-3061-ED17-3644-627A1547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8ED35-8E6E-7D1C-0238-D65F951F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66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BDDE-77EC-023A-7C8D-1507D9EF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4.4 - Writing Introductory And Concluding Paragraphs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E3AE2-F0BC-8F2B-2490-954896748F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18E04-A850-7083-816E-7D719EDFE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the importance of strong introductory and concluding paragraphs.</a:t>
            </a:r>
          </a:p>
          <a:p>
            <a:r>
              <a:rPr lang="en-US" dirty="0"/>
              <a:t>Learn to engage the reader immediately with the introductory paragraph.</a:t>
            </a:r>
          </a:p>
          <a:p>
            <a:r>
              <a:rPr lang="en-US" dirty="0"/>
              <a:t>Practice concluding your essays in a more memorable way.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9EFF0-AA6E-5C5C-FCAC-0EE33196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DFA9E-6F5A-1D26-6404-033DFD20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89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C003-CB2B-3641-F1FA-CB11F0836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Attracting Interest in Your Introductory Paragraph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772B-CEA1-AC3D-23CE-46BEA7E95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purposes of an introduction is to: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000" b="0" dirty="0"/>
              <a:t>Establishes your voice and tone, or your attitude, toward the subject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000" b="0" dirty="0"/>
              <a:t>Introduces the general topic of the essay</a:t>
            </a:r>
          </a:p>
          <a:p>
            <a:pPr marL="560070" lvl="1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States the thesis that will be supported in the body paragraphs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9B2A3-1909-5657-DDF5-208B10169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52F69E-8F5D-65AA-C8B7-610A92E72B41}"/>
              </a:ext>
            </a:extLst>
          </p:cNvPr>
          <p:cNvSpPr txBox="1"/>
          <p:nvPr/>
        </p:nvSpPr>
        <p:spPr>
          <a:xfrm>
            <a:off x="7234327" y="6326513"/>
            <a:ext cx="295611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2022).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4FFF8-B13C-5233-9ADA-791D86B1C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43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4CEF-8DF1-E428-1A9F-18B92823B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523" y="489210"/>
            <a:ext cx="3996956" cy="3423571"/>
          </a:xfrm>
        </p:spPr>
        <p:txBody>
          <a:bodyPr>
            <a:normAutofit/>
          </a:bodyPr>
          <a:lstStyle/>
          <a:p>
            <a:r>
              <a:rPr lang="en-US" dirty="0"/>
              <a:t>Attracting Interest in Your Introductory Paragraph (Continued 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D3DAC-E2B0-EE89-7698-27218B860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8521" y="4253022"/>
            <a:ext cx="6214660" cy="2285889"/>
          </a:xfrm>
        </p:spPr>
        <p:txBody>
          <a:bodyPr/>
          <a:lstStyle/>
          <a:p>
            <a:r>
              <a:rPr lang="en-US" sz="1600" b="1" dirty="0"/>
              <a:t>Funnel Technique: </a:t>
            </a:r>
            <a:r>
              <a:rPr lang="en-US" sz="1600" dirty="0"/>
              <a:t>Using the funnel technique, a broad general statement is funneled down to general introductory remarks, and then to a more specific thesis. Image Credit: </a:t>
            </a:r>
            <a:r>
              <a:rPr lang="en-US" sz="1600" u="sng" dirty="0">
                <a:ea typeface="+mn-lt"/>
                <a:cs typeface="+mn-lt"/>
                <a:hlinkClick r:id="rId3"/>
              </a:rPr>
              <a:t>Figure 1 – Funnel Technique</a:t>
            </a:r>
            <a:r>
              <a:rPr lang="en-US" sz="1600" dirty="0">
                <a:ea typeface="+mn-lt"/>
                <a:cs typeface="+mn-lt"/>
              </a:rPr>
              <a:t> by Amanda Quibell, Emily Cramer, and Georgian College, licensed under </a:t>
            </a:r>
            <a:r>
              <a:rPr lang="en-US" sz="1600" u="sng" dirty="0">
                <a:ea typeface="+mn-lt"/>
                <a:cs typeface="+mn-lt"/>
                <a:hlinkClick r:id="rId4"/>
              </a:rPr>
              <a:t>CC BY-NC- 4.0</a:t>
            </a:r>
            <a:r>
              <a:rPr lang="en-US" sz="1600" dirty="0">
                <a:ea typeface="+mn-lt"/>
                <a:cs typeface="+mn-lt"/>
              </a:rPr>
              <a:t>. </a:t>
            </a:r>
            <a:endParaRPr lang="en-US" sz="1600" dirty="0"/>
          </a:p>
          <a:p>
            <a:endParaRPr lang="en-US" dirty="0"/>
          </a:p>
        </p:txBody>
      </p:sp>
      <p:pic>
        <p:nvPicPr>
          <p:cNvPr id="8" name="Picture Placeholder 7" descr="funnel technique diagram. Using the funnel technique, a broad general statement is funneled down to general introductory remarks, and then to a more specific thesis.">
            <a:extLst>
              <a:ext uri="{FF2B5EF4-FFF2-40B4-BE49-F238E27FC236}">
                <a16:creationId xmlns:a16="http://schemas.microsoft.com/office/drawing/2014/main" id="{137B8F97-BE27-C94D-2E42-B434810AC62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2643" y="992187"/>
            <a:ext cx="5827712" cy="4873625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421C1-77F8-DB6D-F1EB-9FFAB04CF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2A7F7-8FA5-8E89-FF73-EF6A076B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855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0D684-BACA-1D2C-7059-8B009EBB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Attracting Interest in Your Introductory Paragraph</a:t>
            </a:r>
            <a:br>
              <a:rPr lang="en-US" dirty="0"/>
            </a:br>
            <a:r>
              <a:rPr lang="en-US" dirty="0"/>
              <a:t>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4BA1-48D2-51C7-06BB-D727EEB9C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There are many methods to get reader’s attention these include:</a:t>
            </a:r>
          </a:p>
          <a:p>
            <a:r>
              <a:rPr lang="en-US" sz="2000" dirty="0"/>
              <a:t>Appealing to the reader’s emotions.</a:t>
            </a:r>
          </a:p>
          <a:p>
            <a:r>
              <a:rPr lang="en-US" sz="2000" dirty="0"/>
              <a:t>Use logic.</a:t>
            </a:r>
          </a:p>
          <a:p>
            <a:r>
              <a:rPr lang="en-US" sz="2000" dirty="0"/>
              <a:t>Begin the essay with a provocative question or opinion.</a:t>
            </a:r>
          </a:p>
          <a:p>
            <a:r>
              <a:rPr lang="en-US" sz="2000" dirty="0"/>
              <a:t>Begin with a startling statistic or surprising fact.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3BB9C-A868-5B26-94F2-ED08DF4E5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4ADE69-1180-E85F-74FC-B707575A9FA6}"/>
              </a:ext>
            </a:extLst>
          </p:cNvPr>
          <p:cNvSpPr txBox="1"/>
          <p:nvPr/>
        </p:nvSpPr>
        <p:spPr>
          <a:xfrm>
            <a:off x="7371678" y="6349373"/>
            <a:ext cx="295611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2022).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1F2A78-D4E0-5697-F74B-F83FFDCF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48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A10CC-4222-6764-B540-36ECBC9E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85401-004B-5912-934F-E6AA9AB32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Conclusion requires equal amount of attention as the introduction or any other paragraph.</a:t>
            </a:r>
          </a:p>
          <a:p>
            <a:r>
              <a:rPr lang="en-US" sz="2000" dirty="0"/>
              <a:t>Unorganized or incomplete conclusions can cause doubts and raise questions about the essay.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7BA3C-C5AF-0097-E824-644AE9826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C36899-8C67-872D-376F-A49059F4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816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728C-E77D-48C7-76AA-73997A5F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Anatomy of a Strong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FB6C7-1262-EFBB-4895-2FA6E34F5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Conclusion must confirm the ideas discussed in rest of your essay.</a:t>
            </a:r>
          </a:p>
          <a:p>
            <a:r>
              <a:rPr lang="en-US" sz="2000" dirty="0"/>
              <a:t>Restate your thesis in the beginning of conclusion to reiterate the main points and topic. Paraphrase your thesis and main ideas.</a:t>
            </a:r>
          </a:p>
          <a:p>
            <a:r>
              <a:rPr lang="en-US" sz="2000" dirty="0"/>
              <a:t>Strong closing statement will make your readers think and leave a strong impression.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965498-287B-F8A2-27B2-EC43F1F7F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DAF45-085E-2D95-BE6B-65616F5EA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432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7BFC0-6A4E-8C9D-814B-0A1BFAABA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6D183-E12F-C2BF-7E1E-3735E5B8A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strong opening captures your readers’ interest and introduces them to your topic before you present your thesis statement.</a:t>
            </a:r>
          </a:p>
          <a:p>
            <a:r>
              <a:rPr lang="en-US" sz="2000" dirty="0"/>
              <a:t>An introduction should restate your thesis, review your main points, and emphasize the importance of the topic.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18AFE1-D5C7-A26F-6881-2AC36B753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058E5E-7305-707D-1EEC-4D56BB51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20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2ED83-4241-8CCE-8D31-316E68F9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AF192-734F-0475-3FAD-8A2351C5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funnel technique to writing the introduction begins with generalities and gradually narrows your focus until you present your thesis.</a:t>
            </a:r>
          </a:p>
          <a:p>
            <a:r>
              <a:rPr lang="en-US" sz="2000" dirty="0"/>
              <a:t>A good introduction engages people’s emotions or logic, questions or explains the subject, or provides a striking image or quotation.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B124C-D7AF-88C8-8A0F-C1F58D43D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82E58B-3E8E-D640-6594-F2D290E5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15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118-CCB8-8125-7184-985FED0E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 Thesis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3757-EA4D-48F7-134A-462B177AA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 thesis statement summarizes the entire essay and tells the reader the point it will make. </a:t>
            </a:r>
          </a:p>
          <a:p>
            <a:pPr lvl="0"/>
            <a:r>
              <a:rPr lang="en-US" sz="2000" dirty="0"/>
              <a:t>A thesis is your interpretation of the topic or question. </a:t>
            </a:r>
          </a:p>
          <a:p>
            <a:pPr lvl="0"/>
            <a:r>
              <a:rPr lang="en-US" sz="2000" dirty="0"/>
              <a:t>It one sentence long, appears towards the end of your introduction, and focuses on three points of a single idea that is developed within the essay.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10C0C-F001-5519-5815-AD140D9F5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5307F7-E041-4E69-863A-C864889E204C}"/>
              </a:ext>
            </a:extLst>
          </p:cNvPr>
          <p:cNvSpPr txBox="1"/>
          <p:nvPr/>
        </p:nvSpPr>
        <p:spPr>
          <a:xfrm>
            <a:off x="6336473" y="630365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93B4D-538D-4BD9-3A90-0552D51E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904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779DD-2ADE-C4E6-BEFE-9A5574C9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EB4EE-3A54-A24A-6A5F-1D7B72F58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Carefully chosen diction in both the introduction and conclusion prevents any confusing or boring ideas.</a:t>
            </a:r>
          </a:p>
          <a:p>
            <a:r>
              <a:rPr lang="en-US" sz="2000" dirty="0"/>
              <a:t>A conclusion that does not connect to the rest of the essay can diminish the effect of your paper.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19285-9EFD-C113-E384-AEFF147E4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BFDF9-7B3A-5DA3-1138-C974484D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584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742C-EDB7-C4D4-31FD-81C3BABC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4.4 - Key Takeaways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D67C8-CC2F-ED1F-A5C7-357504B56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conclusion should remain true to your thesis statement. It is best to avoid changing your tone or your main idea and avoid introducing any new material.</a:t>
            </a:r>
          </a:p>
          <a:p>
            <a:r>
              <a:rPr lang="en-US" sz="2000" dirty="0"/>
              <a:t>Closing with a final emphatic statement provides closure for your readers and makes your essay more memorable.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4BDD9-EB48-8FEC-A5E0-610F72358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FEA06B-CB41-DF1A-52A0-551575F8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221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FDA15-DB8C-1829-FAD0-FE3DE4EBF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7C06D-EC48-0077-A760-9C53B51D9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Cramer, E., Quibell, A., &amp; Booth, J. (2022, February 28). </a:t>
            </a:r>
            <a:r>
              <a:rPr lang="en-US" sz="2000" i="1" dirty="0">
                <a:ea typeface="+mn-lt"/>
                <a:cs typeface="+mn-lt"/>
              </a:rPr>
              <a:t>Communication Essentials for College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eCampus</a:t>
            </a:r>
            <a:r>
              <a:rPr lang="en-US" sz="2000" dirty="0">
                <a:ea typeface="+mn-lt"/>
                <a:cs typeface="+mn-lt"/>
              </a:rPr>
              <a:t> Ontario Open Library. </a:t>
            </a:r>
            <a:r>
              <a:rPr lang="en-US" sz="2000" dirty="0">
                <a:ea typeface="+mn-lt"/>
                <a:cs typeface="+mn-lt"/>
                <a:hlinkClick r:id="rId2"/>
              </a:rPr>
              <a:t>https://ecampusontario.pre ssbooks.pub/</a:t>
            </a:r>
            <a:r>
              <a:rPr lang="en-US" sz="2000" dirty="0" err="1">
                <a:ea typeface="+mn-lt"/>
                <a:cs typeface="+mn-lt"/>
                <a:hlinkClick r:id="rId2"/>
              </a:rPr>
              <a:t>gccomm</a:t>
            </a:r>
            <a:r>
              <a:rPr lang="en-US" sz="2000" dirty="0">
                <a:ea typeface="+mn-lt"/>
                <a:cs typeface="+mn-lt"/>
                <a:hlinkClick r:id="rId2"/>
              </a:rPr>
              <a:t>/ </a:t>
            </a:r>
            <a:r>
              <a:rPr lang="en-US" sz="2000" dirty="0">
                <a:ea typeface="+mn-lt"/>
                <a:cs typeface="+mn-lt"/>
              </a:rPr>
              <a:t> </a:t>
            </a:r>
          </a:p>
          <a:p>
            <a:pPr marL="340995" indent="-340995">
              <a:buNone/>
            </a:pPr>
            <a:r>
              <a:rPr lang="en-US" sz="2000" dirty="0">
                <a:cs typeface="Calibri"/>
                <a:hlinkClick r:id="rId3"/>
              </a:rPr>
              <a:t>Figure 1 – Funnel Technique </a:t>
            </a:r>
            <a:r>
              <a:rPr lang="en-US" sz="2000" dirty="0">
                <a:cs typeface="Calibri"/>
              </a:rPr>
              <a:t>by Amanda Quibell, Emily Cramer, and Georgian College, licensed under </a:t>
            </a:r>
            <a:r>
              <a:rPr lang="en-US" sz="2000" dirty="0">
                <a:cs typeface="Calibri"/>
                <a:hlinkClick r:id="rId4"/>
              </a:rPr>
              <a:t>CC BY-NC- 4.0</a:t>
            </a:r>
            <a:r>
              <a:rPr lang="en-US" sz="2000" dirty="0">
                <a:cs typeface="Calibri"/>
              </a:rPr>
              <a:t>. 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D18FE-3FC6-01C5-5F6A-0717CCB19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9BAC4-7BBD-49FE-2525-9B46E7BE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73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983E7-24CA-BB68-F6F0-B4C80759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Strong Thesis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4842-3A05-F9B4-763D-0B04C52F7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 strong thesis statement should have the following qualities:</a:t>
            </a:r>
          </a:p>
          <a:p>
            <a:r>
              <a:rPr lang="en-US" sz="2000" dirty="0"/>
              <a:t>Specificity</a:t>
            </a:r>
          </a:p>
          <a:p>
            <a:r>
              <a:rPr lang="en-US" sz="2000" dirty="0"/>
              <a:t>Precision</a:t>
            </a:r>
          </a:p>
          <a:p>
            <a:r>
              <a:rPr lang="en-US" sz="2000" dirty="0"/>
              <a:t>Ability to be argued</a:t>
            </a:r>
          </a:p>
          <a:p>
            <a:r>
              <a:rPr lang="en-US" sz="2000" dirty="0"/>
              <a:t>Ability to be demonstrated</a:t>
            </a:r>
          </a:p>
          <a:p>
            <a:r>
              <a:rPr lang="en-US" sz="2000" dirty="0"/>
              <a:t>Forcefulness</a:t>
            </a:r>
          </a:p>
          <a:p>
            <a:r>
              <a:rPr lang="en-US" sz="2000" dirty="0"/>
              <a:t>Confidence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5A532-E70E-AEBF-F1F2-80516258C2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95B26E-5C90-7EB5-7BDB-678750D402C9}"/>
              </a:ext>
            </a:extLst>
          </p:cNvPr>
          <p:cNvSpPr txBox="1"/>
          <p:nvPr/>
        </p:nvSpPr>
        <p:spPr>
          <a:xfrm>
            <a:off x="7235414" y="6352143"/>
            <a:ext cx="295611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(Booth et al., 2022).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FB7B1-852B-D850-3D3C-5582A79C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35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F819E-4D7B-A18C-5D69-BFBB680D4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Appropriate Thesis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7F21B-F105-271D-8763-15865055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Educating newcomers to Canada about historical Indigenous treaties is an important way to implement the Truth and Reconciliation Commission’s Call to Action.</a:t>
            </a:r>
          </a:p>
          <a:p>
            <a:r>
              <a:rPr lang="en-US" sz="2000" dirty="0"/>
              <a:t>Shakespeare’s use of dramatic irony in Romeo and Juliet spoils the outcome for the audience and weakens the plot.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203D9-67BD-F519-143F-6557C46CA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E3952-4CFB-A064-D1A8-E4E2336E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389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6A6CC-9B89-5735-76CA-1A145989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Appropriate Thesis Statements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DC456-78A7-3F13-2002-4ECB9CD3C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Avoid doing the following when writing your thesis statement: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 not simply declare the subject of your essay or describe what will be discussed.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 not make any arbitrary claim.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 not include an obvious fact in your thesis statement that nobody can disagree with.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 not make your thesis statement too broad.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10910-7196-4E0C-DF7E-BA6F9AED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89BDD-ECF3-0C9E-DC67-431EB9BD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0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2E19-FA0B-99B9-583D-C0249E8E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Statement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AFF73-8F01-F1A2-6A0B-562FB28DA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Writing a thesis statement is a continuous process. It will evolve over time.</a:t>
            </a:r>
          </a:p>
          <a:p>
            <a:r>
              <a:rPr lang="en-US" sz="2000" dirty="0"/>
              <a:t>It will begin as a working thesis statement which will become stronger as you paper comes together and you revise it.</a:t>
            </a:r>
          </a:p>
          <a:p>
            <a:r>
              <a:rPr lang="en-US" sz="2000" dirty="0"/>
              <a:t>Ensure that your thesis matches what is written in your paper.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5B9C47-1EF3-9FD7-6477-511D743C6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1C083-FDEB-71DB-3450-4846C02B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8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C92C0-01E1-820B-E71C-7BC3138AC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Revise Your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4DB62-6C1D-0423-4B21-ED182D367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Revise your thesis by: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Replacing nonspecific words with precise words to reduce vagueness.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Clarify ideas that need explanation by asking yourself questions that narrow your thesis.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Replace any linking verbs with action verbs.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b="0" dirty="0"/>
              <a:t>Remove general claims that are difficult to support.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41C68-CBEB-25DE-C7A3-682AE3FD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AC2AC-52DB-B8F9-8774-886B9014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0941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2991F8-A603-4C58-BB4A-1304893C2DAC}"/>
</file>

<file path=customXml/itemProps2.xml><?xml version="1.0" encoding="utf-8"?>
<ds:datastoreItem xmlns:ds="http://schemas.openxmlformats.org/officeDocument/2006/customXml" ds:itemID="{AB9E569C-51E7-489D-9D0F-938E094C69FD}"/>
</file>

<file path=customXml/itemProps3.xml><?xml version="1.0" encoding="utf-8"?>
<ds:datastoreItem xmlns:ds="http://schemas.openxmlformats.org/officeDocument/2006/customXml" ds:itemID="{A63FE4FB-CAD1-41C1-ABC2-9CB6DC9FE28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3283</Words>
  <Application>Microsoft Office PowerPoint</Application>
  <PresentationFormat>Widescreen</PresentationFormat>
  <Paragraphs>315</Paragraphs>
  <Slides>42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Avenir Next LT Pro</vt:lpstr>
      <vt:lpstr>Avenir Next LT Pro Light</vt:lpstr>
      <vt:lpstr>Calibri</vt:lpstr>
      <vt:lpstr>Karla</vt:lpstr>
      <vt:lpstr>BlocksVTI</vt:lpstr>
      <vt:lpstr>Communication Essentials for College Chapter 4: Writing Essays From Start To Finish</vt:lpstr>
      <vt:lpstr>Chapter 4: Writing Essays From Start To Finish</vt:lpstr>
      <vt:lpstr>4.1 – Developing a Strong, Clear Thesis Statement</vt:lpstr>
      <vt:lpstr>Elements of a Thesis Statement</vt:lpstr>
      <vt:lpstr>A Strong Thesis Statement</vt:lpstr>
      <vt:lpstr>Examples of Appropriate Thesis Statements</vt:lpstr>
      <vt:lpstr>Examples of Appropriate Thesis Statements (Continued)</vt:lpstr>
      <vt:lpstr>Thesis Statement Revision</vt:lpstr>
      <vt:lpstr>Ways to Revise Your Thesis</vt:lpstr>
      <vt:lpstr>4.1 - Key Takeaways</vt:lpstr>
      <vt:lpstr>4.1 - Key Takeaways (Continued 1)</vt:lpstr>
      <vt:lpstr>4.1 - Key Takeaways (Continued 2)</vt:lpstr>
      <vt:lpstr>4.2 - Writing Body Paragraphs</vt:lpstr>
      <vt:lpstr>Select Primary Support for Your Thesis</vt:lpstr>
      <vt:lpstr>Identify the Characteristics of Good Primary Support</vt:lpstr>
      <vt:lpstr>Prewrite to Identify Primary Supporting Points for a Thesis Statement</vt:lpstr>
      <vt:lpstr>Select the Most Effective Primary Supporting Points for a Thesis Statement</vt:lpstr>
      <vt:lpstr>Select the Most Effective Primary Supporting Points for a Thesis Statement (Continued)</vt:lpstr>
      <vt:lpstr>Choose Supporting Topic Sentences</vt:lpstr>
      <vt:lpstr>Draft Supporting Detail Sentences for Each Primary Support Sentence</vt:lpstr>
      <vt:lpstr>4.2 - Key Takeaways</vt:lpstr>
      <vt:lpstr>4.2 - Key Takeaways (Continued 1) </vt:lpstr>
      <vt:lpstr>4.2 - Key Takeaways (Continued 2)</vt:lpstr>
      <vt:lpstr>4.3 - Organizing Your Writing</vt:lpstr>
      <vt:lpstr>Organizing Body Paragraphs</vt:lpstr>
      <vt:lpstr>Chronological Order </vt:lpstr>
      <vt:lpstr>Order of Importance</vt:lpstr>
      <vt:lpstr>Spatial Order</vt:lpstr>
      <vt:lpstr>4.3 - Key Takeaways</vt:lpstr>
      <vt:lpstr>4.3 - Key Takeaways (Continued 1)</vt:lpstr>
      <vt:lpstr>4.3 - Key Takeaways (Continued 2)</vt:lpstr>
      <vt:lpstr>4.4 - Writing Introductory And Concluding Paragraphs</vt:lpstr>
      <vt:lpstr>Attracting Interest in Your Introductory Paragraph</vt:lpstr>
      <vt:lpstr>Attracting Interest in Your Introductory Paragraph (Continued 1)</vt:lpstr>
      <vt:lpstr>Attracting Interest in Your Introductory Paragraph (Continued 2)</vt:lpstr>
      <vt:lpstr>Writing a Conclusion</vt:lpstr>
      <vt:lpstr>The Anatomy of a Strong Conclusion</vt:lpstr>
      <vt:lpstr>4.4 - Key Takeaways</vt:lpstr>
      <vt:lpstr>4.4 - Key Takeaways (Continued 1)</vt:lpstr>
      <vt:lpstr>4.4 - Key Takeaways (Continued 2)</vt:lpstr>
      <vt:lpstr>4.4 - Key Takeaways (Continued 3)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2024-08-02T20:56:38Z</dcterms:created>
  <dcterms:modified xsi:type="dcterms:W3CDTF">2024-08-02T20:56:41Z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