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69"/>
  </p:notesMasterIdLst>
  <p:sldIdLst>
    <p:sldId id="256" r:id="rId2"/>
    <p:sldId id="515" r:id="rId3"/>
    <p:sldId id="536" r:id="rId4"/>
    <p:sldId id="537" r:id="rId5"/>
    <p:sldId id="538" r:id="rId6"/>
    <p:sldId id="577" r:id="rId7"/>
    <p:sldId id="540" r:id="rId8"/>
    <p:sldId id="541" r:id="rId9"/>
    <p:sldId id="542" r:id="rId10"/>
    <p:sldId id="543" r:id="rId11"/>
    <p:sldId id="544" r:id="rId12"/>
    <p:sldId id="545" r:id="rId13"/>
    <p:sldId id="546" r:id="rId14"/>
    <p:sldId id="547" r:id="rId15"/>
    <p:sldId id="548" r:id="rId16"/>
    <p:sldId id="550" r:id="rId17"/>
    <p:sldId id="551" r:id="rId18"/>
    <p:sldId id="553" r:id="rId19"/>
    <p:sldId id="554" r:id="rId20"/>
    <p:sldId id="556" r:id="rId21"/>
    <p:sldId id="560" r:id="rId22"/>
    <p:sldId id="558" r:id="rId23"/>
    <p:sldId id="559" r:id="rId24"/>
    <p:sldId id="563" r:id="rId25"/>
    <p:sldId id="561" r:id="rId26"/>
    <p:sldId id="562" r:id="rId27"/>
    <p:sldId id="564" r:id="rId28"/>
    <p:sldId id="565" r:id="rId29"/>
    <p:sldId id="566" r:id="rId30"/>
    <p:sldId id="568" r:id="rId31"/>
    <p:sldId id="570" r:id="rId32"/>
    <p:sldId id="571" r:id="rId33"/>
    <p:sldId id="572" r:id="rId34"/>
    <p:sldId id="573" r:id="rId35"/>
    <p:sldId id="567" r:id="rId36"/>
    <p:sldId id="574" r:id="rId37"/>
    <p:sldId id="575" r:id="rId38"/>
    <p:sldId id="578" r:id="rId39"/>
    <p:sldId id="579" r:id="rId40"/>
    <p:sldId id="580" r:id="rId41"/>
    <p:sldId id="581" r:id="rId42"/>
    <p:sldId id="582" r:id="rId43"/>
    <p:sldId id="583" r:id="rId44"/>
    <p:sldId id="584" r:id="rId45"/>
    <p:sldId id="585" r:id="rId46"/>
    <p:sldId id="588" r:id="rId47"/>
    <p:sldId id="586" r:id="rId48"/>
    <p:sldId id="587" r:id="rId49"/>
    <p:sldId id="589" r:id="rId50"/>
    <p:sldId id="595" r:id="rId51"/>
    <p:sldId id="590" r:id="rId52"/>
    <p:sldId id="591" r:id="rId53"/>
    <p:sldId id="592" r:id="rId54"/>
    <p:sldId id="593" r:id="rId55"/>
    <p:sldId id="594" r:id="rId56"/>
    <p:sldId id="596" r:id="rId57"/>
    <p:sldId id="597" r:id="rId58"/>
    <p:sldId id="598" r:id="rId59"/>
    <p:sldId id="599" r:id="rId60"/>
    <p:sldId id="600" r:id="rId61"/>
    <p:sldId id="601" r:id="rId62"/>
    <p:sldId id="602" r:id="rId63"/>
    <p:sldId id="603" r:id="rId64"/>
    <p:sldId id="604" r:id="rId65"/>
    <p:sldId id="605" r:id="rId66"/>
    <p:sldId id="607" r:id="rId67"/>
    <p:sldId id="606"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C230F7-D379-4D7C-B0D1-9F6335979F20}" v="1" dt="2024-08-02T16:17:44.198"/>
    <p1510:client id="{49080EB1-BBE1-4702-B325-5F3748A391F0}" v="22" dt="2024-08-02T16:07:00.488"/>
    <p1510:client id="{50C7FE47-2A58-4F25-8A90-4477A4D73053}" v="18" dt="2024-08-02T20:56:26.505"/>
    <p1510:client id="{87539B35-E619-44C3-B2A5-7A5357AAFBD2}" v="4" dt="2024-08-02T18:57:10.109"/>
    <p1510:client id="{E0676DE5-C138-4413-AB5B-D0A09CEEFAA6}" v="12" dt="2024-08-01T20:56:31.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74" autoAdjust="0"/>
    <p:restoredTop sz="81356" autoAdjust="0"/>
  </p:normalViewPr>
  <p:slideViewPr>
    <p:cSldViewPr snapToGrid="0">
      <p:cViewPr varScale="1">
        <p:scale>
          <a:sx n="90" d="100"/>
          <a:sy n="90" d="100"/>
        </p:scale>
        <p:origin x="858" y="84"/>
      </p:cViewPr>
      <p:guideLst/>
    </p:cSldViewPr>
  </p:slideViewPr>
  <p:outlineViewPr>
    <p:cViewPr>
      <p:scale>
        <a:sx n="33" d="100"/>
        <a:sy n="33" d="100"/>
      </p:scale>
      <p:origin x="0" y="-849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77" Type="http://schemas.openxmlformats.org/officeDocument/2006/relationships/customXml" Target="../customXml/item3.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customXml" Target="../customXml/item2.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0F246-C5B2-4AB3-984E-7581F956D48C}" type="datetimeFigureOut">
              <a:rPr lang="en-US" smtClean="0"/>
              <a:t>8/2/2024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96979-2B17-4C1F-A3E8-FBF627698B9D}" type="slidenum">
              <a:rPr lang="en-US" smtClean="0"/>
              <a:t>‹#›</a:t>
            </a:fld>
            <a:endParaRPr lang="en-US" dirty="0"/>
          </a:p>
        </p:txBody>
      </p:sp>
    </p:spTree>
    <p:extLst>
      <p:ext uri="{BB962C8B-B14F-4D97-AF65-F5344CB8AC3E}">
        <p14:creationId xmlns:p14="http://schemas.microsoft.com/office/powerpoint/2010/main" val="498029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campusontario.pressbooks.pub/gccomm/part/chapter-3/"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ecampusontario.pressbooks.pub/gccomm/chapter/prewritingmodels/" TargetMode="External"/><Relationship Id="rId2" Type="http://schemas.openxmlformats.org/officeDocument/2006/relationships/slide" Target="../slides/slide1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ecampusontario.pressbooks.pub/gccomm/chapter/prewritingmodels/"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21.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2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6.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ecampusontario.pressbooks.pub/gccomm/chapter/whycomm/"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creativecommons.org/licenses/by-nc/4.0/"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campusontario.pressbooks.pub/gccomm/chapter/thesisstatements/"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2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2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ecampusontario.pressbooks.pub/gccomm/chapter/introconclusion/" TargetMode="External"/><Relationship Id="rId2" Type="http://schemas.openxmlformats.org/officeDocument/2006/relationships/slide" Target="../slides/slide3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3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3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3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ecampusontario.pressbooks.pub/gccomm/chapter/drafting/" TargetMode="External"/><Relationship Id="rId2" Type="http://schemas.openxmlformats.org/officeDocument/2006/relationships/slide" Target="../slides/slide35.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ecampusontario.pressbooks.pub/gccomm/chapter/drafting/" TargetMode="External"/><Relationship Id="rId2" Type="http://schemas.openxmlformats.org/officeDocument/2006/relationships/slide" Target="../slides/slide37.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ecampusontario.pressbooks.pub/gccomm/chapter/drafting/" TargetMode="External"/><Relationship Id="rId2" Type="http://schemas.openxmlformats.org/officeDocument/2006/relationships/slide" Target="../slides/slide39.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campusontario.pressbooks.pub/gccomm/chapter/beginwritingprocess/"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ecampusontario.pressbooks.pub/gccomm/chapter/drafting/" TargetMode="External"/><Relationship Id="rId2" Type="http://schemas.openxmlformats.org/officeDocument/2006/relationships/slide" Target="../slides/slide40.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ecampusontario.pressbooks.pub/gccomm/chapter/drafting/" TargetMode="External"/><Relationship Id="rId2" Type="http://schemas.openxmlformats.org/officeDocument/2006/relationships/slide" Target="../slides/slide46.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ecampusontario.pressbooks.pub/gccomm/chapter/drafting/" TargetMode="External"/><Relationship Id="rId2" Type="http://schemas.openxmlformats.org/officeDocument/2006/relationships/slide" Target="../slides/slide47.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ecampusontario.pressbooks.pub/gccomm/chapter/drafting/" TargetMode="External"/><Relationship Id="rId2" Type="http://schemas.openxmlformats.org/officeDocument/2006/relationships/slide" Target="../slides/slide48.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ecampusontario.pressbooks.pub/gccomm/chapter/drafting/" TargetMode="External"/><Relationship Id="rId2" Type="http://schemas.openxmlformats.org/officeDocument/2006/relationships/slide" Target="../slides/slide49.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ecampusontario.pressbooks.pub/gccomm/chapter/reviseandedit/" TargetMode="External"/><Relationship Id="rId2" Type="http://schemas.openxmlformats.org/officeDocument/2006/relationships/slide" Target="../slides/slide50.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ecampusontario.pressbooks.pub/gccomm/chapter/connect/" TargetMode="External"/><Relationship Id="rId2" Type="http://schemas.openxmlformats.org/officeDocument/2006/relationships/slide" Target="../slides/slide5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chapter/whycomm/" TargetMode="Externa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ecampusontario.pressbooks.pub/gccomm/chapter/reviseandedit/" TargetMode="External"/><Relationship Id="rId2" Type="http://schemas.openxmlformats.org/officeDocument/2006/relationships/slide" Target="../slides/slide57.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s://ecampusontario.pressbooks.pub/gccomm/chapter/reviseandedit/" TargetMode="External"/><Relationship Id="rId2" Type="http://schemas.openxmlformats.org/officeDocument/2006/relationships/slide" Target="../slides/slide58.xml"/><Relationship Id="rId1" Type="http://schemas.openxmlformats.org/officeDocument/2006/relationships/notesMaster" Target="../notesMasters/notesMaster1.xml"/><Relationship Id="rId6" Type="http://schemas.openxmlformats.org/officeDocument/2006/relationships/hyperlink" Target="https://creativecommons.org/licenses/by-nc/4.0/" TargetMode="External"/><Relationship Id="rId5" Type="http://schemas.openxmlformats.org/officeDocument/2006/relationships/hyperlink" Target="https://ecampusontario.pressbooks.pub/gccomm/" TargetMode="External"/><Relationship Id="rId4" Type="http://schemas.openxmlformats.org/officeDocument/2006/relationships/hyperlink" Target="https://ecampusontario.pressbooks.pub/gccomm/chapter/connect/" TargetMode="Externa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s://ecampusontario.pressbooks.pub/gccomm/chapter/connect/" TargetMode="External"/><Relationship Id="rId2" Type="http://schemas.openxmlformats.org/officeDocument/2006/relationships/slide" Target="../slides/slide6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chapter/whycomm/"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s://ecampusontario.pressbooks.pub/gccomm/chapter/reviseandedit/" TargetMode="External"/><Relationship Id="rId2" Type="http://schemas.openxmlformats.org/officeDocument/2006/relationships/slide" Target="../slides/slide6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s://ecampusontario.pressbooks.pub/gccomm/chapter/reviseandedit/" TargetMode="External"/><Relationship Id="rId2" Type="http://schemas.openxmlformats.org/officeDocument/2006/relationships/slide" Target="../slides/slide6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2.xml.rels><?xml version="1.0" encoding="UTF-8" standalone="yes"?>
<Relationships xmlns="http://schemas.openxmlformats.org/package/2006/relationships"><Relationship Id="rId3" Type="http://schemas.openxmlformats.org/officeDocument/2006/relationships/hyperlink" Target="https://ecampusontario.pressbooks.pub/gccomm/chapter/reviseandedit/" TargetMode="External"/><Relationship Id="rId2" Type="http://schemas.openxmlformats.org/officeDocument/2006/relationships/slide" Target="../slides/slide6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3.xml.rels><?xml version="1.0" encoding="UTF-8" standalone="yes"?>
<Relationships xmlns="http://schemas.openxmlformats.org/package/2006/relationships"><Relationship Id="rId3" Type="http://schemas.openxmlformats.org/officeDocument/2006/relationships/hyperlink" Target="https://ecampusontario.pressbooks.pub/gccomm/chapter/reviseandedit/" TargetMode="External"/><Relationship Id="rId2" Type="http://schemas.openxmlformats.org/officeDocument/2006/relationships/slide" Target="../slides/slide6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campusontario.pressbooks.pub/gccomm/chapter/prewritingmodels/"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campusontario.pressbooks.pub/gccomm/chapter/prewritingmodels/"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campusontario.pressbooks.pub/gccomm/chapter/thesisstatements/"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campusontario.pressbooks.pub/gccomm/chapter/thesisstatements/"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Chapter 3: The Writing Process: How Do I Begin? was taken directly from </a:t>
            </a:r>
            <a:r>
              <a:rPr lang="en-US" sz="1200" u="sng" kern="1200" dirty="0">
                <a:solidFill>
                  <a:schemeClr val="tx1"/>
                </a:solidFill>
                <a:effectLst/>
                <a:latin typeface="+mn-lt"/>
                <a:ea typeface="+mn-ea"/>
                <a:cs typeface="+mn-cs"/>
                <a:hlinkClick r:id="rId3"/>
              </a:rPr>
              <a:t>Chapter 3 </a:t>
            </a:r>
            <a:r>
              <a:rPr lang="en-US" sz="1200" kern="1200" dirty="0">
                <a:solidFill>
                  <a:schemeClr val="tx1"/>
                </a:solidFill>
                <a:effectLst/>
                <a:latin typeface="+mn-lt"/>
                <a:ea typeface="+mn-ea"/>
                <a:cs typeface="+mn-cs"/>
              </a:rPr>
              <a:t>of </a:t>
            </a:r>
            <a:r>
              <a:rPr lang="en-US" sz="1200" u="none" strike="noStrike"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none" strike="noStrike"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a:t>
            </a:fld>
            <a:endParaRPr lang="en-US" dirty="0"/>
          </a:p>
        </p:txBody>
      </p:sp>
    </p:spTree>
    <p:extLst>
      <p:ext uri="{BB962C8B-B14F-4D97-AF65-F5344CB8AC3E}">
        <p14:creationId xmlns:p14="http://schemas.microsoft.com/office/powerpoint/2010/main" val="1580911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12</a:t>
            </a:fld>
            <a:endParaRPr lang="en-US" dirty="0"/>
          </a:p>
        </p:txBody>
      </p:sp>
    </p:spTree>
    <p:extLst>
      <p:ext uri="{BB962C8B-B14F-4D97-AF65-F5344CB8AC3E}">
        <p14:creationId xmlns:p14="http://schemas.microsoft.com/office/powerpoint/2010/main" val="4221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19</a:t>
            </a:fld>
            <a:endParaRPr lang="en-US" dirty="0"/>
          </a:p>
        </p:txBody>
      </p:sp>
    </p:spTree>
    <p:extLst>
      <p:ext uri="{BB962C8B-B14F-4D97-AF65-F5344CB8AC3E}">
        <p14:creationId xmlns:p14="http://schemas.microsoft.com/office/powerpoint/2010/main" val="380813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20</a:t>
            </a:fld>
            <a:endParaRPr lang="en-US" dirty="0"/>
          </a:p>
        </p:txBody>
      </p:sp>
    </p:spTree>
    <p:extLst>
      <p:ext uri="{BB962C8B-B14F-4D97-AF65-F5344CB8AC3E}">
        <p14:creationId xmlns:p14="http://schemas.microsoft.com/office/powerpoint/2010/main" val="2859423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Learning Objectives was taken directly from </a:t>
            </a:r>
            <a:r>
              <a:rPr lang="en-US" sz="1200" u="sng" kern="1200" dirty="0">
                <a:solidFill>
                  <a:schemeClr val="tx1"/>
                </a:solidFill>
                <a:effectLst/>
                <a:latin typeface="+mn-lt"/>
                <a:ea typeface="+mn-ea"/>
                <a:cs typeface="+mn-cs"/>
                <a:hlinkClick r:id="rId3"/>
              </a:rPr>
              <a:t>Chapter 3.3</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21</a:t>
            </a:fld>
            <a:endParaRPr lang="en-US" dirty="0"/>
          </a:p>
        </p:txBody>
      </p:sp>
    </p:spTree>
    <p:extLst>
      <p:ext uri="{BB962C8B-B14F-4D97-AF65-F5344CB8AC3E}">
        <p14:creationId xmlns:p14="http://schemas.microsoft.com/office/powerpoint/2010/main" val="3421533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22</a:t>
            </a:fld>
            <a:endParaRPr lang="en-US" dirty="0"/>
          </a:p>
        </p:txBody>
      </p:sp>
    </p:spTree>
    <p:extLst>
      <p:ext uri="{BB962C8B-B14F-4D97-AF65-F5344CB8AC3E}">
        <p14:creationId xmlns:p14="http://schemas.microsoft.com/office/powerpoint/2010/main" val="88617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Definition were taken directly from </a:t>
            </a:r>
            <a:r>
              <a:rPr lang="en-US" sz="1200" u="sng" kern="1200" dirty="0">
                <a:solidFill>
                  <a:schemeClr val="tx1"/>
                </a:solidFill>
                <a:effectLst/>
                <a:latin typeface="+mn-lt"/>
                <a:ea typeface="+mn-ea"/>
                <a:cs typeface="+mn-cs"/>
                <a:hlinkClick r:id="rId3"/>
              </a:rPr>
              <a:t>Chapter 3.</a:t>
            </a:r>
            <a:r>
              <a:rPr lang="en-US" sz="1200" u="sng"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23</a:t>
            </a:fld>
            <a:endParaRPr lang="en-US" dirty="0"/>
          </a:p>
        </p:txBody>
      </p:sp>
    </p:spTree>
    <p:extLst>
      <p:ext uri="{BB962C8B-B14F-4D97-AF65-F5344CB8AC3E}">
        <p14:creationId xmlns:p14="http://schemas.microsoft.com/office/powerpoint/2010/main" val="31318657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Definitions</a:t>
            </a:r>
            <a:r>
              <a:rPr lang="en-US" sz="1200" kern="1200" dirty="0">
                <a:solidFill>
                  <a:schemeClr val="tx1"/>
                </a:solidFill>
                <a:effectLst/>
                <a:latin typeface="+mn-lt"/>
                <a:ea typeface="+mn-ea"/>
                <a:cs typeface="+mn-cs"/>
              </a:rPr>
              <a:t> were taken directly from </a:t>
            </a:r>
            <a:r>
              <a:rPr lang="en-US" sz="1200" u="sng" kern="1200" dirty="0">
                <a:solidFill>
                  <a:schemeClr val="tx1"/>
                </a:solidFill>
                <a:effectLst/>
                <a:latin typeface="+mn-lt"/>
                <a:ea typeface="+mn-ea"/>
                <a:cs typeface="+mn-cs"/>
                <a:hlinkClick r:id="rId3"/>
              </a:rPr>
              <a:t>Chapter 3.</a:t>
            </a:r>
            <a:r>
              <a:rPr lang="en-US" sz="1200" u="sng"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minimal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24</a:t>
            </a:fld>
            <a:endParaRPr lang="en-US" dirty="0"/>
          </a:p>
        </p:txBody>
      </p:sp>
    </p:spTree>
    <p:extLst>
      <p:ext uri="{BB962C8B-B14F-4D97-AF65-F5344CB8AC3E}">
        <p14:creationId xmlns:p14="http://schemas.microsoft.com/office/powerpoint/2010/main" val="4243217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Example thesis statement was taken directly from </a:t>
            </a:r>
            <a:r>
              <a:rPr lang="en-US" sz="1200" u="sng" kern="1200" dirty="0">
                <a:solidFill>
                  <a:schemeClr val="tx1"/>
                </a:solidFill>
                <a:effectLst/>
                <a:latin typeface="+mn-lt"/>
                <a:ea typeface="+mn-ea"/>
                <a:cs typeface="+mn-cs"/>
                <a:hlinkClick r:id="rId3"/>
              </a:rPr>
              <a:t>Chapter 3.</a:t>
            </a:r>
            <a:r>
              <a:rPr lang="en-US" sz="1200" u="sng"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25</a:t>
            </a:fld>
            <a:endParaRPr lang="en-US" dirty="0"/>
          </a:p>
        </p:txBody>
      </p:sp>
    </p:spTree>
    <p:extLst>
      <p:ext uri="{BB962C8B-B14F-4D97-AF65-F5344CB8AC3E}">
        <p14:creationId xmlns:p14="http://schemas.microsoft.com/office/powerpoint/2010/main" val="3888387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Informal outline definition was taken directly from </a:t>
            </a:r>
            <a:r>
              <a:rPr lang="en-US" sz="1200" u="sng" kern="1200" dirty="0">
                <a:solidFill>
                  <a:schemeClr val="tx1"/>
                </a:solidFill>
                <a:effectLst/>
                <a:latin typeface="+mn-lt"/>
                <a:ea typeface="+mn-ea"/>
                <a:cs typeface="+mn-cs"/>
                <a:hlinkClick r:id="rId3"/>
              </a:rPr>
              <a:t>Chapter 3.</a:t>
            </a:r>
            <a:r>
              <a:rPr lang="en-US" sz="1200" u="sng"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26</a:t>
            </a:fld>
            <a:endParaRPr lang="en-US" dirty="0"/>
          </a:p>
        </p:txBody>
      </p:sp>
    </p:spTree>
    <p:extLst>
      <p:ext uri="{BB962C8B-B14F-4D97-AF65-F5344CB8AC3E}">
        <p14:creationId xmlns:p14="http://schemas.microsoft.com/office/powerpoint/2010/main" val="22447097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Formal outline definition was taken directly from </a:t>
            </a:r>
            <a:r>
              <a:rPr lang="en-US" sz="1200" u="sng" kern="1200" dirty="0">
                <a:solidFill>
                  <a:schemeClr val="tx1"/>
                </a:solidFill>
                <a:effectLst/>
                <a:latin typeface="+mn-lt"/>
                <a:ea typeface="+mn-ea"/>
                <a:cs typeface="+mn-cs"/>
                <a:hlinkClick r:id="rId3"/>
              </a:rPr>
              <a:t>Chapter 3.</a:t>
            </a:r>
            <a:r>
              <a:rPr lang="en-US" sz="1200" u="sng"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3"/>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4"/>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27</a:t>
            </a:fld>
            <a:endParaRPr lang="en-US" dirty="0"/>
          </a:p>
        </p:txBody>
      </p:sp>
    </p:spTree>
    <p:extLst>
      <p:ext uri="{BB962C8B-B14F-4D97-AF65-F5344CB8AC3E}">
        <p14:creationId xmlns:p14="http://schemas.microsoft.com/office/powerpoint/2010/main" val="3672120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4.1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a:t>
            </a:fld>
            <a:endParaRPr lang="en-US" dirty="0"/>
          </a:p>
        </p:txBody>
      </p:sp>
    </p:spTree>
    <p:extLst>
      <p:ext uri="{BB962C8B-B14F-4D97-AF65-F5344CB8AC3E}">
        <p14:creationId xmlns:p14="http://schemas.microsoft.com/office/powerpoint/2010/main" val="34156128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Format of formal outline was taken directly from </a:t>
            </a:r>
            <a:r>
              <a:rPr lang="en-US" sz="1200" u="sng" kern="1200" dirty="0">
                <a:solidFill>
                  <a:schemeClr val="tx1"/>
                </a:solidFill>
                <a:effectLst/>
                <a:latin typeface="+mn-lt"/>
                <a:ea typeface="+mn-ea"/>
                <a:cs typeface="+mn-cs"/>
                <a:hlinkClick r:id="rId3"/>
              </a:rPr>
              <a:t>Chapter 3.</a:t>
            </a:r>
            <a:r>
              <a:rPr lang="en-US" sz="1200" u="sng"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28</a:t>
            </a:fld>
            <a:endParaRPr lang="en-US" dirty="0"/>
          </a:p>
        </p:txBody>
      </p:sp>
    </p:spTree>
    <p:extLst>
      <p:ext uri="{BB962C8B-B14F-4D97-AF65-F5344CB8AC3E}">
        <p14:creationId xmlns:p14="http://schemas.microsoft.com/office/powerpoint/2010/main" val="2782706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Format of formal outline was taken directly from </a:t>
            </a:r>
            <a:r>
              <a:rPr lang="en-US" sz="1200" u="sng" kern="1200" dirty="0">
                <a:solidFill>
                  <a:schemeClr val="tx1"/>
                </a:solidFill>
                <a:effectLst/>
                <a:latin typeface="+mn-lt"/>
                <a:ea typeface="+mn-ea"/>
                <a:cs typeface="+mn-cs"/>
                <a:hlinkClick r:id="rId3"/>
              </a:rPr>
              <a:t>Chapter 3.</a:t>
            </a:r>
            <a:r>
              <a:rPr lang="en-US" sz="1200" u="sng"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29</a:t>
            </a:fld>
            <a:endParaRPr lang="en-US" dirty="0"/>
          </a:p>
        </p:txBody>
      </p:sp>
    </p:spTree>
    <p:extLst>
      <p:ext uri="{BB962C8B-B14F-4D97-AF65-F5344CB8AC3E}">
        <p14:creationId xmlns:p14="http://schemas.microsoft.com/office/powerpoint/2010/main" val="21196621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Attracting Interest in Your Introductory Paragraph was taken directly </a:t>
            </a:r>
            <a:r>
              <a:rPr lang="en-US" sz="1200" kern="1200" dirty="0">
                <a:solidFill>
                  <a:schemeClr val="tx1"/>
                </a:solidFill>
                <a:effectLst/>
                <a:latin typeface="+mn-lt"/>
                <a:ea typeface="+mn-ea"/>
                <a:cs typeface="+mn-cs"/>
              </a:rPr>
              <a:t>from </a:t>
            </a:r>
            <a:r>
              <a:rPr lang="en-US" sz="1200" u="sng" kern="1200" dirty="0">
                <a:solidFill>
                  <a:schemeClr val="tx1"/>
                </a:solidFill>
                <a:effectLst/>
                <a:latin typeface="+mn-lt"/>
                <a:ea typeface="+mn-ea"/>
                <a:cs typeface="+mn-cs"/>
                <a:hlinkClick r:id="rId3"/>
              </a:rPr>
              <a:t>Chapter 4.</a:t>
            </a:r>
            <a:r>
              <a:rPr lang="en-US" sz="1200" u="sng" kern="1200" dirty="0">
                <a:solidFill>
                  <a:schemeClr val="tx1"/>
                </a:solidFill>
                <a:effectLst/>
                <a:latin typeface="+mn-lt"/>
                <a:ea typeface="+mn-ea"/>
                <a:cs typeface="+mn-cs"/>
              </a:rPr>
              <a:t>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30</a:t>
            </a:fld>
            <a:endParaRPr lang="en-US" dirty="0"/>
          </a:p>
        </p:txBody>
      </p:sp>
    </p:spTree>
    <p:extLst>
      <p:ext uri="{BB962C8B-B14F-4D97-AF65-F5344CB8AC3E}">
        <p14:creationId xmlns:p14="http://schemas.microsoft.com/office/powerpoint/2010/main" val="29749248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3.3</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32</a:t>
            </a:fld>
            <a:endParaRPr lang="en-US" dirty="0"/>
          </a:p>
        </p:txBody>
      </p:sp>
    </p:spTree>
    <p:extLst>
      <p:ext uri="{BB962C8B-B14F-4D97-AF65-F5344CB8AC3E}">
        <p14:creationId xmlns:p14="http://schemas.microsoft.com/office/powerpoint/2010/main" val="15318562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3.3</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33</a:t>
            </a:fld>
            <a:endParaRPr lang="en-US" dirty="0"/>
          </a:p>
        </p:txBody>
      </p:sp>
    </p:spTree>
    <p:extLst>
      <p:ext uri="{BB962C8B-B14F-4D97-AF65-F5344CB8AC3E}">
        <p14:creationId xmlns:p14="http://schemas.microsoft.com/office/powerpoint/2010/main" val="16935942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3.3</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34</a:t>
            </a:fld>
            <a:endParaRPr lang="en-US" dirty="0"/>
          </a:p>
        </p:txBody>
      </p:sp>
    </p:spTree>
    <p:extLst>
      <p:ext uri="{BB962C8B-B14F-4D97-AF65-F5344CB8AC3E}">
        <p14:creationId xmlns:p14="http://schemas.microsoft.com/office/powerpoint/2010/main" val="22233081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was taken directly from </a:t>
            </a:r>
            <a:r>
              <a:rPr lang="en-US" sz="1200" u="sng" kern="1200" dirty="0">
                <a:solidFill>
                  <a:schemeClr val="tx1"/>
                </a:solidFill>
                <a:effectLst/>
                <a:latin typeface="+mn-lt"/>
                <a:ea typeface="+mn-ea"/>
                <a:cs typeface="+mn-cs"/>
                <a:hlinkClick r:id="rId3"/>
              </a:rPr>
              <a:t>Chapter 3.4</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35</a:t>
            </a:fld>
            <a:endParaRPr lang="en-US" dirty="0"/>
          </a:p>
        </p:txBody>
      </p:sp>
    </p:spTree>
    <p:extLst>
      <p:ext uri="{BB962C8B-B14F-4D97-AF65-F5344CB8AC3E}">
        <p14:creationId xmlns:p14="http://schemas.microsoft.com/office/powerpoint/2010/main" val="3439952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36</a:t>
            </a:fld>
            <a:endParaRPr lang="en-US" dirty="0"/>
          </a:p>
        </p:txBody>
      </p:sp>
    </p:spTree>
    <p:extLst>
      <p:ext uri="{BB962C8B-B14F-4D97-AF65-F5344CB8AC3E}">
        <p14:creationId xmlns:p14="http://schemas.microsoft.com/office/powerpoint/2010/main" val="623552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3.4</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37</a:t>
            </a:fld>
            <a:endParaRPr lang="en-US" dirty="0"/>
          </a:p>
        </p:txBody>
      </p:sp>
    </p:spTree>
    <p:extLst>
      <p:ext uri="{BB962C8B-B14F-4D97-AF65-F5344CB8AC3E}">
        <p14:creationId xmlns:p14="http://schemas.microsoft.com/office/powerpoint/2010/main" val="2097497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Elements of a first draft from </a:t>
            </a:r>
            <a:r>
              <a:rPr lang="en-US" sz="1200" u="sng" kern="1200" dirty="0">
                <a:solidFill>
                  <a:schemeClr val="tx1"/>
                </a:solidFill>
                <a:effectLst/>
                <a:latin typeface="+mn-lt"/>
                <a:ea typeface="+mn-ea"/>
                <a:cs typeface="+mn-cs"/>
                <a:hlinkClick r:id="rId3"/>
              </a:rPr>
              <a:t>Chapter 3.4</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39</a:t>
            </a:fld>
            <a:endParaRPr lang="en-US" dirty="0"/>
          </a:p>
        </p:txBody>
      </p:sp>
    </p:spTree>
    <p:extLst>
      <p:ext uri="{BB962C8B-B14F-4D97-AF65-F5344CB8AC3E}">
        <p14:creationId xmlns:p14="http://schemas.microsoft.com/office/powerpoint/2010/main" val="649277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Five steps were taken directly from </a:t>
            </a:r>
            <a:r>
              <a:rPr lang="en-US" sz="1200" u="sng" kern="1200" dirty="0">
                <a:solidFill>
                  <a:schemeClr val="tx1"/>
                </a:solidFill>
                <a:effectLst/>
                <a:latin typeface="+mn-lt"/>
                <a:ea typeface="+mn-ea"/>
                <a:cs typeface="+mn-cs"/>
                <a:hlinkClick r:id="rId3"/>
              </a:rPr>
              <a:t>Chapter 3.1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a:t>
            </a:fld>
            <a:endParaRPr lang="en-US" dirty="0"/>
          </a:p>
        </p:txBody>
      </p:sp>
    </p:spTree>
    <p:extLst>
      <p:ext uri="{BB962C8B-B14F-4D97-AF65-F5344CB8AC3E}">
        <p14:creationId xmlns:p14="http://schemas.microsoft.com/office/powerpoint/2010/main" val="17037667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Elements of a first draft from </a:t>
            </a:r>
            <a:r>
              <a:rPr lang="en-US" sz="1200" u="sng" kern="1200" dirty="0">
                <a:solidFill>
                  <a:schemeClr val="tx1"/>
                </a:solidFill>
                <a:effectLst/>
                <a:latin typeface="+mn-lt"/>
                <a:ea typeface="+mn-ea"/>
                <a:cs typeface="+mn-cs"/>
                <a:hlinkClick r:id="rId3"/>
              </a:rPr>
              <a:t>Chapter 3.4</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40</a:t>
            </a:fld>
            <a:endParaRPr lang="en-US" dirty="0"/>
          </a:p>
        </p:txBody>
      </p:sp>
    </p:spTree>
    <p:extLst>
      <p:ext uri="{BB962C8B-B14F-4D97-AF65-F5344CB8AC3E}">
        <p14:creationId xmlns:p14="http://schemas.microsoft.com/office/powerpoint/2010/main" val="12778013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3.4</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46</a:t>
            </a:fld>
            <a:endParaRPr lang="en-US" dirty="0"/>
          </a:p>
        </p:txBody>
      </p:sp>
    </p:spTree>
    <p:extLst>
      <p:ext uri="{BB962C8B-B14F-4D97-AF65-F5344CB8AC3E}">
        <p14:creationId xmlns:p14="http://schemas.microsoft.com/office/powerpoint/2010/main" val="10995577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3.4</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47</a:t>
            </a:fld>
            <a:endParaRPr lang="en-US" dirty="0"/>
          </a:p>
        </p:txBody>
      </p:sp>
    </p:spTree>
    <p:extLst>
      <p:ext uri="{BB962C8B-B14F-4D97-AF65-F5344CB8AC3E}">
        <p14:creationId xmlns:p14="http://schemas.microsoft.com/office/powerpoint/2010/main" val="11017663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3.4</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48</a:t>
            </a:fld>
            <a:endParaRPr lang="en-US" dirty="0"/>
          </a:p>
        </p:txBody>
      </p:sp>
    </p:spTree>
    <p:extLst>
      <p:ext uri="{BB962C8B-B14F-4D97-AF65-F5344CB8AC3E}">
        <p14:creationId xmlns:p14="http://schemas.microsoft.com/office/powerpoint/2010/main" val="35219080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3.4</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49</a:t>
            </a:fld>
            <a:endParaRPr lang="en-US" dirty="0"/>
          </a:p>
        </p:txBody>
      </p:sp>
    </p:spTree>
    <p:extLst>
      <p:ext uri="{BB962C8B-B14F-4D97-AF65-F5344CB8AC3E}">
        <p14:creationId xmlns:p14="http://schemas.microsoft.com/office/powerpoint/2010/main" val="12309347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was taken directly from </a:t>
            </a:r>
            <a:r>
              <a:rPr lang="en-US" sz="1200" u="sng" kern="1200" dirty="0">
                <a:solidFill>
                  <a:schemeClr val="tx1"/>
                </a:solidFill>
                <a:effectLst/>
                <a:latin typeface="+mn-lt"/>
                <a:ea typeface="+mn-ea"/>
                <a:cs typeface="+mn-cs"/>
                <a:hlinkClick r:id="rId3"/>
              </a:rPr>
              <a:t>Chapter 3.5</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50</a:t>
            </a:fld>
            <a:endParaRPr lang="en-US" dirty="0"/>
          </a:p>
        </p:txBody>
      </p:sp>
    </p:spTree>
    <p:extLst>
      <p:ext uri="{BB962C8B-B14F-4D97-AF65-F5344CB8AC3E}">
        <p14:creationId xmlns:p14="http://schemas.microsoft.com/office/powerpoint/2010/main" val="15439108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Example was taken directly from</a:t>
            </a:r>
            <a:r>
              <a:rPr lang="en-US" dirty="0"/>
              <a:t> </a:t>
            </a:r>
            <a:r>
              <a:rPr lang="en-US" sz="1200" kern="1200" dirty="0">
                <a:solidFill>
                  <a:schemeClr val="tx1"/>
                </a:solidFill>
                <a:effectLst/>
                <a:latin typeface="+mn-lt"/>
                <a:ea typeface="+mn-ea"/>
                <a:cs typeface="+mn-cs"/>
                <a:hlinkClick r:id="rId3"/>
              </a:rPr>
              <a:t>Chapter 3.5</a:t>
            </a:r>
            <a:r>
              <a:rPr lang="en-US" dirty="0">
                <a:hlinkClick r:id="rId3"/>
              </a:rPr>
              <a:t> </a:t>
            </a:r>
            <a:r>
              <a:rPr lang="en-US" sz="1200" kern="1200" dirty="0">
                <a:solidFill>
                  <a:schemeClr val="tx1"/>
                </a:solidFill>
                <a:effectLst/>
                <a:latin typeface="+mn-lt"/>
                <a:ea typeface="+mn-ea"/>
                <a:cs typeface="+mn-cs"/>
              </a:rPr>
              <a:t>of</a:t>
            </a:r>
            <a:r>
              <a:rPr lang="en-US" dirty="0"/>
              <a:t> </a:t>
            </a:r>
            <a:r>
              <a:rPr lang="en-US" sz="1200" kern="1200" dirty="0">
                <a:solidFill>
                  <a:schemeClr val="tx1"/>
                </a:solidFill>
                <a:effectLst/>
                <a:latin typeface="+mn-lt"/>
                <a:ea typeface="+mn-ea"/>
                <a:cs typeface="+mn-cs"/>
                <a:hlinkClick r:id="rId4"/>
              </a:rPr>
              <a:t>Communication Essentials for College</a:t>
            </a:r>
            <a:r>
              <a:rPr lang="en-US" dirty="0"/>
              <a:t> </a:t>
            </a:r>
            <a:r>
              <a:rPr lang="en-US" sz="1200" kern="1200" dirty="0">
                <a:solidFill>
                  <a:schemeClr val="tx1"/>
                </a:solidFill>
                <a:effectLst/>
                <a:latin typeface="+mn-lt"/>
                <a:ea typeface="+mn-ea"/>
                <a:cs typeface="+mn-cs"/>
              </a:rPr>
              <a:t>by Jen Booth, Emily Cramer &amp; Amanda Quibell under a</a:t>
            </a:r>
            <a:r>
              <a:rPr lang="en-US" dirty="0"/>
              <a:t> </a:t>
            </a:r>
            <a:r>
              <a:rPr lang="en-US" sz="1200"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r>
              <a:rPr lang="en-US" dirty="0"/>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56</a:t>
            </a:fld>
            <a:endParaRPr lang="en-US" dirty="0"/>
          </a:p>
        </p:txBody>
      </p:sp>
    </p:spTree>
    <p:extLst>
      <p:ext uri="{BB962C8B-B14F-4D97-AF65-F5344CB8AC3E}">
        <p14:creationId xmlns:p14="http://schemas.microsoft.com/office/powerpoint/2010/main" val="30532135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Choosing Specific, Appropriate Words taken directly from </a:t>
            </a:r>
            <a:r>
              <a:rPr lang="en-US" sz="1200" u="sng" kern="1200" dirty="0">
                <a:solidFill>
                  <a:schemeClr val="tx1"/>
                </a:solidFill>
                <a:effectLst/>
                <a:latin typeface="+mn-lt"/>
                <a:ea typeface="+mn-ea"/>
                <a:cs typeface="+mn-cs"/>
                <a:hlinkClick r:id="rId3"/>
              </a:rPr>
              <a:t>Chapter 3.5</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57</a:t>
            </a:fld>
            <a:endParaRPr lang="en-US" dirty="0"/>
          </a:p>
        </p:txBody>
      </p:sp>
    </p:spTree>
    <p:extLst>
      <p:ext uri="{BB962C8B-B14F-4D97-AF65-F5344CB8AC3E}">
        <p14:creationId xmlns:p14="http://schemas.microsoft.com/office/powerpoint/2010/main" val="26264338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Choosing Specific, Appropriate Words taken directly from </a:t>
            </a:r>
            <a:r>
              <a:rPr lang="en-US" sz="1200" u="sng" kern="1200" dirty="0">
                <a:solidFill>
                  <a:schemeClr val="tx1"/>
                </a:solidFill>
                <a:effectLst/>
                <a:latin typeface="+mn-lt"/>
                <a:ea typeface="+mn-ea"/>
                <a:cs typeface="+mn-cs"/>
                <a:hlinkClick r:id="rId3"/>
              </a:rPr>
              <a:t>Chapter 3.5</a:t>
            </a:r>
            <a:r>
              <a:rPr lang="en-US" sz="1200" u="sng" kern="1200" dirty="0">
                <a:solidFill>
                  <a:schemeClr val="tx1"/>
                </a:solidFill>
                <a:effectLst/>
                <a:latin typeface="+mn-lt"/>
                <a:ea typeface="+mn-ea"/>
                <a:cs typeface="+mn-cs"/>
                <a:hlinkClick r:id="rId4"/>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5"/>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6"/>
              </a:rPr>
              <a:t>CC BY-NC 4.0</a:t>
            </a:r>
            <a:r>
              <a:rPr lang="en-US" sz="1200" kern="1200" dirty="0">
                <a:solidFill>
                  <a:schemeClr val="tx1"/>
                </a:solidFill>
                <a:effectLst/>
                <a:latin typeface="+mn-lt"/>
                <a:ea typeface="+mn-ea"/>
                <a:cs typeface="+mn-cs"/>
              </a:rPr>
              <a:t> License. No changes were made.   </a:t>
            </a:r>
          </a:p>
          <a:p>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58</a:t>
            </a:fld>
            <a:endParaRPr lang="en-US" dirty="0"/>
          </a:p>
        </p:txBody>
      </p:sp>
    </p:spTree>
    <p:extLst>
      <p:ext uri="{BB962C8B-B14F-4D97-AF65-F5344CB8AC3E}">
        <p14:creationId xmlns:p14="http://schemas.microsoft.com/office/powerpoint/2010/main" val="18805745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Example was taken directly from</a:t>
            </a:r>
            <a:r>
              <a:rPr lang="en-US" dirty="0"/>
              <a:t> </a:t>
            </a:r>
            <a:r>
              <a:rPr lang="en-US" sz="1200" kern="1200" dirty="0">
                <a:solidFill>
                  <a:schemeClr val="tx1"/>
                </a:solidFill>
                <a:effectLst/>
                <a:latin typeface="+mn-lt"/>
                <a:ea typeface="+mn-ea"/>
                <a:cs typeface="+mn-cs"/>
                <a:hlinkClick r:id="rId3"/>
              </a:rPr>
              <a:t>Chapter 3.5</a:t>
            </a:r>
            <a:r>
              <a:rPr lang="en-US" dirty="0">
                <a:hlinkClick r:id="rId3"/>
              </a:rPr>
              <a:t> </a:t>
            </a:r>
            <a:r>
              <a:rPr lang="en-US" sz="1200" kern="1200" dirty="0">
                <a:solidFill>
                  <a:schemeClr val="tx1"/>
                </a:solidFill>
                <a:effectLst/>
                <a:latin typeface="+mn-lt"/>
                <a:ea typeface="+mn-ea"/>
                <a:cs typeface="+mn-cs"/>
              </a:rPr>
              <a:t>of</a:t>
            </a:r>
            <a:r>
              <a:rPr lang="en-US" dirty="0"/>
              <a:t> </a:t>
            </a:r>
            <a:r>
              <a:rPr lang="en-US" sz="1200" kern="1200" dirty="0">
                <a:solidFill>
                  <a:schemeClr val="tx1"/>
                </a:solidFill>
                <a:effectLst/>
                <a:latin typeface="+mn-lt"/>
                <a:ea typeface="+mn-ea"/>
                <a:cs typeface="+mn-cs"/>
                <a:hlinkClick r:id="rId4"/>
              </a:rPr>
              <a:t>Communication Essentials for College</a:t>
            </a:r>
            <a:r>
              <a:rPr lang="en-US" dirty="0"/>
              <a:t> </a:t>
            </a:r>
            <a:r>
              <a:rPr lang="en-US" sz="1200" kern="1200" dirty="0">
                <a:solidFill>
                  <a:schemeClr val="tx1"/>
                </a:solidFill>
                <a:effectLst/>
                <a:latin typeface="+mn-lt"/>
                <a:ea typeface="+mn-ea"/>
                <a:cs typeface="+mn-cs"/>
              </a:rPr>
              <a:t>by Jen Booth, Emily Cramer &amp; Amanda Quibell under a</a:t>
            </a:r>
            <a:r>
              <a:rPr lang="en-US" dirty="0"/>
              <a:t> </a:t>
            </a:r>
            <a:r>
              <a:rPr lang="en-US" sz="1200"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r>
              <a:rPr lang="en-US" dirty="0"/>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60</a:t>
            </a:fld>
            <a:endParaRPr lang="en-US" dirty="0"/>
          </a:p>
        </p:txBody>
      </p:sp>
    </p:spTree>
    <p:extLst>
      <p:ext uri="{BB962C8B-B14F-4D97-AF65-F5344CB8AC3E}">
        <p14:creationId xmlns:p14="http://schemas.microsoft.com/office/powerpoint/2010/main" val="1587570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a:t>
            </a:fld>
            <a:endParaRPr lang="en-US" dirty="0"/>
          </a:p>
        </p:txBody>
      </p:sp>
    </p:spTree>
    <p:extLst>
      <p:ext uri="{BB962C8B-B14F-4D97-AF65-F5344CB8AC3E}">
        <p14:creationId xmlns:p14="http://schemas.microsoft.com/office/powerpoint/2010/main" val="13516956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3.5</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63</a:t>
            </a:fld>
            <a:endParaRPr lang="en-US" dirty="0"/>
          </a:p>
        </p:txBody>
      </p:sp>
    </p:spTree>
    <p:extLst>
      <p:ext uri="{BB962C8B-B14F-4D97-AF65-F5344CB8AC3E}">
        <p14:creationId xmlns:p14="http://schemas.microsoft.com/office/powerpoint/2010/main" val="36435146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3.5</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64</a:t>
            </a:fld>
            <a:endParaRPr lang="en-US" dirty="0"/>
          </a:p>
        </p:txBody>
      </p:sp>
    </p:spTree>
    <p:extLst>
      <p:ext uri="{BB962C8B-B14F-4D97-AF65-F5344CB8AC3E}">
        <p14:creationId xmlns:p14="http://schemas.microsoft.com/office/powerpoint/2010/main" val="42885584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3.5</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65</a:t>
            </a:fld>
            <a:endParaRPr lang="en-US" dirty="0"/>
          </a:p>
        </p:txBody>
      </p:sp>
    </p:spTree>
    <p:extLst>
      <p:ext uri="{BB962C8B-B14F-4D97-AF65-F5344CB8AC3E}">
        <p14:creationId xmlns:p14="http://schemas.microsoft.com/office/powerpoint/2010/main" val="17107434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3.5</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66</a:t>
            </a:fld>
            <a:endParaRPr lang="en-US" dirty="0"/>
          </a:p>
        </p:txBody>
      </p:sp>
    </p:spTree>
    <p:extLst>
      <p:ext uri="{BB962C8B-B14F-4D97-AF65-F5344CB8AC3E}">
        <p14:creationId xmlns:p14="http://schemas.microsoft.com/office/powerpoint/2010/main" val="3348021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3.2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a:t>
            </a:fld>
            <a:endParaRPr lang="en-US" dirty="0"/>
          </a:p>
        </p:txBody>
      </p:sp>
    </p:spTree>
    <p:extLst>
      <p:ext uri="{BB962C8B-B14F-4D97-AF65-F5344CB8AC3E}">
        <p14:creationId xmlns:p14="http://schemas.microsoft.com/office/powerpoint/2010/main" val="2174332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Four steps</a:t>
            </a:r>
            <a:r>
              <a:rPr lang="en-US" sz="1200" kern="1200" dirty="0">
                <a:solidFill>
                  <a:schemeClr val="tx1"/>
                </a:solidFill>
                <a:effectLst/>
                <a:latin typeface="+mn-lt"/>
                <a:ea typeface="+mn-ea"/>
                <a:cs typeface="+mn-cs"/>
              </a:rPr>
              <a:t> were taken directly from </a:t>
            </a:r>
            <a:r>
              <a:rPr lang="en-US" sz="1200" u="sng" kern="1200" dirty="0">
                <a:solidFill>
                  <a:schemeClr val="tx1"/>
                </a:solidFill>
                <a:effectLst/>
                <a:latin typeface="+mn-lt"/>
                <a:ea typeface="+mn-ea"/>
                <a:cs typeface="+mn-cs"/>
                <a:hlinkClick r:id="rId3"/>
              </a:rPr>
              <a:t>Chapter 3.2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7</a:t>
            </a:fld>
            <a:endParaRPr lang="en-US" dirty="0"/>
          </a:p>
        </p:txBody>
      </p:sp>
    </p:spTree>
    <p:extLst>
      <p:ext uri="{BB962C8B-B14F-4D97-AF65-F5344CB8AC3E}">
        <p14:creationId xmlns:p14="http://schemas.microsoft.com/office/powerpoint/2010/main" val="2213405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Ways to Revise Your Thesis was </a:t>
            </a:r>
            <a:r>
              <a:rPr lang="en-US" sz="1200" kern="1200" dirty="0">
                <a:solidFill>
                  <a:schemeClr val="tx1"/>
                </a:solidFill>
                <a:effectLst/>
                <a:latin typeface="+mn-lt"/>
                <a:ea typeface="+mn-ea"/>
                <a:cs typeface="+mn-cs"/>
              </a:rPr>
              <a:t>taken directly from </a:t>
            </a:r>
            <a:r>
              <a:rPr lang="en-US" sz="1200" u="sng" kern="1200" dirty="0">
                <a:solidFill>
                  <a:schemeClr val="tx1"/>
                </a:solidFill>
                <a:effectLst/>
                <a:latin typeface="+mn-lt"/>
                <a:ea typeface="+mn-ea"/>
                <a:cs typeface="+mn-cs"/>
                <a:hlinkClick r:id="rId3"/>
              </a:rPr>
              <a:t>Chapter 4.1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9</a:t>
            </a:fld>
            <a:endParaRPr lang="en-US" dirty="0"/>
          </a:p>
        </p:txBody>
      </p:sp>
    </p:spTree>
    <p:extLst>
      <p:ext uri="{BB962C8B-B14F-4D97-AF65-F5344CB8AC3E}">
        <p14:creationId xmlns:p14="http://schemas.microsoft.com/office/powerpoint/2010/main" val="1888043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10</a:t>
            </a:fld>
            <a:endParaRPr lang="en-US" dirty="0"/>
          </a:p>
        </p:txBody>
      </p:sp>
    </p:spTree>
    <p:extLst>
      <p:ext uri="{BB962C8B-B14F-4D97-AF65-F5344CB8AC3E}">
        <p14:creationId xmlns:p14="http://schemas.microsoft.com/office/powerpoint/2010/main" val="207341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4.1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solidFill>
                  <a:srgbClr val="39393A"/>
                </a:solidFill>
              </a:rPr>
              <a:t>Jen Booth, Emily Cramer &amp; Amanda Quibell </a:t>
            </a:r>
            <a:r>
              <a:rPr lang="en-US" sz="1200" kern="1200" dirty="0">
                <a:solidFill>
                  <a:schemeClr val="tx1"/>
                </a:solidFill>
                <a:effectLst/>
                <a:latin typeface="+mn-lt"/>
                <a:ea typeface="+mn-ea"/>
                <a:cs typeface="+mn-cs"/>
              </a:rPr>
              <a:t>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11</a:t>
            </a:fld>
            <a:endParaRPr lang="en-US" dirty="0"/>
          </a:p>
        </p:txBody>
      </p:sp>
    </p:spTree>
    <p:extLst>
      <p:ext uri="{BB962C8B-B14F-4D97-AF65-F5344CB8AC3E}">
        <p14:creationId xmlns:p14="http://schemas.microsoft.com/office/powerpoint/2010/main" val="183664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 uri="{C183D7F6-B498-43B3-948B-1728B52AA6E4}">
                <adec:decorative xmlns:adec="http://schemas.microsoft.com/office/drawing/2017/decorative" val="0"/>
              </a:ext>
            </a:extLst>
          </p:cNvPr>
          <p:cNvSpPr>
            <a:spLocks noGrp="1"/>
          </p:cNvSpPr>
          <p:nvPr>
            <p:ph type="dt" sz="half" idx="10"/>
          </p:nvPr>
        </p:nvSpPr>
        <p:spPr/>
        <p:txBody>
          <a:bodyPr/>
          <a:lstStyle/>
          <a:p>
            <a:fld id="{75BCD077-5EF6-43B1-861B-7A759ACDA1EC}" type="datetime1">
              <a:rPr lang="en-US" smtClean="0"/>
              <a:t>8/2/2024</a:t>
            </a:fld>
            <a:endParaRPr lang="en-US" dirty="0"/>
          </a:p>
        </p:txBody>
      </p:sp>
      <p:sp>
        <p:nvSpPr>
          <p:cNvPr id="5" name="Footer Placeholder 4">
            <a:extLst>
              <a:ext uri="{FF2B5EF4-FFF2-40B4-BE49-F238E27FC236}">
                <a16:creationId xmlns:a16="http://schemas.microsoft.com/office/drawing/2014/main" id="{9721F6C9-7279-4DF8-9462-3EFEFA03FB58}"/>
              </a:ext>
              <a:ext uri="{C183D7F6-B498-43B3-948B-1728B52AA6E4}">
                <adec:decorative xmlns:adec="http://schemas.microsoft.com/office/drawing/2017/decorative" val="0"/>
              </a:ext>
            </a:extLst>
          </p:cNvPr>
          <p:cNvSpPr>
            <a:spLocks noGrp="1"/>
          </p:cNvSpPr>
          <p:nvPr>
            <p:ph type="ftr" sz="quarter" idx="11"/>
          </p:nvPr>
        </p:nvSpPr>
        <p:spPr>
          <a:xfrm rot="5400000">
            <a:off x="-1403346" y="1917949"/>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06473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Date Placeholder 4">
            <a:extLst>
              <a:ext uri="{FF2B5EF4-FFF2-40B4-BE49-F238E27FC236}">
                <a16:creationId xmlns:a16="http://schemas.microsoft.com/office/drawing/2014/main" id="{C074B526-866D-4E11-A7F9-081BD4EDF484}"/>
              </a:ext>
              <a:ext uri="{C183D7F6-B498-43B3-948B-1728B52AA6E4}">
                <adec:decorative xmlns:adec="http://schemas.microsoft.com/office/drawing/2017/decorative" val="0"/>
              </a:ext>
            </a:extLst>
          </p:cNvPr>
          <p:cNvSpPr>
            <a:spLocks noGrp="1"/>
          </p:cNvSpPr>
          <p:nvPr>
            <p:ph type="dt" sz="half" idx="10"/>
          </p:nvPr>
        </p:nvSpPr>
        <p:spPr/>
        <p:txBody>
          <a:bodyPr/>
          <a:lstStyle/>
          <a:p>
            <a:fld id="{1D4D16ED-17D8-46EC-8D1B-AF9A4AF7EFDB}" type="datetime1">
              <a:rPr lang="en-US" smtClean="0"/>
              <a:t>8/2/2024</a:t>
            </a:fld>
            <a:endParaRPr lang="en-US" dirty="0"/>
          </a:p>
        </p:txBody>
      </p:sp>
      <p:sp>
        <p:nvSpPr>
          <p:cNvPr id="6" name="Footer Placeholder 5">
            <a:extLst>
              <a:ext uri="{FF2B5EF4-FFF2-40B4-BE49-F238E27FC236}">
                <a16:creationId xmlns:a16="http://schemas.microsoft.com/office/drawing/2014/main" id="{CD758BF8-E962-4367-8495-62438FDD483D}"/>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59506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 uri="{C183D7F6-B498-43B3-948B-1728B52AA6E4}">
                <adec:decorative xmlns:adec="http://schemas.microsoft.com/office/drawing/2017/decorative" val="0"/>
              </a:ext>
            </a:extLst>
          </p:cNvPr>
          <p:cNvSpPr>
            <a:spLocks noGrp="1"/>
          </p:cNvSpPr>
          <p:nvPr>
            <p:ph type="dt" sz="half" idx="10"/>
          </p:nvPr>
        </p:nvSpPr>
        <p:spPr/>
        <p:txBody>
          <a:bodyPr/>
          <a:lstStyle/>
          <a:p>
            <a:fld id="{1CCFDFE3-8159-4214-9F62-361BD937271D}" type="datetime1">
              <a:rPr lang="en-US" smtClean="0"/>
              <a:t>8/2/2024</a:t>
            </a:fld>
            <a:endParaRPr lang="en-US" dirty="0"/>
          </a:p>
        </p:txBody>
      </p:sp>
      <p:sp>
        <p:nvSpPr>
          <p:cNvPr id="5" name="Footer Placeholder 4">
            <a:extLst>
              <a:ext uri="{FF2B5EF4-FFF2-40B4-BE49-F238E27FC236}">
                <a16:creationId xmlns:a16="http://schemas.microsoft.com/office/drawing/2014/main" id="{84BDB709-08FF-4C4A-8670-4CCA9146F944}"/>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1039928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60E86954-8675-4568-8589-FFA0DFCFFCF4}" type="datetime1">
              <a:rPr lang="en-US" smtClean="0"/>
              <a:t>8/2/2024</a:t>
            </a:fld>
            <a:endParaRPr lang="en-US" dirty="0"/>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36597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Key Takeaways">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2FA81F-F492-4428-8845-A70FF162FB21}"/>
              </a:ext>
              <a:ext uri="{C183D7F6-B498-43B3-948B-1728B52AA6E4}">
                <adec:decorative xmlns:adec="http://schemas.microsoft.com/office/drawing/2017/decorative" val="1"/>
              </a:ext>
            </a:extLst>
          </p:cNvPr>
          <p:cNvSpPr/>
          <p:nvPr userDrawn="1"/>
        </p:nvSpPr>
        <p:spPr>
          <a:xfrm>
            <a:off x="0" y="-39329"/>
            <a:ext cx="12192000" cy="208201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14EF588-5035-4D7A-B6DD-2A0CD883D001}"/>
              </a:ext>
            </a:extLst>
          </p:cNvPr>
          <p:cNvSpPr>
            <a:spLocks noGrp="1"/>
          </p:cNvSpPr>
          <p:nvPr>
            <p:ph type="title"/>
          </p:nvPr>
        </p:nvSpPr>
        <p:spPr>
          <a:xfrm>
            <a:off x="1045028" y="644236"/>
            <a:ext cx="10308771" cy="1046452"/>
          </a:xfrm>
        </p:spPr>
        <p:txBody>
          <a:bodyPr anchor="t"/>
          <a:lstStyle>
            <a:lvl1pPr>
              <a:defRPr b="1">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41290DF-6242-4D82-9077-9081909090DE}"/>
              </a:ext>
            </a:extLst>
          </p:cNvPr>
          <p:cNvSpPr>
            <a:spLocks noGrp="1"/>
          </p:cNvSpPr>
          <p:nvPr>
            <p:ph idx="1"/>
          </p:nvPr>
        </p:nvSpPr>
        <p:spPr>
          <a:xfrm>
            <a:off x="1045028" y="2334924"/>
            <a:ext cx="10308771" cy="3842038"/>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E3E0D27-7263-4217-9779-D1E0A667CDAE}"/>
              </a:ext>
            </a:extLst>
          </p:cNvPr>
          <p:cNvSpPr>
            <a:spLocks noGrp="1"/>
          </p:cNvSpPr>
          <p:nvPr>
            <p:ph type="sldNum" sz="quarter" idx="12"/>
          </p:nvPr>
        </p:nvSpPr>
        <p:spPr/>
        <p:txBody>
          <a:bodyPr/>
          <a:lstStyle>
            <a:lvl1pPr>
              <a:defRPr>
                <a:solidFill>
                  <a:schemeClr val="bg1">
                    <a:lumMod val="95000"/>
                  </a:schemeClr>
                </a:solidFill>
              </a:defRPr>
            </a:lvl1pPr>
          </a:lstStyle>
          <a:p>
            <a:fld id="{0E830361-1618-43BA-8AB7-493978DD9A9F}" type="slidenum">
              <a:rPr lang="en-US" smtClean="0"/>
              <a:pPr/>
              <a:t>‹#›</a:t>
            </a:fld>
            <a:endParaRPr lang="en-US" dirty="0"/>
          </a:p>
        </p:txBody>
      </p:sp>
    </p:spTree>
    <p:extLst>
      <p:ext uri="{BB962C8B-B14F-4D97-AF65-F5344CB8AC3E}">
        <p14:creationId xmlns:p14="http://schemas.microsoft.com/office/powerpoint/2010/main" val="369790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norm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0"/>
              </a:ext>
            </a:extLst>
          </p:cNvPr>
          <p:cNvSpPr>
            <a:spLocks noGrp="1"/>
          </p:cNvSpPr>
          <p:nvPr>
            <p:ph type="dt" sz="half" idx="10"/>
          </p:nvPr>
        </p:nvSpPr>
        <p:spPr/>
        <p:txBody>
          <a:bodyPr/>
          <a:lstStyle/>
          <a:p>
            <a:fld id="{4E7A0202-D62E-4330-9088-A504FD2A55F6}" type="datetime1">
              <a:rPr lang="en-US" smtClean="0"/>
              <a:t>8/2/2024</a:t>
            </a:fld>
            <a:endParaRPr lang="en-US" dirty="0"/>
          </a:p>
        </p:txBody>
      </p:sp>
      <p:sp>
        <p:nvSpPr>
          <p:cNvPr id="5" name="Footer Placeholder 4">
            <a:extLst>
              <a:ext uri="{FF2B5EF4-FFF2-40B4-BE49-F238E27FC236}">
                <a16:creationId xmlns:a16="http://schemas.microsoft.com/office/drawing/2014/main" id="{4384F8A8-FBA7-4F25-ADEA-AF346495DEA1}"/>
              </a:ext>
              <a:ext uri="{C183D7F6-B498-43B3-948B-1728B52AA6E4}">
                <adec:decorative xmlns:adec="http://schemas.microsoft.com/office/drawing/2017/decorative" val="0"/>
              </a:ext>
            </a:extLst>
          </p:cNvPr>
          <p:cNvSpPr>
            <a:spLocks noGrp="1" noRot="1" noMove="1" noResize="1" noEditPoints="1" noAdjustHandles="1" noChangeArrowheads="1" noChangeShapeType="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778964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a:xfrm>
            <a:off x="1077362" y="720434"/>
            <a:ext cx="9950103" cy="858200"/>
          </a:xfrm>
        </p:spPr>
        <p:txBody>
          <a:bodyPr/>
          <a:lstStyle/>
          <a:p>
            <a:r>
              <a:rPr lang="en-US" dirty="0"/>
              <a:t>Click to edit Master title style</a:t>
            </a:r>
          </a:p>
        </p:txBody>
      </p:sp>
      <p:sp>
        <p:nvSpPr>
          <p:cNvPr id="10" name="Text Placeholder 9">
            <a:extLst>
              <a:ext uri="{FF2B5EF4-FFF2-40B4-BE49-F238E27FC236}">
                <a16:creationId xmlns:a16="http://schemas.microsoft.com/office/drawing/2014/main" id="{C4FCCD67-40D2-883C-2B3F-D1DCE273A25B}"/>
              </a:ext>
            </a:extLst>
          </p:cNvPr>
          <p:cNvSpPr>
            <a:spLocks noGrp="1"/>
          </p:cNvSpPr>
          <p:nvPr>
            <p:ph type="body" sz="quarter" idx="13" hasCustomPrompt="1"/>
          </p:nvPr>
        </p:nvSpPr>
        <p:spPr>
          <a:xfrm>
            <a:off x="1068736" y="1810648"/>
            <a:ext cx="9861550" cy="466725"/>
          </a:xfrm>
        </p:spPr>
        <p:txBody>
          <a:bodyPr/>
          <a:lstStyle>
            <a:lvl1pPr marL="0" indent="0">
              <a:buNone/>
              <a:defRPr b="1"/>
            </a:lvl1pPr>
          </a:lstStyle>
          <a:p>
            <a:pPr lvl="0"/>
            <a:r>
              <a:rPr lang="en-US" dirty="0"/>
              <a:t>Subheading</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a:xfrm>
            <a:off x="1077362" y="2510287"/>
            <a:ext cx="9950103" cy="34305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0"/>
              </a:ext>
            </a:extLst>
          </p:cNvPr>
          <p:cNvSpPr>
            <a:spLocks noGrp="1"/>
          </p:cNvSpPr>
          <p:nvPr>
            <p:ph type="dt" sz="half" idx="10"/>
          </p:nvPr>
        </p:nvSpPr>
        <p:spPr/>
        <p:txBody>
          <a:bodyPr/>
          <a:lstStyle/>
          <a:p>
            <a:fld id="{ADE7983E-03D1-4AE8-ABCE-484D841F8990}" type="datetime1">
              <a:rPr lang="en-US" smtClean="0"/>
              <a:t>8/2/2024</a:t>
            </a:fld>
            <a:endParaRPr lang="en-US" dirty="0"/>
          </a:p>
        </p:txBody>
      </p:sp>
      <p:sp>
        <p:nvSpPr>
          <p:cNvPr id="7" name="Footer Placeholder 4">
            <a:extLst>
              <a:ext uri="{FF2B5EF4-FFF2-40B4-BE49-F238E27FC236}">
                <a16:creationId xmlns:a16="http://schemas.microsoft.com/office/drawing/2014/main" id="{5017079C-6097-989C-E369-8770C64306A3}"/>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5" name="Slide Number Placeholder 5">
            <a:extLst>
              <a:ext uri="{FF2B5EF4-FFF2-40B4-BE49-F238E27FC236}">
                <a16:creationId xmlns:a16="http://schemas.microsoft.com/office/drawing/2014/main" id="{FB8F243A-8D24-BE4F-8125-4EDC3DDA7F43}"/>
              </a:ext>
            </a:extLst>
          </p:cNvPr>
          <p:cNvSpPr>
            <a:spLocks noGrp="1"/>
          </p:cNvSpPr>
          <p:nvPr>
            <p:ph type="sldNum" sz="quarter" idx="12"/>
          </p:nvPr>
        </p:nvSpPr>
        <p:spPr>
          <a:xfrm>
            <a:off x="11540355" y="6356350"/>
            <a:ext cx="410973" cy="365125"/>
          </a:xfrm>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5999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 uri="{C183D7F6-B498-43B3-948B-1728B52AA6E4}">
                <adec:decorative xmlns:adec="http://schemas.microsoft.com/office/drawing/2017/decorative" val="0"/>
              </a:ext>
            </a:extLst>
          </p:cNvPr>
          <p:cNvSpPr>
            <a:spLocks noGrp="1"/>
          </p:cNvSpPr>
          <p:nvPr>
            <p:ph type="dt" sz="half" idx="10"/>
          </p:nvPr>
        </p:nvSpPr>
        <p:spPr/>
        <p:txBody>
          <a:bodyPr/>
          <a:lstStyle/>
          <a:p>
            <a:fld id="{0DF15511-D7D3-47D9-AA9B-EC4BA09A67AF}" type="datetime1">
              <a:rPr lang="en-US" smtClean="0"/>
              <a:t>8/2/2024</a:t>
            </a:fld>
            <a:endParaRPr lang="en-US" dirty="0"/>
          </a:p>
        </p:txBody>
      </p:sp>
      <p:sp>
        <p:nvSpPr>
          <p:cNvPr id="5" name="Footer Placeholder 4">
            <a:extLst>
              <a:ext uri="{FF2B5EF4-FFF2-40B4-BE49-F238E27FC236}">
                <a16:creationId xmlns:a16="http://schemas.microsoft.com/office/drawing/2014/main" id="{2EBF6955-3667-4857-B35A-9E12F7988608}"/>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3178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 uri="{C183D7F6-B498-43B3-948B-1728B52AA6E4}">
                <adec:decorative xmlns:adec="http://schemas.microsoft.com/office/drawing/2017/decorative" val="0"/>
              </a:ext>
            </a:extLst>
          </p:cNvPr>
          <p:cNvSpPr>
            <a:spLocks noGrp="1"/>
          </p:cNvSpPr>
          <p:nvPr>
            <p:ph type="dt" sz="half" idx="10"/>
          </p:nvPr>
        </p:nvSpPr>
        <p:spPr/>
        <p:txBody>
          <a:bodyPr/>
          <a:lstStyle/>
          <a:p>
            <a:fld id="{64C63CD8-81C6-4C97-8A34-F27222CDFB41}" type="datetime1">
              <a:rPr lang="en-US" smtClean="0"/>
              <a:t>8/2/2024</a:t>
            </a:fld>
            <a:endParaRPr lang="en-US" dirty="0"/>
          </a:p>
        </p:txBody>
      </p:sp>
      <p:sp>
        <p:nvSpPr>
          <p:cNvPr id="6" name="Footer Placeholder 5">
            <a:extLst>
              <a:ext uri="{FF2B5EF4-FFF2-40B4-BE49-F238E27FC236}">
                <a16:creationId xmlns:a16="http://schemas.microsoft.com/office/drawing/2014/main" id="{7A3AA2AC-0C5F-4835-BE47-D780C29890E2}"/>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70344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 uri="{C183D7F6-B498-43B3-948B-1728B52AA6E4}">
                <adec:decorative xmlns:adec="http://schemas.microsoft.com/office/drawing/2017/decorative" val="0"/>
              </a:ext>
            </a:extLst>
          </p:cNvPr>
          <p:cNvSpPr>
            <a:spLocks noGrp="1"/>
          </p:cNvSpPr>
          <p:nvPr>
            <p:ph type="dt" sz="half" idx="10"/>
          </p:nvPr>
        </p:nvSpPr>
        <p:spPr/>
        <p:txBody>
          <a:bodyPr/>
          <a:lstStyle/>
          <a:p>
            <a:fld id="{FBF1378D-4462-410A-9779-B4FC0AE845CF}" type="datetime1">
              <a:rPr lang="en-US" smtClean="0"/>
              <a:t>8/2/2024</a:t>
            </a:fld>
            <a:endParaRPr lang="en-US" dirty="0"/>
          </a:p>
        </p:txBody>
      </p:sp>
      <p:sp>
        <p:nvSpPr>
          <p:cNvPr id="8" name="Footer Placeholder 7">
            <a:extLst>
              <a:ext uri="{FF2B5EF4-FFF2-40B4-BE49-F238E27FC236}">
                <a16:creationId xmlns:a16="http://schemas.microsoft.com/office/drawing/2014/main" id="{AE174067-0FFA-41C3-A3A6-E8907CC32DE1}"/>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77023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 uri="{C183D7F6-B498-43B3-948B-1728B52AA6E4}">
                <adec:decorative xmlns:adec="http://schemas.microsoft.com/office/drawing/2017/decorative" val="0"/>
              </a:ext>
            </a:extLst>
          </p:cNvPr>
          <p:cNvSpPr>
            <a:spLocks noGrp="1"/>
          </p:cNvSpPr>
          <p:nvPr>
            <p:ph type="dt" sz="half" idx="10"/>
          </p:nvPr>
        </p:nvSpPr>
        <p:spPr/>
        <p:txBody>
          <a:bodyPr/>
          <a:lstStyle/>
          <a:p>
            <a:fld id="{69B974BA-F693-4697-AEAB-2AE93B7A657E}" type="datetime1">
              <a:rPr lang="en-US" smtClean="0"/>
              <a:t>8/2/2024</a:t>
            </a:fld>
            <a:endParaRPr lang="en-US" dirty="0"/>
          </a:p>
        </p:txBody>
      </p:sp>
      <p:sp>
        <p:nvSpPr>
          <p:cNvPr id="4" name="Footer Placeholder 3">
            <a:extLst>
              <a:ext uri="{FF2B5EF4-FFF2-40B4-BE49-F238E27FC236}">
                <a16:creationId xmlns:a16="http://schemas.microsoft.com/office/drawing/2014/main" id="{09B53292-7EA5-45D0-957F-636A44FC06DE}"/>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46179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4A9FC87-4A69-449C-8E90-8DB209D0CD8A}" type="datetime1">
              <a:rPr lang="en-US" smtClean="0"/>
              <a:t>8/2/2024</a:t>
            </a:fld>
            <a:endParaRPr lang="en-US" dirty="0"/>
          </a:p>
        </p:txBody>
      </p:sp>
      <p:sp>
        <p:nvSpPr>
          <p:cNvPr id="3" name="Footer Placeholder 2">
            <a:extLst>
              <a:ext uri="{FF2B5EF4-FFF2-40B4-BE49-F238E27FC236}">
                <a16:creationId xmlns:a16="http://schemas.microsoft.com/office/drawing/2014/main" id="{CA73B8AE-58B0-4FDF-8430-9D8D3DD53725}"/>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325204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7788E0B-6135-4F59-A35A-2CA1A8BA4ED2}"/>
              </a:ext>
              <a:ext uri="{C183D7F6-B498-43B3-948B-1728B52AA6E4}">
                <adec:decorative xmlns:adec="http://schemas.microsoft.com/office/drawing/2017/decorative" val="0"/>
              </a:ext>
            </a:extLst>
          </p:cNvPr>
          <p:cNvSpPr>
            <a:spLocks noGrp="1"/>
          </p:cNvSpPr>
          <p:nvPr>
            <p:ph type="dt" sz="half" idx="10"/>
          </p:nvPr>
        </p:nvSpPr>
        <p:spPr/>
        <p:txBody>
          <a:bodyPr/>
          <a:lstStyle/>
          <a:p>
            <a:fld id="{87184FFF-F694-47A7-B29B-CA699226EE26}" type="datetime1">
              <a:rPr lang="en-US" smtClean="0"/>
              <a:t>8/2/2024</a:t>
            </a:fld>
            <a:endParaRPr lang="en-US" dirty="0"/>
          </a:p>
        </p:txBody>
      </p:sp>
      <p:sp>
        <p:nvSpPr>
          <p:cNvPr id="6" name="Footer Placeholder 5">
            <a:extLst>
              <a:ext uri="{FF2B5EF4-FFF2-40B4-BE49-F238E27FC236}">
                <a16:creationId xmlns:a16="http://schemas.microsoft.com/office/drawing/2014/main" id="{FD0DEF36-4037-4E6D-988F-CC8E3F11C630}"/>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39566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 uri="{C183D7F6-B498-43B3-948B-1728B52AA6E4}">
                <adec:decorative xmlns:adec="http://schemas.microsoft.com/office/drawing/2017/decorative" val="0"/>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 uri="{C183D7F6-B498-43B3-948B-1728B52AA6E4}">
                <adec:decorative xmlns:adec="http://schemas.microsoft.com/office/drawing/2017/decorative" val="0"/>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228244FF-CB10-485A-A4F5-78AA2C494C08}" type="datetime1">
              <a:rPr lang="en-US" smtClean="0"/>
              <a:t>8/2/2024</a:t>
            </a:fld>
            <a:endParaRPr lang="en-US" dirty="0"/>
          </a:p>
        </p:txBody>
      </p:sp>
      <p:sp>
        <p:nvSpPr>
          <p:cNvPr id="9" name="Footer Placeholder 4">
            <a:extLst>
              <a:ext uri="{FF2B5EF4-FFF2-40B4-BE49-F238E27FC236}">
                <a16:creationId xmlns:a16="http://schemas.microsoft.com/office/drawing/2014/main" id="{B493454C-9E6B-7179-F5A8-B2D0F1348E8D}"/>
              </a:ext>
              <a:ext uri="{C183D7F6-B498-43B3-948B-1728B52AA6E4}">
                <adec:decorative xmlns:adec="http://schemas.microsoft.com/office/drawing/2017/decorative" val="0"/>
              </a:ext>
            </a:extLst>
          </p:cNvPr>
          <p:cNvSpPr>
            <a:spLocks noGrp="1"/>
          </p:cNvSpPr>
          <p:nvPr>
            <p:ph type="ftr" sz="quarter" idx="3"/>
          </p:nvPr>
        </p:nvSpPr>
        <p:spPr>
          <a:xfrm rot="5400000">
            <a:off x="-969824" y="1363656"/>
            <a:ext cx="2583743" cy="365125"/>
          </a:xfrm>
          <a:prstGeom prst="rect">
            <a:avLst/>
          </a:prstGeom>
        </p:spPr>
        <p:txBody>
          <a:bodyPr/>
          <a:lstStyle>
            <a:lvl1pPr>
              <a:defRPr sz="1050"/>
            </a:lvl1pPr>
          </a:lstStyle>
          <a:p>
            <a:r>
              <a:rPr lang="en-US" dirty="0"/>
              <a:t>Communication Essentials for College</a:t>
            </a:r>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15081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8"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9" r:id="rId13"/>
  </p:sldLayoutIdLst>
  <p:hf hdr="0" dt="0"/>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hyperlink" Target="https://ecampusontario.pressbooks.pub/gccom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ecampusontario.pressbooks.pub/gccom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0">
            <a:extLst>
              <a:ext uri="{FF2B5EF4-FFF2-40B4-BE49-F238E27FC236}">
                <a16:creationId xmlns:a16="http://schemas.microsoft.com/office/drawing/2014/main" id="{845648E2-B946-43A1-80DE-C50CBBDF92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B26F5EE-D65E-DE1E-CA31-1839F821CAAB}"/>
              </a:ext>
            </a:extLst>
          </p:cNvPr>
          <p:cNvSpPr>
            <a:spLocks noGrp="1"/>
          </p:cNvSpPr>
          <p:nvPr>
            <p:ph type="ctrTitle"/>
          </p:nvPr>
        </p:nvSpPr>
        <p:spPr>
          <a:xfrm>
            <a:off x="1084728" y="1597961"/>
            <a:ext cx="4304590" cy="3162300"/>
          </a:xfrm>
        </p:spPr>
        <p:txBody>
          <a:bodyPr anchor="b">
            <a:normAutofit fontScale="90000"/>
          </a:bodyPr>
          <a:lstStyle/>
          <a:p>
            <a:r>
              <a:rPr lang="en-US" dirty="0"/>
              <a:t>Communication Essentials for College</a:t>
            </a:r>
            <a:br>
              <a:rPr lang="en-US" dirty="0"/>
            </a:br>
            <a:r>
              <a:rPr lang="en-US" dirty="0"/>
              <a:t>Chapter 3: The Writing Process: How Do I Begin?</a:t>
            </a:r>
          </a:p>
        </p:txBody>
      </p:sp>
      <p:sp>
        <p:nvSpPr>
          <p:cNvPr id="3" name="Subtitle 2">
            <a:extLst>
              <a:ext uri="{FF2B5EF4-FFF2-40B4-BE49-F238E27FC236}">
                <a16:creationId xmlns:a16="http://schemas.microsoft.com/office/drawing/2014/main" id="{B5902BE6-A31A-EF23-BD5A-C5F9C1484F42}"/>
              </a:ext>
            </a:extLst>
          </p:cNvPr>
          <p:cNvSpPr>
            <a:spLocks noGrp="1"/>
          </p:cNvSpPr>
          <p:nvPr>
            <p:ph type="subTitle" idx="1"/>
          </p:nvPr>
        </p:nvSpPr>
        <p:spPr>
          <a:xfrm>
            <a:off x="1084727" y="4902489"/>
            <a:ext cx="5614023" cy="985075"/>
          </a:xfrm>
        </p:spPr>
        <p:txBody>
          <a:bodyPr anchor="t">
            <a:normAutofit fontScale="77500" lnSpcReduction="20000"/>
          </a:bodyPr>
          <a:lstStyle/>
          <a:p>
            <a:pPr lvl="0">
              <a:lnSpc>
                <a:spcPct val="100000"/>
              </a:lnSpc>
              <a:defRPr/>
            </a:pPr>
            <a:r>
              <a:rPr lang="en-US" sz="1800" dirty="0">
                <a:solidFill>
                  <a:srgbClr val="39393A"/>
                </a:solidFill>
              </a:rPr>
              <a:t>Slides created to accompany </a:t>
            </a:r>
            <a:r>
              <a:rPr lang="en-US" sz="1800" i="1" dirty="0">
                <a:solidFill>
                  <a:srgbClr val="14438F"/>
                </a:solidFill>
                <a:hlinkClick r:id="rId2">
                  <a:extLst>
                    <a:ext uri="{A12FA001-AC4F-418D-AE19-62706E023703}">
                      <ahyp:hlinkClr xmlns:ahyp="http://schemas.microsoft.com/office/drawing/2018/hyperlinkcolor" val="tx"/>
                    </a:ext>
                  </a:extLst>
                </a:hlinkClick>
              </a:rPr>
              <a:t>Communication Essentials for College</a:t>
            </a:r>
            <a:r>
              <a:rPr lang="en-US" sz="1800" dirty="0">
                <a:solidFill>
                  <a:srgbClr val="39393A"/>
                </a:solidFill>
                <a:hlinkClick r:id="rId2">
                  <a:extLst>
                    <a:ext uri="{A12FA001-AC4F-418D-AE19-62706E023703}">
                      <ahyp:hlinkClr xmlns:ahyp="http://schemas.microsoft.com/office/drawing/2018/hyperlinkcolor" val="tx"/>
                    </a:ext>
                  </a:extLst>
                </a:hlinkClick>
              </a:rPr>
              <a:t> </a:t>
            </a:r>
            <a:r>
              <a:rPr lang="en-US" sz="1800" dirty="0">
                <a:solidFill>
                  <a:srgbClr val="39393A"/>
                </a:solidFill>
              </a:rPr>
              <a:t>by Jen Booth, Emily Cramer &amp; Amanda Quibell, Georgian College.</a:t>
            </a:r>
          </a:p>
          <a:p>
            <a:pPr lvl="0">
              <a:lnSpc>
                <a:spcPct val="100000"/>
              </a:lnSpc>
              <a:defRPr/>
            </a:pPr>
            <a:r>
              <a:rPr lang="en-US" sz="1800" dirty="0">
                <a:solidFill>
                  <a:srgbClr val="39393A"/>
                </a:solidFill>
              </a:rPr>
              <a:t>Except where otherwise noted, all material is licensed under </a:t>
            </a:r>
            <a:r>
              <a:rPr lang="en-US" sz="1800" dirty="0">
                <a:solidFill>
                  <a:srgbClr val="14438F"/>
                </a:solidFill>
                <a:hlinkClick r:id="rId3">
                  <a:extLst>
                    <a:ext uri="{A12FA001-AC4F-418D-AE19-62706E023703}">
                      <ahyp:hlinkClr xmlns:ahyp="http://schemas.microsoft.com/office/drawing/2018/hyperlinkcolor" val="tx"/>
                    </a:ext>
                  </a:extLst>
                </a:hlinkClick>
              </a:rPr>
              <a:t>CC BY NC 4.0</a:t>
            </a:r>
            <a:endParaRPr lang="en-US" dirty="0"/>
          </a:p>
        </p:txBody>
      </p:sp>
      <p:sp>
        <p:nvSpPr>
          <p:cNvPr id="36" name="Freeform: Shape 22">
            <a:extLst>
              <a:ext uri="{FF2B5EF4-FFF2-40B4-BE49-F238E27FC236}">
                <a16:creationId xmlns:a16="http://schemas.microsoft.com/office/drawing/2014/main" id="{EA06546B-3E90-4E24-BD32-C6BFD1CD8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94726" y="-906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24">
            <a:extLst>
              <a:ext uri="{FF2B5EF4-FFF2-40B4-BE49-F238E27FC236}">
                <a16:creationId xmlns:a16="http://schemas.microsoft.com/office/drawing/2014/main" id="{3FA95682-BEE6-4B33-BA34-7E7BE497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3"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a:extLst>
              <a:ext uri="{FF2B5EF4-FFF2-40B4-BE49-F238E27FC236}">
                <a16:creationId xmlns:a16="http://schemas.microsoft.com/office/drawing/2014/main" id="{AE0E1FFF-E308-BF4B-056D-7B49CBB55B80}"/>
              </a:ext>
              <a:ext uri="{C183D7F6-B498-43B3-948B-1728B52AA6E4}">
                <adec:decorative xmlns:adec="http://schemas.microsoft.com/office/drawing/2017/decorative" val="1"/>
              </a:ext>
            </a:extLst>
          </p:cNvPr>
          <p:cNvPicPr>
            <a:picLocks noChangeAspect="1"/>
          </p:cNvPicPr>
          <p:nvPr/>
        </p:nvPicPr>
        <p:blipFill rotWithShape="1">
          <a:blip r:embed="rId4">
            <a:extLst>
              <a:ext uri="{28A0092B-C50C-407E-A947-70E740481C1C}">
                <a14:useLocalDpi xmlns:a14="http://schemas.microsoft.com/office/drawing/2010/main" val="0"/>
              </a:ext>
            </a:extLst>
          </a:blip>
          <a:srcRect l="268" t="-179" r="-270" b="362"/>
          <a:stretch/>
        </p:blipFill>
        <p:spPr>
          <a:xfrm>
            <a:off x="6802683" y="797973"/>
            <a:ext cx="3467173" cy="5184710"/>
          </a:xfrm>
          <a:prstGeom prst="rect">
            <a:avLst/>
          </a:prstGeom>
        </p:spPr>
      </p:pic>
    </p:spTree>
    <p:extLst>
      <p:ext uri="{BB962C8B-B14F-4D97-AF65-F5344CB8AC3E}">
        <p14:creationId xmlns:p14="http://schemas.microsoft.com/office/powerpoint/2010/main" val="384391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07940-1B1C-0A5B-ADD8-C4964372A74F}"/>
              </a:ext>
            </a:extLst>
          </p:cNvPr>
          <p:cNvSpPr>
            <a:spLocks noGrp="1"/>
          </p:cNvSpPr>
          <p:nvPr>
            <p:ph type="title"/>
          </p:nvPr>
        </p:nvSpPr>
        <p:spPr/>
        <p:txBody>
          <a:bodyPr/>
          <a:lstStyle/>
          <a:p>
            <a:r>
              <a:rPr lang="en-US" dirty="0"/>
              <a:t>Reading and Researching</a:t>
            </a:r>
          </a:p>
        </p:txBody>
      </p:sp>
      <p:sp>
        <p:nvSpPr>
          <p:cNvPr id="3" name="Content Placeholder 2">
            <a:extLst>
              <a:ext uri="{FF2B5EF4-FFF2-40B4-BE49-F238E27FC236}">
                <a16:creationId xmlns:a16="http://schemas.microsoft.com/office/drawing/2014/main" id="{4D1C6A46-91E2-B5E8-D7D0-0984989ACAAE}"/>
              </a:ext>
            </a:extLst>
          </p:cNvPr>
          <p:cNvSpPr>
            <a:spLocks noGrp="1"/>
          </p:cNvSpPr>
          <p:nvPr>
            <p:ph idx="1"/>
          </p:nvPr>
        </p:nvSpPr>
        <p:spPr/>
        <p:txBody>
          <a:bodyPr/>
          <a:lstStyle/>
          <a:p>
            <a:r>
              <a:rPr lang="en-US" sz="2000" dirty="0">
                <a:cs typeface="Calibri"/>
              </a:rPr>
              <a:t>Once you decide on a topic, the next stage is to read about it and do some research.</a:t>
            </a:r>
          </a:p>
          <a:p>
            <a:r>
              <a:rPr lang="en-US" sz="2000" dirty="0">
                <a:cs typeface="Calibri"/>
              </a:rPr>
              <a:t>Critical reading, analysis, and evaluation is needed to develop ideas about the topic and to share your perspective on it.</a:t>
            </a:r>
          </a:p>
          <a:p>
            <a:r>
              <a:rPr lang="en-US" sz="2000" dirty="0">
                <a:cs typeface="Calibri"/>
              </a:rPr>
              <a:t>Evaluate the author’s point of view by looking at their main ideas, argument and supports to judge the author’s opinion and determine your own.</a:t>
            </a:r>
          </a:p>
          <a:p>
            <a:endParaRPr lang="en-US" dirty="0"/>
          </a:p>
        </p:txBody>
      </p:sp>
      <p:sp>
        <p:nvSpPr>
          <p:cNvPr id="4" name="Footer Placeholder 3">
            <a:extLst>
              <a:ext uri="{FF2B5EF4-FFF2-40B4-BE49-F238E27FC236}">
                <a16:creationId xmlns:a16="http://schemas.microsoft.com/office/drawing/2014/main" id="{97EC6AB4-6509-3171-C44A-755E17F93A1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574E32C-E603-0E2B-7699-6194BF41EBBA}"/>
              </a:ext>
            </a:extLst>
          </p:cNvPr>
          <p:cNvSpPr>
            <a:spLocks noGrp="1"/>
          </p:cNvSpPr>
          <p:nvPr>
            <p:ph type="sldNum" sz="quarter" idx="12"/>
          </p:nvPr>
        </p:nvSpPr>
        <p:spPr/>
        <p:txBody>
          <a:bodyPr/>
          <a:lstStyle/>
          <a:p>
            <a:fld id="{5DEF7F31-0B8A-474A-B86C-91F381754329}" type="slidenum">
              <a:rPr lang="en-US" smtClean="0"/>
              <a:t>10</a:t>
            </a:fld>
            <a:endParaRPr lang="en-US" dirty="0"/>
          </a:p>
        </p:txBody>
      </p:sp>
    </p:spTree>
    <p:extLst>
      <p:ext uri="{BB962C8B-B14F-4D97-AF65-F5344CB8AC3E}">
        <p14:creationId xmlns:p14="http://schemas.microsoft.com/office/powerpoint/2010/main" val="2734446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4A364-4702-1E41-8A1D-4D085430EDE9}"/>
              </a:ext>
            </a:extLst>
          </p:cNvPr>
          <p:cNvSpPr>
            <a:spLocks noGrp="1"/>
          </p:cNvSpPr>
          <p:nvPr>
            <p:ph type="title"/>
          </p:nvPr>
        </p:nvSpPr>
        <p:spPr/>
        <p:txBody>
          <a:bodyPr/>
          <a:lstStyle/>
          <a:p>
            <a:r>
              <a:rPr lang="en-US" dirty="0"/>
              <a:t>Freewriting</a:t>
            </a:r>
          </a:p>
        </p:txBody>
      </p:sp>
      <p:sp>
        <p:nvSpPr>
          <p:cNvPr id="3" name="Content Placeholder 2">
            <a:extLst>
              <a:ext uri="{FF2B5EF4-FFF2-40B4-BE49-F238E27FC236}">
                <a16:creationId xmlns:a16="http://schemas.microsoft.com/office/drawing/2014/main" id="{307D2823-C8FF-5499-D832-E1E670E4FC93}"/>
              </a:ext>
            </a:extLst>
          </p:cNvPr>
          <p:cNvSpPr>
            <a:spLocks noGrp="1"/>
          </p:cNvSpPr>
          <p:nvPr>
            <p:ph idx="1"/>
          </p:nvPr>
        </p:nvSpPr>
        <p:spPr/>
        <p:txBody>
          <a:bodyPr/>
          <a:lstStyle/>
          <a:p>
            <a:r>
              <a:rPr lang="en-US" sz="2000" dirty="0">
                <a:cs typeface="Calibri"/>
              </a:rPr>
              <a:t>Set a timer for 3 to 5 minutes and write down your thoughts about a topic.</a:t>
            </a:r>
          </a:p>
          <a:p>
            <a:r>
              <a:rPr lang="en-US" sz="2000" dirty="0">
                <a:cs typeface="Calibri"/>
              </a:rPr>
              <a:t>Do not doubt or question your idea. Write without restrictions.</a:t>
            </a:r>
          </a:p>
          <a:p>
            <a:r>
              <a:rPr lang="en-US" sz="2000" dirty="0">
                <a:cs typeface="Calibri"/>
              </a:rPr>
              <a:t>New ideas might come up along the process of freewriting.</a:t>
            </a:r>
          </a:p>
          <a:p>
            <a:endParaRPr lang="en-US" dirty="0"/>
          </a:p>
        </p:txBody>
      </p:sp>
      <p:sp>
        <p:nvSpPr>
          <p:cNvPr id="4" name="Footer Placeholder 3">
            <a:extLst>
              <a:ext uri="{FF2B5EF4-FFF2-40B4-BE49-F238E27FC236}">
                <a16:creationId xmlns:a16="http://schemas.microsoft.com/office/drawing/2014/main" id="{5B94470F-D3C5-EDCA-8FF3-7F8E59766B1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B5FC0BD9-E5DC-8C07-600F-13C8E50DF523}"/>
              </a:ext>
            </a:extLst>
          </p:cNvPr>
          <p:cNvSpPr>
            <a:spLocks noGrp="1"/>
          </p:cNvSpPr>
          <p:nvPr>
            <p:ph type="sldNum" sz="quarter" idx="12"/>
          </p:nvPr>
        </p:nvSpPr>
        <p:spPr/>
        <p:txBody>
          <a:bodyPr/>
          <a:lstStyle/>
          <a:p>
            <a:fld id="{5DEF7F31-0B8A-474A-B86C-91F381754329}" type="slidenum">
              <a:rPr lang="en-US" smtClean="0"/>
              <a:t>11</a:t>
            </a:fld>
            <a:endParaRPr lang="en-US" dirty="0"/>
          </a:p>
        </p:txBody>
      </p:sp>
    </p:spTree>
    <p:extLst>
      <p:ext uri="{BB962C8B-B14F-4D97-AF65-F5344CB8AC3E}">
        <p14:creationId xmlns:p14="http://schemas.microsoft.com/office/powerpoint/2010/main" val="2943027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C42BB-8467-CC32-419E-11948355847E}"/>
              </a:ext>
            </a:extLst>
          </p:cNvPr>
          <p:cNvSpPr>
            <a:spLocks noGrp="1"/>
          </p:cNvSpPr>
          <p:nvPr>
            <p:ph type="title"/>
          </p:nvPr>
        </p:nvSpPr>
        <p:spPr/>
        <p:txBody>
          <a:bodyPr/>
          <a:lstStyle/>
          <a:p>
            <a:r>
              <a:rPr lang="en-US" dirty="0"/>
              <a:t>Asking Questions</a:t>
            </a:r>
          </a:p>
        </p:txBody>
      </p:sp>
      <p:sp>
        <p:nvSpPr>
          <p:cNvPr id="3" name="Content Placeholder 2">
            <a:extLst>
              <a:ext uri="{FF2B5EF4-FFF2-40B4-BE49-F238E27FC236}">
                <a16:creationId xmlns:a16="http://schemas.microsoft.com/office/drawing/2014/main" id="{CEC18BE5-5D34-3836-EFA7-5C87F29BE995}"/>
              </a:ext>
            </a:extLst>
          </p:cNvPr>
          <p:cNvSpPr>
            <a:spLocks noGrp="1"/>
          </p:cNvSpPr>
          <p:nvPr>
            <p:ph idx="1"/>
          </p:nvPr>
        </p:nvSpPr>
        <p:spPr/>
        <p:txBody>
          <a:bodyPr/>
          <a:lstStyle/>
          <a:p>
            <a:r>
              <a:rPr lang="en-US" sz="2000" dirty="0">
                <a:cs typeface="Calibri"/>
              </a:rPr>
              <a:t>Ask 5WH questions (</a:t>
            </a:r>
            <a:r>
              <a:rPr lang="en-US" sz="2000" dirty="0"/>
              <a:t>Who? What? Where? When? Why? </a:t>
            </a:r>
            <a:r>
              <a:rPr lang="en-US" sz="2000" dirty="0">
                <a:cs typeface="Calibri"/>
              </a:rPr>
              <a:t>) to gather information about any topic.</a:t>
            </a:r>
          </a:p>
          <a:p>
            <a:r>
              <a:rPr lang="en-US" sz="2000" dirty="0">
                <a:cs typeface="Calibri"/>
              </a:rPr>
              <a:t>These answers will give you better understanding of the topic and ease the writing process.</a:t>
            </a:r>
          </a:p>
          <a:p>
            <a:endParaRPr lang="en-US" dirty="0"/>
          </a:p>
        </p:txBody>
      </p:sp>
      <p:sp>
        <p:nvSpPr>
          <p:cNvPr id="4" name="Footer Placeholder 3">
            <a:extLst>
              <a:ext uri="{FF2B5EF4-FFF2-40B4-BE49-F238E27FC236}">
                <a16:creationId xmlns:a16="http://schemas.microsoft.com/office/drawing/2014/main" id="{99035CAA-B445-6D13-A323-28360A9B19A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C926643-0EB4-E127-6860-B902F0E726FF}"/>
              </a:ext>
            </a:extLst>
          </p:cNvPr>
          <p:cNvSpPr>
            <a:spLocks noGrp="1"/>
          </p:cNvSpPr>
          <p:nvPr>
            <p:ph type="sldNum" sz="quarter" idx="12"/>
          </p:nvPr>
        </p:nvSpPr>
        <p:spPr/>
        <p:txBody>
          <a:bodyPr/>
          <a:lstStyle/>
          <a:p>
            <a:fld id="{5DEF7F31-0B8A-474A-B86C-91F381754329}" type="slidenum">
              <a:rPr lang="en-US" smtClean="0"/>
              <a:t>12</a:t>
            </a:fld>
            <a:endParaRPr lang="en-US" dirty="0"/>
          </a:p>
        </p:txBody>
      </p:sp>
    </p:spTree>
    <p:extLst>
      <p:ext uri="{BB962C8B-B14F-4D97-AF65-F5344CB8AC3E}">
        <p14:creationId xmlns:p14="http://schemas.microsoft.com/office/powerpoint/2010/main" val="2229533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38DB9-44A7-BDC8-A258-707356597613}"/>
              </a:ext>
            </a:extLst>
          </p:cNvPr>
          <p:cNvSpPr>
            <a:spLocks noGrp="1"/>
          </p:cNvSpPr>
          <p:nvPr>
            <p:ph type="title"/>
          </p:nvPr>
        </p:nvSpPr>
        <p:spPr/>
        <p:txBody>
          <a:bodyPr/>
          <a:lstStyle/>
          <a:p>
            <a:r>
              <a:rPr lang="en-US" dirty="0"/>
              <a:t>More Prewriting Techniques</a:t>
            </a:r>
          </a:p>
        </p:txBody>
      </p:sp>
      <p:sp>
        <p:nvSpPr>
          <p:cNvPr id="3" name="Content Placeholder 2">
            <a:extLst>
              <a:ext uri="{FF2B5EF4-FFF2-40B4-BE49-F238E27FC236}">
                <a16:creationId xmlns:a16="http://schemas.microsoft.com/office/drawing/2014/main" id="{6293B871-8312-D49A-BDA1-F10750B66F39}"/>
              </a:ext>
            </a:extLst>
          </p:cNvPr>
          <p:cNvSpPr>
            <a:spLocks noGrp="1"/>
          </p:cNvSpPr>
          <p:nvPr>
            <p:ph idx="1"/>
          </p:nvPr>
        </p:nvSpPr>
        <p:spPr/>
        <p:txBody>
          <a:bodyPr/>
          <a:lstStyle/>
          <a:p>
            <a:pPr algn="l"/>
            <a:r>
              <a:rPr lang="en-US" sz="2000" b="0" i="0" dirty="0">
                <a:solidFill>
                  <a:srgbClr val="373D3F"/>
                </a:solidFill>
                <a:effectLst/>
              </a:rPr>
              <a:t>The following prewriting strategies can help narrow the focus of the topic:</a:t>
            </a:r>
          </a:p>
          <a:p>
            <a:pPr marL="617220" lvl="1" indent="-342900">
              <a:buFont typeface="Arial" panose="020B0604020202020204" pitchFamily="34" charset="0"/>
              <a:buChar char="•"/>
            </a:pPr>
            <a:r>
              <a:rPr lang="en-US" sz="2000" b="0" i="0" dirty="0">
                <a:solidFill>
                  <a:srgbClr val="373D3F"/>
                </a:solidFill>
                <a:effectLst/>
              </a:rPr>
              <a:t>Brainstorming</a:t>
            </a:r>
          </a:p>
          <a:p>
            <a:pPr marL="617220" lvl="1" indent="-342900">
              <a:buFont typeface="Arial" panose="020B0604020202020204" pitchFamily="34" charset="0"/>
              <a:buChar char="•"/>
            </a:pPr>
            <a:r>
              <a:rPr lang="en-US" sz="2000" b="0" i="0" dirty="0">
                <a:solidFill>
                  <a:srgbClr val="373D3F"/>
                </a:solidFill>
                <a:effectLst/>
              </a:rPr>
              <a:t>Idea mapping</a:t>
            </a:r>
          </a:p>
          <a:p>
            <a:pPr marL="617220" lvl="1" indent="-342900">
              <a:buFont typeface="Arial" panose="020B0604020202020204" pitchFamily="34" charset="0"/>
              <a:buChar char="•"/>
            </a:pPr>
            <a:r>
              <a:rPr lang="en-US" sz="2000" b="0" i="0" dirty="0">
                <a:solidFill>
                  <a:srgbClr val="373D3F"/>
                </a:solidFill>
                <a:effectLst/>
              </a:rPr>
              <a:t>Searching the Internet</a:t>
            </a:r>
          </a:p>
          <a:p>
            <a:pPr marL="617220" lvl="1" indent="-342900">
              <a:buFont typeface="Arial" panose="020B0604020202020204" pitchFamily="34" charset="0"/>
              <a:buChar char="•"/>
            </a:pPr>
            <a:r>
              <a:rPr lang="en-US" sz="2000" b="0" i="0" dirty="0">
                <a:solidFill>
                  <a:srgbClr val="373D3F"/>
                </a:solidFill>
                <a:effectLst/>
              </a:rPr>
              <a:t>Connecting with library staff</a:t>
            </a:r>
          </a:p>
          <a:p>
            <a:endParaRPr lang="en-US" dirty="0"/>
          </a:p>
        </p:txBody>
      </p:sp>
      <p:sp>
        <p:nvSpPr>
          <p:cNvPr id="4" name="Footer Placeholder 3">
            <a:extLst>
              <a:ext uri="{FF2B5EF4-FFF2-40B4-BE49-F238E27FC236}">
                <a16:creationId xmlns:a16="http://schemas.microsoft.com/office/drawing/2014/main" id="{6928AB58-1A14-B6EE-9F04-A9A11C5F44C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7C8890E-C118-49D7-E26B-82488D7DF3E9}"/>
              </a:ext>
            </a:extLst>
          </p:cNvPr>
          <p:cNvSpPr>
            <a:spLocks noGrp="1"/>
          </p:cNvSpPr>
          <p:nvPr>
            <p:ph type="sldNum" sz="quarter" idx="12"/>
          </p:nvPr>
        </p:nvSpPr>
        <p:spPr/>
        <p:txBody>
          <a:bodyPr/>
          <a:lstStyle/>
          <a:p>
            <a:fld id="{5DEF7F31-0B8A-474A-B86C-91F381754329}" type="slidenum">
              <a:rPr lang="en-US" smtClean="0"/>
              <a:t>13</a:t>
            </a:fld>
            <a:endParaRPr lang="en-US" dirty="0"/>
          </a:p>
        </p:txBody>
      </p:sp>
    </p:spTree>
    <p:extLst>
      <p:ext uri="{BB962C8B-B14F-4D97-AF65-F5344CB8AC3E}">
        <p14:creationId xmlns:p14="http://schemas.microsoft.com/office/powerpoint/2010/main" val="839518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8E89C-2D10-0560-BF0F-A2E5CA29085E}"/>
              </a:ext>
            </a:extLst>
          </p:cNvPr>
          <p:cNvSpPr>
            <a:spLocks noGrp="1"/>
          </p:cNvSpPr>
          <p:nvPr>
            <p:ph type="title"/>
          </p:nvPr>
        </p:nvSpPr>
        <p:spPr/>
        <p:txBody>
          <a:bodyPr/>
          <a:lstStyle/>
          <a:p>
            <a:r>
              <a:rPr lang="en-US" dirty="0"/>
              <a:t>Narrowing the Focus</a:t>
            </a:r>
          </a:p>
        </p:txBody>
      </p:sp>
      <p:sp>
        <p:nvSpPr>
          <p:cNvPr id="3" name="Content Placeholder 2">
            <a:extLst>
              <a:ext uri="{FF2B5EF4-FFF2-40B4-BE49-F238E27FC236}">
                <a16:creationId xmlns:a16="http://schemas.microsoft.com/office/drawing/2014/main" id="{B9C5AD6B-F50F-EE8E-44BB-68F1232A6B91}"/>
              </a:ext>
            </a:extLst>
          </p:cNvPr>
          <p:cNvSpPr>
            <a:spLocks noGrp="1"/>
          </p:cNvSpPr>
          <p:nvPr>
            <p:ph idx="1"/>
          </p:nvPr>
        </p:nvSpPr>
        <p:spPr/>
        <p:txBody>
          <a:bodyPr/>
          <a:lstStyle/>
          <a:p>
            <a:r>
              <a:rPr lang="en-US" sz="2000" dirty="0">
                <a:cs typeface="Calibri"/>
              </a:rPr>
              <a:t>Be specific and narrow the list of ideas.</a:t>
            </a:r>
          </a:p>
          <a:p>
            <a:r>
              <a:rPr lang="en-US" sz="2000" dirty="0">
                <a:cs typeface="Calibri"/>
              </a:rPr>
              <a:t>Break main topic into subtopics to determine which ones are relevant to the assignment.</a:t>
            </a:r>
          </a:p>
          <a:p>
            <a:r>
              <a:rPr lang="en-US" sz="2000" dirty="0">
                <a:cs typeface="Calibri"/>
              </a:rPr>
              <a:t>Brainstorming, idea mapping and searching the internet are prewriting strategies that can help you narrow the focus of your topic.</a:t>
            </a:r>
          </a:p>
          <a:p>
            <a:endParaRPr lang="en-US" dirty="0"/>
          </a:p>
        </p:txBody>
      </p:sp>
      <p:sp>
        <p:nvSpPr>
          <p:cNvPr id="4" name="Footer Placeholder 3">
            <a:extLst>
              <a:ext uri="{FF2B5EF4-FFF2-40B4-BE49-F238E27FC236}">
                <a16:creationId xmlns:a16="http://schemas.microsoft.com/office/drawing/2014/main" id="{9D464266-A0A6-DB3C-B940-C7086BF6387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763AFFD-F70F-82E1-5C71-1FE7BFCB1558}"/>
              </a:ext>
            </a:extLst>
          </p:cNvPr>
          <p:cNvSpPr>
            <a:spLocks noGrp="1"/>
          </p:cNvSpPr>
          <p:nvPr>
            <p:ph type="sldNum" sz="quarter" idx="12"/>
          </p:nvPr>
        </p:nvSpPr>
        <p:spPr/>
        <p:txBody>
          <a:bodyPr/>
          <a:lstStyle/>
          <a:p>
            <a:fld id="{5DEF7F31-0B8A-474A-B86C-91F381754329}" type="slidenum">
              <a:rPr lang="en-US" smtClean="0"/>
              <a:t>14</a:t>
            </a:fld>
            <a:endParaRPr lang="en-US" dirty="0"/>
          </a:p>
        </p:txBody>
      </p:sp>
    </p:spTree>
    <p:extLst>
      <p:ext uri="{BB962C8B-B14F-4D97-AF65-F5344CB8AC3E}">
        <p14:creationId xmlns:p14="http://schemas.microsoft.com/office/powerpoint/2010/main" val="3019214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52C8A-C44B-D1A1-22EA-59D07963B86C}"/>
              </a:ext>
            </a:extLst>
          </p:cNvPr>
          <p:cNvSpPr>
            <a:spLocks noGrp="1"/>
          </p:cNvSpPr>
          <p:nvPr>
            <p:ph type="title"/>
          </p:nvPr>
        </p:nvSpPr>
        <p:spPr/>
        <p:txBody>
          <a:bodyPr/>
          <a:lstStyle/>
          <a:p>
            <a:r>
              <a:rPr lang="en-US" dirty="0"/>
              <a:t>Brainstorming</a:t>
            </a:r>
          </a:p>
        </p:txBody>
      </p:sp>
      <p:sp>
        <p:nvSpPr>
          <p:cNvPr id="3" name="Content Placeholder 2">
            <a:extLst>
              <a:ext uri="{FF2B5EF4-FFF2-40B4-BE49-F238E27FC236}">
                <a16:creationId xmlns:a16="http://schemas.microsoft.com/office/drawing/2014/main" id="{82785E72-D75B-B917-A481-E16A56711581}"/>
              </a:ext>
            </a:extLst>
          </p:cNvPr>
          <p:cNvSpPr>
            <a:spLocks noGrp="1"/>
          </p:cNvSpPr>
          <p:nvPr>
            <p:ph idx="1"/>
          </p:nvPr>
        </p:nvSpPr>
        <p:spPr/>
        <p:txBody>
          <a:bodyPr/>
          <a:lstStyle/>
          <a:p>
            <a:r>
              <a:rPr lang="en-US" sz="2000" dirty="0">
                <a:cs typeface="Calibri"/>
              </a:rPr>
              <a:t>Ideal approach for group projects.</a:t>
            </a:r>
          </a:p>
          <a:p>
            <a:r>
              <a:rPr lang="en-US" sz="2000" dirty="0">
                <a:cs typeface="Calibri"/>
              </a:rPr>
              <a:t>Start with a clean slate. Take a blank paper or start a new document with topic written on top and make a list of specific ideas.</a:t>
            </a:r>
          </a:p>
          <a:p>
            <a:r>
              <a:rPr lang="en-US" sz="2000" dirty="0">
                <a:cs typeface="Calibri"/>
              </a:rPr>
              <a:t>Get everyone to share thoughts. Often one thought leads to another and gives you a clearer idea.</a:t>
            </a:r>
          </a:p>
          <a:p>
            <a:endParaRPr lang="en-US" dirty="0"/>
          </a:p>
        </p:txBody>
      </p:sp>
      <p:sp>
        <p:nvSpPr>
          <p:cNvPr id="4" name="Footer Placeholder 3">
            <a:extLst>
              <a:ext uri="{FF2B5EF4-FFF2-40B4-BE49-F238E27FC236}">
                <a16:creationId xmlns:a16="http://schemas.microsoft.com/office/drawing/2014/main" id="{39196D42-54C3-C8D7-9E5B-86956C4DE4D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2C9DB7F-8BFF-88BE-0A06-FE80459BA839}"/>
              </a:ext>
            </a:extLst>
          </p:cNvPr>
          <p:cNvSpPr>
            <a:spLocks noGrp="1"/>
          </p:cNvSpPr>
          <p:nvPr>
            <p:ph type="sldNum" sz="quarter" idx="12"/>
          </p:nvPr>
        </p:nvSpPr>
        <p:spPr/>
        <p:txBody>
          <a:bodyPr/>
          <a:lstStyle/>
          <a:p>
            <a:fld id="{5DEF7F31-0B8A-474A-B86C-91F381754329}" type="slidenum">
              <a:rPr lang="en-US" smtClean="0"/>
              <a:t>15</a:t>
            </a:fld>
            <a:endParaRPr lang="en-US" dirty="0"/>
          </a:p>
        </p:txBody>
      </p:sp>
    </p:spTree>
    <p:extLst>
      <p:ext uri="{BB962C8B-B14F-4D97-AF65-F5344CB8AC3E}">
        <p14:creationId xmlns:p14="http://schemas.microsoft.com/office/powerpoint/2010/main" val="2544464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6A1E8-DB27-B5C9-D39F-A87F70285B10}"/>
              </a:ext>
            </a:extLst>
          </p:cNvPr>
          <p:cNvSpPr>
            <a:spLocks noGrp="1"/>
          </p:cNvSpPr>
          <p:nvPr>
            <p:ph type="title"/>
          </p:nvPr>
        </p:nvSpPr>
        <p:spPr/>
        <p:txBody>
          <a:bodyPr/>
          <a:lstStyle/>
          <a:p>
            <a:r>
              <a:rPr lang="en-US" dirty="0"/>
              <a:t>Idea Mapping</a:t>
            </a:r>
          </a:p>
        </p:txBody>
      </p:sp>
      <p:sp>
        <p:nvSpPr>
          <p:cNvPr id="3" name="Content Placeholder 2">
            <a:extLst>
              <a:ext uri="{FF2B5EF4-FFF2-40B4-BE49-F238E27FC236}">
                <a16:creationId xmlns:a16="http://schemas.microsoft.com/office/drawing/2014/main" id="{86B19F94-5EB3-4302-6EDC-5B26894C1979}"/>
              </a:ext>
            </a:extLst>
          </p:cNvPr>
          <p:cNvSpPr>
            <a:spLocks noGrp="1"/>
          </p:cNvSpPr>
          <p:nvPr>
            <p:ph idx="1"/>
          </p:nvPr>
        </p:nvSpPr>
        <p:spPr/>
        <p:txBody>
          <a:bodyPr/>
          <a:lstStyle/>
          <a:p>
            <a:r>
              <a:rPr lang="en-US" sz="2000" dirty="0">
                <a:cs typeface="Calibri"/>
              </a:rPr>
              <a:t>Also known as clustering technique.</a:t>
            </a:r>
          </a:p>
          <a:p>
            <a:r>
              <a:rPr lang="en-US" sz="2000" dirty="0">
                <a:cs typeface="Calibri"/>
              </a:rPr>
              <a:t>Visual approach to narrow the topic and idea using circles, lines and arrows that connect and show how ideas relate.</a:t>
            </a:r>
          </a:p>
          <a:p>
            <a:r>
              <a:rPr lang="en-US" sz="2000" dirty="0">
                <a:cs typeface="Calibri"/>
              </a:rPr>
              <a:t>Great way to show relation and connection between main topic and different sub topics.</a:t>
            </a:r>
          </a:p>
          <a:p>
            <a:endParaRPr lang="en-US" dirty="0"/>
          </a:p>
        </p:txBody>
      </p:sp>
      <p:sp>
        <p:nvSpPr>
          <p:cNvPr id="4" name="Footer Placeholder 3">
            <a:extLst>
              <a:ext uri="{FF2B5EF4-FFF2-40B4-BE49-F238E27FC236}">
                <a16:creationId xmlns:a16="http://schemas.microsoft.com/office/drawing/2014/main" id="{859F21DA-08CB-6776-E38B-B8803F9F5DF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E8D1FF1D-C103-1CFA-E1F0-F49682C1D438}"/>
              </a:ext>
            </a:extLst>
          </p:cNvPr>
          <p:cNvSpPr>
            <a:spLocks noGrp="1"/>
          </p:cNvSpPr>
          <p:nvPr>
            <p:ph type="sldNum" sz="quarter" idx="12"/>
          </p:nvPr>
        </p:nvSpPr>
        <p:spPr/>
        <p:txBody>
          <a:bodyPr/>
          <a:lstStyle/>
          <a:p>
            <a:fld id="{5DEF7F31-0B8A-474A-B86C-91F381754329}" type="slidenum">
              <a:rPr lang="en-US" smtClean="0"/>
              <a:t>16</a:t>
            </a:fld>
            <a:endParaRPr lang="en-US" dirty="0"/>
          </a:p>
        </p:txBody>
      </p:sp>
    </p:spTree>
    <p:extLst>
      <p:ext uri="{BB962C8B-B14F-4D97-AF65-F5344CB8AC3E}">
        <p14:creationId xmlns:p14="http://schemas.microsoft.com/office/powerpoint/2010/main" val="2413690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DA2CD-525E-4A79-6522-32280B5BF927}"/>
              </a:ext>
            </a:extLst>
          </p:cNvPr>
          <p:cNvSpPr>
            <a:spLocks noGrp="1"/>
          </p:cNvSpPr>
          <p:nvPr>
            <p:ph type="title"/>
          </p:nvPr>
        </p:nvSpPr>
        <p:spPr/>
        <p:txBody>
          <a:bodyPr/>
          <a:lstStyle/>
          <a:p>
            <a:r>
              <a:rPr lang="en-US" dirty="0"/>
              <a:t>Searching the Internet</a:t>
            </a:r>
          </a:p>
        </p:txBody>
      </p:sp>
      <p:sp>
        <p:nvSpPr>
          <p:cNvPr id="3" name="Content Placeholder 2">
            <a:extLst>
              <a:ext uri="{FF2B5EF4-FFF2-40B4-BE49-F238E27FC236}">
                <a16:creationId xmlns:a16="http://schemas.microsoft.com/office/drawing/2014/main" id="{64A86612-E888-AB14-39F7-8935BDDAF811}"/>
              </a:ext>
            </a:extLst>
          </p:cNvPr>
          <p:cNvSpPr>
            <a:spLocks noGrp="1"/>
          </p:cNvSpPr>
          <p:nvPr>
            <p:ph idx="1"/>
          </p:nvPr>
        </p:nvSpPr>
        <p:spPr/>
        <p:txBody>
          <a:bodyPr/>
          <a:lstStyle/>
          <a:p>
            <a:r>
              <a:rPr lang="en-US" sz="2000" dirty="0">
                <a:cs typeface="Calibri"/>
              </a:rPr>
              <a:t>Internet search engines are a great starting point for research on any topic.</a:t>
            </a:r>
          </a:p>
          <a:p>
            <a:r>
              <a:rPr lang="en-US" sz="2000" dirty="0">
                <a:cs typeface="Calibri"/>
              </a:rPr>
              <a:t>Be careful – Not all the information available online is true.</a:t>
            </a:r>
          </a:p>
          <a:p>
            <a:r>
              <a:rPr lang="en-US" sz="2000" dirty="0">
                <a:cs typeface="Calibri"/>
              </a:rPr>
              <a:t>Make sure to thoroughly verify your sources if they are reliable.</a:t>
            </a:r>
          </a:p>
          <a:p>
            <a:endParaRPr lang="en-US" dirty="0"/>
          </a:p>
        </p:txBody>
      </p:sp>
      <p:sp>
        <p:nvSpPr>
          <p:cNvPr id="4" name="Footer Placeholder 3">
            <a:extLst>
              <a:ext uri="{FF2B5EF4-FFF2-40B4-BE49-F238E27FC236}">
                <a16:creationId xmlns:a16="http://schemas.microsoft.com/office/drawing/2014/main" id="{62A72A27-DEA5-3E61-1AF3-AFAA12AD221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39DB445-56DF-819B-3BA2-1D613412CE0A}"/>
              </a:ext>
            </a:extLst>
          </p:cNvPr>
          <p:cNvSpPr>
            <a:spLocks noGrp="1"/>
          </p:cNvSpPr>
          <p:nvPr>
            <p:ph type="sldNum" sz="quarter" idx="12"/>
          </p:nvPr>
        </p:nvSpPr>
        <p:spPr/>
        <p:txBody>
          <a:bodyPr/>
          <a:lstStyle/>
          <a:p>
            <a:fld id="{5DEF7F31-0B8A-474A-B86C-91F381754329}" type="slidenum">
              <a:rPr lang="en-US" smtClean="0"/>
              <a:t>17</a:t>
            </a:fld>
            <a:endParaRPr lang="en-US" dirty="0"/>
          </a:p>
        </p:txBody>
      </p:sp>
    </p:spTree>
    <p:extLst>
      <p:ext uri="{BB962C8B-B14F-4D97-AF65-F5344CB8AC3E}">
        <p14:creationId xmlns:p14="http://schemas.microsoft.com/office/powerpoint/2010/main" val="535042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9C37E-7D5F-86AF-90EA-EAB27D19FB01}"/>
              </a:ext>
            </a:extLst>
          </p:cNvPr>
          <p:cNvSpPr>
            <a:spLocks noGrp="1"/>
          </p:cNvSpPr>
          <p:nvPr>
            <p:ph type="title"/>
          </p:nvPr>
        </p:nvSpPr>
        <p:spPr/>
        <p:txBody>
          <a:bodyPr/>
          <a:lstStyle/>
          <a:p>
            <a:r>
              <a:rPr lang="en-US" dirty="0"/>
              <a:t>Connecting with Library Staff</a:t>
            </a:r>
          </a:p>
        </p:txBody>
      </p:sp>
      <p:sp>
        <p:nvSpPr>
          <p:cNvPr id="3" name="Content Placeholder 2">
            <a:extLst>
              <a:ext uri="{FF2B5EF4-FFF2-40B4-BE49-F238E27FC236}">
                <a16:creationId xmlns:a16="http://schemas.microsoft.com/office/drawing/2014/main" id="{46182A93-F2D6-6DC4-E38A-83940129B48F}"/>
              </a:ext>
            </a:extLst>
          </p:cNvPr>
          <p:cNvSpPr>
            <a:spLocks noGrp="1"/>
          </p:cNvSpPr>
          <p:nvPr>
            <p:ph idx="1"/>
          </p:nvPr>
        </p:nvSpPr>
        <p:spPr/>
        <p:txBody>
          <a:bodyPr/>
          <a:lstStyle/>
          <a:p>
            <a:r>
              <a:rPr lang="en-US" sz="2000" b="0" i="0" dirty="0">
                <a:solidFill>
                  <a:srgbClr val="373D3F"/>
                </a:solidFill>
                <a:effectLst/>
              </a:rPr>
              <a:t>Finding key terms through web searches can be successful, but many of the results are unreliable or unhelpful. </a:t>
            </a:r>
          </a:p>
          <a:p>
            <a:r>
              <a:rPr lang="en-US" sz="2000" dirty="0">
                <a:solidFill>
                  <a:srgbClr val="373D3F"/>
                </a:solidFill>
              </a:rPr>
              <a:t>Us the library to </a:t>
            </a:r>
            <a:r>
              <a:rPr lang="en-US" sz="2000" b="0" i="0" dirty="0">
                <a:solidFill>
                  <a:srgbClr val="373D3F"/>
                </a:solidFill>
                <a:effectLst/>
              </a:rPr>
              <a:t>fact-checking information, identifying keywords, and locating authoritative sources.</a:t>
            </a:r>
          </a:p>
          <a:p>
            <a:endParaRPr lang="en-US" dirty="0"/>
          </a:p>
        </p:txBody>
      </p:sp>
      <p:sp>
        <p:nvSpPr>
          <p:cNvPr id="4" name="Footer Placeholder 3">
            <a:extLst>
              <a:ext uri="{FF2B5EF4-FFF2-40B4-BE49-F238E27FC236}">
                <a16:creationId xmlns:a16="http://schemas.microsoft.com/office/drawing/2014/main" id="{09CDE636-DEEF-8B7B-863E-D5A3BBE8CF6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D34F494-7DEA-CA62-42FC-6978BCF1E1BF}"/>
              </a:ext>
            </a:extLst>
          </p:cNvPr>
          <p:cNvSpPr>
            <a:spLocks noGrp="1"/>
          </p:cNvSpPr>
          <p:nvPr>
            <p:ph type="sldNum" sz="quarter" idx="12"/>
          </p:nvPr>
        </p:nvSpPr>
        <p:spPr/>
        <p:txBody>
          <a:bodyPr/>
          <a:lstStyle/>
          <a:p>
            <a:fld id="{5DEF7F31-0B8A-474A-B86C-91F381754329}" type="slidenum">
              <a:rPr lang="en-US" smtClean="0"/>
              <a:t>18</a:t>
            </a:fld>
            <a:endParaRPr lang="en-US" dirty="0"/>
          </a:p>
        </p:txBody>
      </p:sp>
    </p:spTree>
    <p:extLst>
      <p:ext uri="{BB962C8B-B14F-4D97-AF65-F5344CB8AC3E}">
        <p14:creationId xmlns:p14="http://schemas.microsoft.com/office/powerpoint/2010/main" val="2590507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5CA89-B79F-E397-8101-5086473AA300}"/>
              </a:ext>
            </a:extLst>
          </p:cNvPr>
          <p:cNvSpPr>
            <a:spLocks noGrp="1"/>
          </p:cNvSpPr>
          <p:nvPr>
            <p:ph type="title"/>
          </p:nvPr>
        </p:nvSpPr>
        <p:spPr/>
        <p:txBody>
          <a:bodyPr/>
          <a:lstStyle/>
          <a:p>
            <a:r>
              <a:rPr lang="en-US" dirty="0"/>
              <a:t>3.2 - Key Takeaways</a:t>
            </a:r>
          </a:p>
        </p:txBody>
      </p:sp>
      <p:sp>
        <p:nvSpPr>
          <p:cNvPr id="3" name="Content Placeholder 2">
            <a:extLst>
              <a:ext uri="{FF2B5EF4-FFF2-40B4-BE49-F238E27FC236}">
                <a16:creationId xmlns:a16="http://schemas.microsoft.com/office/drawing/2014/main" id="{449B7DCA-CA83-CF04-3532-4AE98DADD582}"/>
              </a:ext>
            </a:extLst>
          </p:cNvPr>
          <p:cNvSpPr>
            <a:spLocks noGrp="1"/>
          </p:cNvSpPr>
          <p:nvPr>
            <p:ph idx="1"/>
          </p:nvPr>
        </p:nvSpPr>
        <p:spPr/>
        <p:txBody>
          <a:bodyPr/>
          <a:lstStyle/>
          <a:p>
            <a:r>
              <a:rPr lang="en-US" sz="2000" dirty="0"/>
              <a:t>All writers rely on steps and strategies to begin the writing process.</a:t>
            </a:r>
          </a:p>
          <a:p>
            <a:r>
              <a:rPr lang="en-US" sz="2000" dirty="0"/>
              <a:t>The steps in the writing process are prewriting, outlining, writing a rough draft, revising, and editing.</a:t>
            </a:r>
          </a:p>
          <a:p>
            <a:r>
              <a:rPr lang="en-US" sz="2000" dirty="0"/>
              <a:t>Prewriting is the transfer of ideas from abstract thoughts into words, phrases, and sentences on paper.</a:t>
            </a:r>
          </a:p>
          <a:p>
            <a:endParaRPr lang="en-US" dirty="0"/>
          </a:p>
        </p:txBody>
      </p:sp>
      <p:sp>
        <p:nvSpPr>
          <p:cNvPr id="4" name="Footer Placeholder 3">
            <a:extLst>
              <a:ext uri="{FF2B5EF4-FFF2-40B4-BE49-F238E27FC236}">
                <a16:creationId xmlns:a16="http://schemas.microsoft.com/office/drawing/2014/main" id="{0DD168DA-0C83-81C3-60DC-95548A1A752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10A7C16-765B-86D3-6069-5EAFFECD65F2}"/>
              </a:ext>
            </a:extLst>
          </p:cNvPr>
          <p:cNvSpPr>
            <a:spLocks noGrp="1"/>
          </p:cNvSpPr>
          <p:nvPr>
            <p:ph type="sldNum" sz="quarter" idx="12"/>
          </p:nvPr>
        </p:nvSpPr>
        <p:spPr/>
        <p:txBody>
          <a:bodyPr/>
          <a:lstStyle/>
          <a:p>
            <a:fld id="{5DEF7F31-0B8A-474A-B86C-91F381754329}" type="slidenum">
              <a:rPr lang="en-US" smtClean="0"/>
              <a:t>19</a:t>
            </a:fld>
            <a:endParaRPr lang="en-US" dirty="0"/>
          </a:p>
        </p:txBody>
      </p:sp>
    </p:spTree>
    <p:extLst>
      <p:ext uri="{BB962C8B-B14F-4D97-AF65-F5344CB8AC3E}">
        <p14:creationId xmlns:p14="http://schemas.microsoft.com/office/powerpoint/2010/main" val="4218044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5224D-BC8A-685B-238D-93B6D5F68D13}"/>
              </a:ext>
            </a:extLst>
          </p:cNvPr>
          <p:cNvSpPr>
            <a:spLocks noGrp="1"/>
          </p:cNvSpPr>
          <p:nvPr>
            <p:ph type="title"/>
          </p:nvPr>
        </p:nvSpPr>
        <p:spPr/>
        <p:txBody>
          <a:bodyPr/>
          <a:lstStyle/>
          <a:p>
            <a:r>
              <a:rPr lang="en-US" dirty="0"/>
              <a:t>Chapter 3: The Writing Process: How Do I Begin?</a:t>
            </a:r>
          </a:p>
        </p:txBody>
      </p:sp>
      <p:sp>
        <p:nvSpPr>
          <p:cNvPr id="3" name="Content Placeholder 2">
            <a:extLst>
              <a:ext uri="{FF2B5EF4-FFF2-40B4-BE49-F238E27FC236}">
                <a16:creationId xmlns:a16="http://schemas.microsoft.com/office/drawing/2014/main" id="{078F0173-8679-D722-6F40-BAEF2EC2C285}"/>
              </a:ext>
            </a:extLst>
          </p:cNvPr>
          <p:cNvSpPr>
            <a:spLocks noGrp="1"/>
          </p:cNvSpPr>
          <p:nvPr>
            <p:ph idx="1"/>
          </p:nvPr>
        </p:nvSpPr>
        <p:spPr/>
        <p:txBody>
          <a:bodyPr/>
          <a:lstStyle/>
          <a:p>
            <a:r>
              <a:rPr lang="en-US" dirty="0"/>
              <a:t>3.1 – The Writing Process: How Do I Begin?</a:t>
            </a:r>
          </a:p>
          <a:p>
            <a:r>
              <a:rPr lang="en-US" dirty="0"/>
              <a:t>3.2 – Apply Prewriting Models</a:t>
            </a:r>
          </a:p>
          <a:p>
            <a:r>
              <a:rPr lang="en-US" dirty="0"/>
              <a:t>3.3 – Outlining</a:t>
            </a:r>
          </a:p>
          <a:p>
            <a:r>
              <a:rPr lang="en-US" dirty="0"/>
              <a:t>3.4 – Drafting</a:t>
            </a:r>
          </a:p>
          <a:p>
            <a:r>
              <a:rPr lang="en-US" dirty="0"/>
              <a:t>3.5 – Revising and Editing</a:t>
            </a:r>
          </a:p>
          <a:p>
            <a:r>
              <a:rPr lang="en-US" dirty="0"/>
              <a:t>3.6 – The Writing Process: Exercises</a:t>
            </a:r>
          </a:p>
        </p:txBody>
      </p:sp>
      <p:sp>
        <p:nvSpPr>
          <p:cNvPr id="4" name="Footer Placeholder 3">
            <a:extLst>
              <a:ext uri="{FF2B5EF4-FFF2-40B4-BE49-F238E27FC236}">
                <a16:creationId xmlns:a16="http://schemas.microsoft.com/office/drawing/2014/main" id="{5E83DFFA-104E-E40F-ACCE-118A3240257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Communication Essentials for College</a:t>
            </a:r>
          </a:p>
        </p:txBody>
      </p:sp>
      <p:sp>
        <p:nvSpPr>
          <p:cNvPr id="5" name="Slide Number Placeholder 4">
            <a:extLst>
              <a:ext uri="{FF2B5EF4-FFF2-40B4-BE49-F238E27FC236}">
                <a16:creationId xmlns:a16="http://schemas.microsoft.com/office/drawing/2014/main" id="{B6D2EBFC-8444-03FD-AB19-0D3A7E69598C}"/>
              </a:ext>
            </a:extLst>
          </p:cNvPr>
          <p:cNvSpPr>
            <a:spLocks noGrp="1"/>
          </p:cNvSpPr>
          <p:nvPr>
            <p:ph type="sldNum" sz="quarter" idx="12"/>
          </p:nvPr>
        </p:nvSpPr>
        <p:spPr/>
        <p:txBody>
          <a:bodyPr/>
          <a:lstStyle/>
          <a:p>
            <a:fld id="{5DEF7F31-0B8A-474A-B86C-91F381754329}" type="slidenum">
              <a:rPr lang="en-US" smtClean="0"/>
              <a:t>2</a:t>
            </a:fld>
            <a:endParaRPr lang="en-US" dirty="0"/>
          </a:p>
        </p:txBody>
      </p:sp>
    </p:spTree>
    <p:extLst>
      <p:ext uri="{BB962C8B-B14F-4D97-AF65-F5344CB8AC3E}">
        <p14:creationId xmlns:p14="http://schemas.microsoft.com/office/powerpoint/2010/main" val="1396952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2851B-B699-B66E-DA97-19A3D48B729A}"/>
              </a:ext>
            </a:extLst>
          </p:cNvPr>
          <p:cNvSpPr>
            <a:spLocks noGrp="1"/>
          </p:cNvSpPr>
          <p:nvPr>
            <p:ph type="title"/>
          </p:nvPr>
        </p:nvSpPr>
        <p:spPr/>
        <p:txBody>
          <a:bodyPr/>
          <a:lstStyle/>
          <a:p>
            <a:r>
              <a:rPr lang="en-US" dirty="0"/>
              <a:t>3.2 - Key Takeaways (Continued)</a:t>
            </a:r>
          </a:p>
        </p:txBody>
      </p:sp>
      <p:sp>
        <p:nvSpPr>
          <p:cNvPr id="3" name="Content Placeholder 2">
            <a:extLst>
              <a:ext uri="{FF2B5EF4-FFF2-40B4-BE49-F238E27FC236}">
                <a16:creationId xmlns:a16="http://schemas.microsoft.com/office/drawing/2014/main" id="{382AA89E-787C-E7C3-3063-C1C2B33B3DB1}"/>
              </a:ext>
            </a:extLst>
          </p:cNvPr>
          <p:cNvSpPr>
            <a:spLocks noGrp="1"/>
          </p:cNvSpPr>
          <p:nvPr>
            <p:ph idx="1"/>
          </p:nvPr>
        </p:nvSpPr>
        <p:spPr/>
        <p:txBody>
          <a:bodyPr/>
          <a:lstStyle/>
          <a:p>
            <a:r>
              <a:rPr lang="en-US" sz="2000" dirty="0"/>
              <a:t>A good topic interests the writer, appeals to the audience, and fits the purpose of the assignment.</a:t>
            </a:r>
          </a:p>
          <a:p>
            <a:r>
              <a:rPr lang="en-US" sz="2000" dirty="0"/>
              <a:t>Writers often choose a general topic first and then narrow the focus to a more specific topic.</a:t>
            </a:r>
          </a:p>
          <a:p>
            <a:endParaRPr lang="en-US" dirty="0"/>
          </a:p>
        </p:txBody>
      </p:sp>
      <p:sp>
        <p:nvSpPr>
          <p:cNvPr id="4" name="Footer Placeholder 3">
            <a:extLst>
              <a:ext uri="{FF2B5EF4-FFF2-40B4-BE49-F238E27FC236}">
                <a16:creationId xmlns:a16="http://schemas.microsoft.com/office/drawing/2014/main" id="{201CE400-AE74-B7FA-8621-1A1E01E4E3B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FCF9140-23F2-2014-7B6D-DA769DCE6E9B}"/>
              </a:ext>
            </a:extLst>
          </p:cNvPr>
          <p:cNvSpPr>
            <a:spLocks noGrp="1"/>
          </p:cNvSpPr>
          <p:nvPr>
            <p:ph type="sldNum" sz="quarter" idx="12"/>
          </p:nvPr>
        </p:nvSpPr>
        <p:spPr/>
        <p:txBody>
          <a:bodyPr/>
          <a:lstStyle/>
          <a:p>
            <a:fld id="{5DEF7F31-0B8A-474A-B86C-91F381754329}" type="slidenum">
              <a:rPr lang="en-US" smtClean="0"/>
              <a:t>20</a:t>
            </a:fld>
            <a:endParaRPr lang="en-US" dirty="0"/>
          </a:p>
        </p:txBody>
      </p:sp>
    </p:spTree>
    <p:extLst>
      <p:ext uri="{BB962C8B-B14F-4D97-AF65-F5344CB8AC3E}">
        <p14:creationId xmlns:p14="http://schemas.microsoft.com/office/powerpoint/2010/main" val="2947101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257A5-DCB9-2945-E367-6FD8BF3B8B7A}"/>
              </a:ext>
            </a:extLst>
          </p:cNvPr>
          <p:cNvSpPr>
            <a:spLocks noGrp="1"/>
          </p:cNvSpPr>
          <p:nvPr>
            <p:ph type="title"/>
          </p:nvPr>
        </p:nvSpPr>
        <p:spPr/>
        <p:txBody>
          <a:bodyPr/>
          <a:lstStyle/>
          <a:p>
            <a:r>
              <a:rPr lang="en-US" dirty="0"/>
              <a:t>3.3 - Outlining</a:t>
            </a:r>
          </a:p>
        </p:txBody>
      </p:sp>
      <p:sp>
        <p:nvSpPr>
          <p:cNvPr id="3" name="Text Placeholder 2">
            <a:extLst>
              <a:ext uri="{FF2B5EF4-FFF2-40B4-BE49-F238E27FC236}">
                <a16:creationId xmlns:a16="http://schemas.microsoft.com/office/drawing/2014/main" id="{8CA5E6B8-60CD-A448-F4F6-E67225ECB13C}"/>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7CFB2923-2579-2D22-26B9-A1DEB6F4E0A7}"/>
              </a:ext>
            </a:extLst>
          </p:cNvPr>
          <p:cNvSpPr>
            <a:spLocks noGrp="1"/>
          </p:cNvSpPr>
          <p:nvPr>
            <p:ph idx="1"/>
          </p:nvPr>
        </p:nvSpPr>
        <p:spPr/>
        <p:txBody>
          <a:bodyPr/>
          <a:lstStyle/>
          <a:p>
            <a:r>
              <a:rPr lang="en-US" dirty="0"/>
              <a:t>Identify the steps in constructing an outline.</a:t>
            </a:r>
          </a:p>
          <a:p>
            <a:r>
              <a:rPr lang="en-US" dirty="0"/>
              <a:t>Construct a topic outline and a sentence outline.</a:t>
            </a:r>
          </a:p>
          <a:p>
            <a:endParaRPr lang="en-US" dirty="0"/>
          </a:p>
        </p:txBody>
      </p:sp>
      <p:sp>
        <p:nvSpPr>
          <p:cNvPr id="5" name="Footer Placeholder 4">
            <a:extLst>
              <a:ext uri="{FF2B5EF4-FFF2-40B4-BE49-F238E27FC236}">
                <a16:creationId xmlns:a16="http://schemas.microsoft.com/office/drawing/2014/main" id="{DD0AB25D-FCF3-29BE-E64F-AB9C9FD26F8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3F6B7E74-12BC-696B-A1A8-FC14AA70F5AF}"/>
              </a:ext>
            </a:extLst>
          </p:cNvPr>
          <p:cNvSpPr>
            <a:spLocks noGrp="1"/>
          </p:cNvSpPr>
          <p:nvPr>
            <p:ph type="sldNum" sz="quarter" idx="12"/>
          </p:nvPr>
        </p:nvSpPr>
        <p:spPr/>
        <p:txBody>
          <a:bodyPr/>
          <a:lstStyle/>
          <a:p>
            <a:fld id="{5DEF7F31-0B8A-474A-B86C-91F381754329}" type="slidenum">
              <a:rPr lang="en-US" smtClean="0"/>
              <a:t>21</a:t>
            </a:fld>
            <a:endParaRPr lang="en-US" dirty="0"/>
          </a:p>
        </p:txBody>
      </p:sp>
    </p:spTree>
    <p:extLst>
      <p:ext uri="{BB962C8B-B14F-4D97-AF65-F5344CB8AC3E}">
        <p14:creationId xmlns:p14="http://schemas.microsoft.com/office/powerpoint/2010/main" val="2566506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7C849-23AC-453E-498E-A94C0C28DEB3}"/>
              </a:ext>
            </a:extLst>
          </p:cNvPr>
          <p:cNvSpPr>
            <a:spLocks noGrp="1"/>
          </p:cNvSpPr>
          <p:nvPr>
            <p:ph type="title"/>
          </p:nvPr>
        </p:nvSpPr>
        <p:spPr/>
        <p:txBody>
          <a:bodyPr/>
          <a:lstStyle/>
          <a:p>
            <a:r>
              <a:rPr lang="en-US" dirty="0"/>
              <a:t>Organizing Ideas</a:t>
            </a:r>
          </a:p>
        </p:txBody>
      </p:sp>
      <p:sp>
        <p:nvSpPr>
          <p:cNvPr id="3" name="Content Placeholder 2">
            <a:extLst>
              <a:ext uri="{FF2B5EF4-FFF2-40B4-BE49-F238E27FC236}">
                <a16:creationId xmlns:a16="http://schemas.microsoft.com/office/drawing/2014/main" id="{6FB82019-B981-AB19-1340-5430DC3FA29B}"/>
              </a:ext>
            </a:extLst>
          </p:cNvPr>
          <p:cNvSpPr>
            <a:spLocks noGrp="1"/>
          </p:cNvSpPr>
          <p:nvPr>
            <p:ph idx="1"/>
          </p:nvPr>
        </p:nvSpPr>
        <p:spPr/>
        <p:txBody>
          <a:bodyPr/>
          <a:lstStyle/>
          <a:p>
            <a:r>
              <a:rPr lang="en-US" sz="2000" dirty="0"/>
              <a:t>When starting the writing process it is important to organize and understand the flow of thoughts and ideas. </a:t>
            </a:r>
          </a:p>
          <a:p>
            <a:r>
              <a:rPr lang="en-US" sz="2000" dirty="0"/>
              <a:t>The order you present your ideas when writing depends on the purpose of your assignment.</a:t>
            </a:r>
          </a:p>
          <a:p>
            <a:r>
              <a:rPr lang="en-US" sz="2000" dirty="0"/>
              <a:t>The order may differ in longer papers to ensure your purpose is clear and your paper develops your main point.</a:t>
            </a:r>
          </a:p>
          <a:p>
            <a:endParaRPr lang="en-US" dirty="0"/>
          </a:p>
        </p:txBody>
      </p:sp>
      <p:sp>
        <p:nvSpPr>
          <p:cNvPr id="4" name="Footer Placeholder 3">
            <a:extLst>
              <a:ext uri="{FF2B5EF4-FFF2-40B4-BE49-F238E27FC236}">
                <a16:creationId xmlns:a16="http://schemas.microsoft.com/office/drawing/2014/main" id="{4D5536E0-3474-5D0B-B054-72AE7A17B5F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9C8CDF7-8014-44F9-87B7-FAA493A21FD0}"/>
              </a:ext>
            </a:extLst>
          </p:cNvPr>
          <p:cNvSpPr>
            <a:spLocks noGrp="1"/>
          </p:cNvSpPr>
          <p:nvPr>
            <p:ph type="sldNum" sz="quarter" idx="12"/>
          </p:nvPr>
        </p:nvSpPr>
        <p:spPr/>
        <p:txBody>
          <a:bodyPr/>
          <a:lstStyle/>
          <a:p>
            <a:fld id="{5DEF7F31-0B8A-474A-B86C-91F381754329}" type="slidenum">
              <a:rPr lang="en-US" smtClean="0"/>
              <a:t>22</a:t>
            </a:fld>
            <a:endParaRPr lang="en-US" dirty="0"/>
          </a:p>
        </p:txBody>
      </p:sp>
    </p:spTree>
    <p:extLst>
      <p:ext uri="{BB962C8B-B14F-4D97-AF65-F5344CB8AC3E}">
        <p14:creationId xmlns:p14="http://schemas.microsoft.com/office/powerpoint/2010/main" val="327577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1A7BB-9E8A-D45E-72D3-FC4928D80EC5}"/>
              </a:ext>
            </a:extLst>
          </p:cNvPr>
          <p:cNvSpPr>
            <a:spLocks noGrp="1"/>
          </p:cNvSpPr>
          <p:nvPr>
            <p:ph type="title"/>
          </p:nvPr>
        </p:nvSpPr>
        <p:spPr/>
        <p:txBody>
          <a:bodyPr/>
          <a:lstStyle/>
          <a:p>
            <a:r>
              <a:rPr lang="en-US" dirty="0"/>
              <a:t>Methods of Organizing Writing</a:t>
            </a:r>
          </a:p>
        </p:txBody>
      </p:sp>
      <p:sp>
        <p:nvSpPr>
          <p:cNvPr id="3" name="Content Placeholder 2">
            <a:extLst>
              <a:ext uri="{FF2B5EF4-FFF2-40B4-BE49-F238E27FC236}">
                <a16:creationId xmlns:a16="http://schemas.microsoft.com/office/drawing/2014/main" id="{EA81CF44-5511-6FD5-84E2-FD412D1A0053}"/>
              </a:ext>
            </a:extLst>
          </p:cNvPr>
          <p:cNvSpPr>
            <a:spLocks noGrp="1"/>
          </p:cNvSpPr>
          <p:nvPr>
            <p:ph idx="1"/>
          </p:nvPr>
        </p:nvSpPr>
        <p:spPr/>
        <p:txBody>
          <a:bodyPr/>
          <a:lstStyle/>
          <a:p>
            <a:r>
              <a:rPr lang="en-US" sz="2000" dirty="0"/>
              <a:t>There are three methods of organizing writing and you select one that fits your purpose and supports the main point:</a:t>
            </a:r>
          </a:p>
          <a:p>
            <a:pPr marL="971550" lvl="1" indent="-514350">
              <a:buFont typeface="+mj-lt"/>
              <a:buAutoNum type="arabicPeriod"/>
            </a:pPr>
            <a:r>
              <a:rPr lang="en-US" sz="2000" b="0" dirty="0"/>
              <a:t>Chronological Order</a:t>
            </a:r>
          </a:p>
          <a:p>
            <a:pPr marL="971550" lvl="1" indent="-514350">
              <a:buFont typeface="+mj-lt"/>
              <a:buAutoNum type="arabicPeriod"/>
            </a:pPr>
            <a:r>
              <a:rPr lang="en-US" sz="2000" b="0" dirty="0"/>
              <a:t>Spatial Order </a:t>
            </a:r>
          </a:p>
          <a:p>
            <a:pPr marL="971550" lvl="1" indent="-514350">
              <a:buFont typeface="+mj-lt"/>
              <a:buAutoNum type="arabicPeriod"/>
            </a:pPr>
            <a:r>
              <a:rPr lang="en-US" sz="2000" b="0" dirty="0"/>
              <a:t>Order of Importance</a:t>
            </a:r>
          </a:p>
          <a:p>
            <a:endParaRPr lang="en-US" dirty="0"/>
          </a:p>
        </p:txBody>
      </p:sp>
      <p:sp>
        <p:nvSpPr>
          <p:cNvPr id="4" name="Footer Placeholder 3">
            <a:extLst>
              <a:ext uri="{FF2B5EF4-FFF2-40B4-BE49-F238E27FC236}">
                <a16:creationId xmlns:a16="http://schemas.microsoft.com/office/drawing/2014/main" id="{1B5250D8-2B78-8237-75B8-5A941D253D2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5577DEC7-18CA-BF51-BA4A-477BAC02DEAA}"/>
              </a:ext>
            </a:extLst>
          </p:cNvPr>
          <p:cNvSpPr/>
          <p:nvPr/>
        </p:nvSpPr>
        <p:spPr>
          <a:xfrm>
            <a:off x="7377340" y="6333293"/>
            <a:ext cx="1980670"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 2022)</a:t>
            </a:r>
          </a:p>
        </p:txBody>
      </p:sp>
      <p:sp>
        <p:nvSpPr>
          <p:cNvPr id="5" name="Slide Number Placeholder 4">
            <a:extLst>
              <a:ext uri="{FF2B5EF4-FFF2-40B4-BE49-F238E27FC236}">
                <a16:creationId xmlns:a16="http://schemas.microsoft.com/office/drawing/2014/main" id="{E4DE9A38-454A-DC3D-20A4-3F64FBC781CB}"/>
              </a:ext>
            </a:extLst>
          </p:cNvPr>
          <p:cNvSpPr>
            <a:spLocks noGrp="1"/>
          </p:cNvSpPr>
          <p:nvPr>
            <p:ph type="sldNum" sz="quarter" idx="12"/>
          </p:nvPr>
        </p:nvSpPr>
        <p:spPr/>
        <p:txBody>
          <a:bodyPr/>
          <a:lstStyle/>
          <a:p>
            <a:fld id="{5DEF7F31-0B8A-474A-B86C-91F381754329}" type="slidenum">
              <a:rPr lang="en-US" smtClean="0"/>
              <a:t>23</a:t>
            </a:fld>
            <a:endParaRPr lang="en-US" dirty="0"/>
          </a:p>
        </p:txBody>
      </p:sp>
    </p:spTree>
    <p:extLst>
      <p:ext uri="{BB962C8B-B14F-4D97-AF65-F5344CB8AC3E}">
        <p14:creationId xmlns:p14="http://schemas.microsoft.com/office/powerpoint/2010/main" val="1882724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72A0-C517-39EA-70CC-3B909AB28434}"/>
              </a:ext>
            </a:extLst>
          </p:cNvPr>
          <p:cNvSpPr>
            <a:spLocks noGrp="1"/>
          </p:cNvSpPr>
          <p:nvPr>
            <p:ph type="title"/>
          </p:nvPr>
        </p:nvSpPr>
        <p:spPr/>
        <p:txBody>
          <a:bodyPr/>
          <a:lstStyle/>
          <a:p>
            <a:r>
              <a:rPr lang="en-US" dirty="0"/>
              <a:t>Methods of Organizing Writing (Continued)</a:t>
            </a:r>
          </a:p>
        </p:txBody>
      </p:sp>
      <p:sp>
        <p:nvSpPr>
          <p:cNvPr id="3" name="Content Placeholder 2">
            <a:extLst>
              <a:ext uri="{FF2B5EF4-FFF2-40B4-BE49-F238E27FC236}">
                <a16:creationId xmlns:a16="http://schemas.microsoft.com/office/drawing/2014/main" id="{0B72ED1C-20D9-290E-E4A7-B7F5EFD3ED43}"/>
              </a:ext>
            </a:extLst>
          </p:cNvPr>
          <p:cNvSpPr>
            <a:spLocks noGrp="1"/>
          </p:cNvSpPr>
          <p:nvPr>
            <p:ph idx="1"/>
          </p:nvPr>
        </p:nvSpPr>
        <p:spPr/>
        <p:txBody>
          <a:bodyPr/>
          <a:lstStyle/>
          <a:p>
            <a:r>
              <a:rPr lang="en-US" sz="2000" b="1" dirty="0"/>
              <a:t>Chronological Order:  </a:t>
            </a:r>
            <a:r>
              <a:rPr lang="en-US" sz="2000" dirty="0"/>
              <a:t>Used to explain the history of an event or a topic, tell a story, explain a process or how to do something, and help readers visualizer something.</a:t>
            </a:r>
          </a:p>
          <a:p>
            <a:r>
              <a:rPr lang="en-US" sz="2000" b="1" dirty="0"/>
              <a:t>Spatial Order: </a:t>
            </a:r>
            <a:r>
              <a:rPr lang="en-US" sz="2000" dirty="0"/>
              <a:t>Used to create a main impression using the senses (sight, touch, taste, smell, and sound).</a:t>
            </a:r>
          </a:p>
          <a:p>
            <a:r>
              <a:rPr lang="en-US" sz="2000" b="1" dirty="0"/>
              <a:t>Order of Importance: </a:t>
            </a:r>
            <a:r>
              <a:rPr lang="en-US" sz="2000" dirty="0"/>
              <a:t>Used to persuade or convince the reader, or to rank items by their importance, benefit, or significance.</a:t>
            </a:r>
          </a:p>
          <a:p>
            <a:endParaRPr lang="en-US" dirty="0"/>
          </a:p>
        </p:txBody>
      </p:sp>
      <p:sp>
        <p:nvSpPr>
          <p:cNvPr id="4" name="Footer Placeholder 3">
            <a:extLst>
              <a:ext uri="{FF2B5EF4-FFF2-40B4-BE49-F238E27FC236}">
                <a16:creationId xmlns:a16="http://schemas.microsoft.com/office/drawing/2014/main" id="{135E4F69-40B1-BCB1-FF2B-408E83FB6B1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8DF62321-5400-70E2-32C3-AA448F117C3B}"/>
              </a:ext>
            </a:extLst>
          </p:cNvPr>
          <p:cNvSpPr>
            <a:spLocks noGrp="1"/>
          </p:cNvSpPr>
          <p:nvPr>
            <p:ph type="sldNum" sz="quarter" idx="12"/>
          </p:nvPr>
        </p:nvSpPr>
        <p:spPr/>
        <p:txBody>
          <a:bodyPr/>
          <a:lstStyle/>
          <a:p>
            <a:fld id="{5DEF7F31-0B8A-474A-B86C-91F381754329}" type="slidenum">
              <a:rPr lang="en-US" smtClean="0"/>
              <a:t>24</a:t>
            </a:fld>
            <a:endParaRPr lang="en-US" dirty="0"/>
          </a:p>
        </p:txBody>
      </p:sp>
    </p:spTree>
    <p:extLst>
      <p:ext uri="{BB962C8B-B14F-4D97-AF65-F5344CB8AC3E}">
        <p14:creationId xmlns:p14="http://schemas.microsoft.com/office/powerpoint/2010/main" val="4102259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62AD3-550B-5502-F7E4-73555C974E2E}"/>
              </a:ext>
            </a:extLst>
          </p:cNvPr>
          <p:cNvSpPr>
            <a:spLocks noGrp="1"/>
          </p:cNvSpPr>
          <p:nvPr>
            <p:ph type="title"/>
          </p:nvPr>
        </p:nvSpPr>
        <p:spPr/>
        <p:txBody>
          <a:bodyPr/>
          <a:lstStyle/>
          <a:p>
            <a:r>
              <a:rPr lang="en-US" dirty="0"/>
              <a:t>Writing a Thesis Statement</a:t>
            </a:r>
          </a:p>
        </p:txBody>
      </p:sp>
      <p:sp>
        <p:nvSpPr>
          <p:cNvPr id="3" name="Content Placeholder 2">
            <a:extLst>
              <a:ext uri="{FF2B5EF4-FFF2-40B4-BE49-F238E27FC236}">
                <a16:creationId xmlns:a16="http://schemas.microsoft.com/office/drawing/2014/main" id="{18A14EC5-5D47-4350-2120-E97BAE689308}"/>
              </a:ext>
            </a:extLst>
          </p:cNvPr>
          <p:cNvSpPr>
            <a:spLocks noGrp="1"/>
          </p:cNvSpPr>
          <p:nvPr>
            <p:ph idx="1"/>
          </p:nvPr>
        </p:nvSpPr>
        <p:spPr/>
        <p:txBody>
          <a:bodyPr/>
          <a:lstStyle/>
          <a:p>
            <a:r>
              <a:rPr lang="en-US" sz="2000" dirty="0"/>
              <a:t>A thesis statement is: </a:t>
            </a:r>
          </a:p>
          <a:p>
            <a:pPr lvl="1">
              <a:buFont typeface="Wingdings" panose="05000000000000000000" pitchFamily="2" charset="2"/>
              <a:buChar char="ü"/>
            </a:pPr>
            <a:r>
              <a:rPr lang="en-US" sz="2000" b="0" dirty="0"/>
              <a:t>one sentence long.</a:t>
            </a:r>
          </a:p>
          <a:p>
            <a:pPr lvl="1">
              <a:buFont typeface="Wingdings" panose="05000000000000000000" pitchFamily="2" charset="2"/>
              <a:buChar char="ü"/>
            </a:pPr>
            <a:r>
              <a:rPr lang="en-US" sz="2000" b="0" dirty="0"/>
              <a:t>states your point of view.</a:t>
            </a:r>
          </a:p>
          <a:p>
            <a:r>
              <a:rPr lang="en-US" sz="2000" dirty="0"/>
              <a:t>A thesis statement is NOT the topic sentence.</a:t>
            </a:r>
          </a:p>
          <a:p>
            <a:r>
              <a:rPr lang="en-US" sz="2000" dirty="0"/>
              <a:t>An example thesis statement for the topic music piracy:</a:t>
            </a:r>
          </a:p>
          <a:p>
            <a:pPr marL="617220" lvl="1" indent="-342900">
              <a:buFont typeface="Arial" panose="020B0604020202020204" pitchFamily="34" charset="0"/>
              <a:buChar char="•"/>
            </a:pPr>
            <a:r>
              <a:rPr lang="en-US" sz="2000" b="0" dirty="0"/>
              <a:t>The recording industry fears that so-called music piracy will diminish profits and destroy markets, but it cannot be more wrong.</a:t>
            </a:r>
          </a:p>
          <a:p>
            <a:endParaRPr lang="en-US" dirty="0"/>
          </a:p>
        </p:txBody>
      </p:sp>
      <p:sp>
        <p:nvSpPr>
          <p:cNvPr id="4" name="Footer Placeholder 3">
            <a:extLst>
              <a:ext uri="{FF2B5EF4-FFF2-40B4-BE49-F238E27FC236}">
                <a16:creationId xmlns:a16="http://schemas.microsoft.com/office/drawing/2014/main" id="{BC156BF9-7723-1F6D-3F73-7C52F0B890C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DDE412EC-7EE3-A0B4-9D53-C012C1E71FE7}"/>
              </a:ext>
            </a:extLst>
          </p:cNvPr>
          <p:cNvSpPr/>
          <p:nvPr/>
        </p:nvSpPr>
        <p:spPr>
          <a:xfrm>
            <a:off x="7510601" y="6356350"/>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C9EDC384-3D33-D26C-6737-341AE4044833}"/>
              </a:ext>
            </a:extLst>
          </p:cNvPr>
          <p:cNvSpPr>
            <a:spLocks noGrp="1"/>
          </p:cNvSpPr>
          <p:nvPr>
            <p:ph type="sldNum" sz="quarter" idx="12"/>
          </p:nvPr>
        </p:nvSpPr>
        <p:spPr/>
        <p:txBody>
          <a:bodyPr/>
          <a:lstStyle/>
          <a:p>
            <a:fld id="{5DEF7F31-0B8A-474A-B86C-91F381754329}" type="slidenum">
              <a:rPr lang="en-US" smtClean="0"/>
              <a:t>25</a:t>
            </a:fld>
            <a:endParaRPr lang="en-US" dirty="0"/>
          </a:p>
        </p:txBody>
      </p:sp>
    </p:spTree>
    <p:extLst>
      <p:ext uri="{BB962C8B-B14F-4D97-AF65-F5344CB8AC3E}">
        <p14:creationId xmlns:p14="http://schemas.microsoft.com/office/powerpoint/2010/main" val="3268148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43EC4-7732-D2B6-D0D9-B2A2E860664A}"/>
              </a:ext>
            </a:extLst>
          </p:cNvPr>
          <p:cNvSpPr>
            <a:spLocks noGrp="1"/>
          </p:cNvSpPr>
          <p:nvPr>
            <p:ph type="title"/>
          </p:nvPr>
        </p:nvSpPr>
        <p:spPr/>
        <p:txBody>
          <a:bodyPr/>
          <a:lstStyle/>
          <a:p>
            <a:r>
              <a:rPr lang="en-US" dirty="0"/>
              <a:t>Writing an Outline</a:t>
            </a:r>
          </a:p>
        </p:txBody>
      </p:sp>
      <p:sp>
        <p:nvSpPr>
          <p:cNvPr id="3" name="Content Placeholder 2">
            <a:extLst>
              <a:ext uri="{FF2B5EF4-FFF2-40B4-BE49-F238E27FC236}">
                <a16:creationId xmlns:a16="http://schemas.microsoft.com/office/drawing/2014/main" id="{B2464146-180B-4041-F7C9-AB67CAF01F2A}"/>
              </a:ext>
            </a:extLst>
          </p:cNvPr>
          <p:cNvSpPr>
            <a:spLocks noGrp="1"/>
          </p:cNvSpPr>
          <p:nvPr>
            <p:ph idx="1"/>
          </p:nvPr>
        </p:nvSpPr>
        <p:spPr/>
        <p:txBody>
          <a:bodyPr/>
          <a:lstStyle/>
          <a:p>
            <a:r>
              <a:rPr lang="en-US" sz="2000" b="1" dirty="0"/>
              <a:t>Informal outline: </a:t>
            </a:r>
            <a:r>
              <a:rPr lang="en-US" sz="2000" dirty="0"/>
              <a:t>Short note outlining key ideas in the order you will present them, helps you focus on ideas to prove your point. Used for brief oral presentations or essay questions on a test. </a:t>
            </a:r>
          </a:p>
          <a:p>
            <a:endParaRPr lang="en-US" dirty="0"/>
          </a:p>
        </p:txBody>
      </p:sp>
      <p:sp>
        <p:nvSpPr>
          <p:cNvPr id="4" name="Footer Placeholder 3">
            <a:extLst>
              <a:ext uri="{FF2B5EF4-FFF2-40B4-BE49-F238E27FC236}">
                <a16:creationId xmlns:a16="http://schemas.microsoft.com/office/drawing/2014/main" id="{57F1C228-855C-133B-C04D-39E1016EF08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FBB88F6F-EEEE-BF4F-93CA-ABE6566B6B30}"/>
              </a:ext>
            </a:extLst>
          </p:cNvPr>
          <p:cNvSpPr/>
          <p:nvPr/>
        </p:nvSpPr>
        <p:spPr>
          <a:xfrm>
            <a:off x="7634412" y="6356350"/>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85C7410B-A3CC-0481-511B-556C420B65A8}"/>
              </a:ext>
            </a:extLst>
          </p:cNvPr>
          <p:cNvSpPr>
            <a:spLocks noGrp="1"/>
          </p:cNvSpPr>
          <p:nvPr>
            <p:ph type="sldNum" sz="quarter" idx="12"/>
          </p:nvPr>
        </p:nvSpPr>
        <p:spPr/>
        <p:txBody>
          <a:bodyPr/>
          <a:lstStyle/>
          <a:p>
            <a:fld id="{5DEF7F31-0B8A-474A-B86C-91F381754329}" type="slidenum">
              <a:rPr lang="en-US" smtClean="0"/>
              <a:t>26</a:t>
            </a:fld>
            <a:endParaRPr lang="en-US" dirty="0"/>
          </a:p>
        </p:txBody>
      </p:sp>
    </p:spTree>
    <p:extLst>
      <p:ext uri="{BB962C8B-B14F-4D97-AF65-F5344CB8AC3E}">
        <p14:creationId xmlns:p14="http://schemas.microsoft.com/office/powerpoint/2010/main" val="2108994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E2672-7A68-407C-A3E9-1C8B81FC49DB}"/>
              </a:ext>
            </a:extLst>
          </p:cNvPr>
          <p:cNvSpPr>
            <a:spLocks noGrp="1"/>
          </p:cNvSpPr>
          <p:nvPr>
            <p:ph type="title"/>
          </p:nvPr>
        </p:nvSpPr>
        <p:spPr/>
        <p:txBody>
          <a:bodyPr/>
          <a:lstStyle/>
          <a:p>
            <a:r>
              <a:rPr lang="en-US" dirty="0"/>
              <a:t>Writing an Outline (Continued 1)</a:t>
            </a:r>
          </a:p>
        </p:txBody>
      </p:sp>
      <p:sp>
        <p:nvSpPr>
          <p:cNvPr id="3" name="Content Placeholder 2">
            <a:extLst>
              <a:ext uri="{FF2B5EF4-FFF2-40B4-BE49-F238E27FC236}">
                <a16:creationId xmlns:a16="http://schemas.microsoft.com/office/drawing/2014/main" id="{06072C19-98FB-FC36-7FF4-17C02B8424D0}"/>
              </a:ext>
            </a:extLst>
          </p:cNvPr>
          <p:cNvSpPr>
            <a:spLocks noGrp="1"/>
          </p:cNvSpPr>
          <p:nvPr>
            <p:ph idx="1"/>
          </p:nvPr>
        </p:nvSpPr>
        <p:spPr/>
        <p:txBody>
          <a:bodyPr/>
          <a:lstStyle/>
          <a:p>
            <a:r>
              <a:rPr lang="en-US" sz="2000" b="1" dirty="0"/>
              <a:t>Formal outline:</a:t>
            </a:r>
            <a:r>
              <a:rPr lang="en-US" sz="2000" dirty="0"/>
              <a:t> a detailed guide that helps you determine which ideas have equal importance and which are less important by showing how supporting ideas relate to each other. </a:t>
            </a:r>
          </a:p>
          <a:p>
            <a:r>
              <a:rPr lang="en-US" sz="2000" dirty="0"/>
              <a:t>Types of formal outline: </a:t>
            </a:r>
          </a:p>
          <a:p>
            <a:pPr marL="914400" lvl="1" indent="-457200">
              <a:buFont typeface="+mj-lt"/>
              <a:buAutoNum type="arabicPeriod"/>
            </a:pPr>
            <a:r>
              <a:rPr lang="en-US" sz="2000" b="0" dirty="0"/>
              <a:t>Topic outline</a:t>
            </a:r>
          </a:p>
          <a:p>
            <a:pPr marL="914400" lvl="1" indent="-457200">
              <a:buFont typeface="+mj-lt"/>
              <a:buAutoNum type="arabicPeriod"/>
            </a:pPr>
            <a:r>
              <a:rPr lang="en-US" sz="2000" b="0" dirty="0"/>
              <a:t>Sentence outline</a:t>
            </a:r>
          </a:p>
          <a:p>
            <a:endParaRPr lang="en-US" dirty="0"/>
          </a:p>
        </p:txBody>
      </p:sp>
      <p:sp>
        <p:nvSpPr>
          <p:cNvPr id="4" name="Footer Placeholder 3">
            <a:extLst>
              <a:ext uri="{FF2B5EF4-FFF2-40B4-BE49-F238E27FC236}">
                <a16:creationId xmlns:a16="http://schemas.microsoft.com/office/drawing/2014/main" id="{DD2D10DE-4FD3-348B-5A16-BF4DDEB310B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5AE1B1D7-418D-F49E-DD03-47CECF18BF48}"/>
              </a:ext>
            </a:extLst>
          </p:cNvPr>
          <p:cNvSpPr/>
          <p:nvPr/>
        </p:nvSpPr>
        <p:spPr>
          <a:xfrm>
            <a:off x="7301495" y="6333293"/>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09362E60-AEFF-7526-EEC0-406E249AE1EF}"/>
              </a:ext>
            </a:extLst>
          </p:cNvPr>
          <p:cNvSpPr>
            <a:spLocks noGrp="1"/>
          </p:cNvSpPr>
          <p:nvPr>
            <p:ph type="sldNum" sz="quarter" idx="12"/>
          </p:nvPr>
        </p:nvSpPr>
        <p:spPr/>
        <p:txBody>
          <a:bodyPr/>
          <a:lstStyle/>
          <a:p>
            <a:fld id="{5DEF7F31-0B8A-474A-B86C-91F381754329}" type="slidenum">
              <a:rPr lang="en-US" smtClean="0"/>
              <a:t>27</a:t>
            </a:fld>
            <a:endParaRPr lang="en-US" dirty="0"/>
          </a:p>
        </p:txBody>
      </p:sp>
    </p:spTree>
    <p:extLst>
      <p:ext uri="{BB962C8B-B14F-4D97-AF65-F5344CB8AC3E}">
        <p14:creationId xmlns:p14="http://schemas.microsoft.com/office/powerpoint/2010/main" val="3606496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6246D-2BA2-2419-27D9-31295043F255}"/>
              </a:ext>
            </a:extLst>
          </p:cNvPr>
          <p:cNvSpPr>
            <a:spLocks noGrp="1"/>
          </p:cNvSpPr>
          <p:nvPr>
            <p:ph type="title"/>
          </p:nvPr>
        </p:nvSpPr>
        <p:spPr/>
        <p:txBody>
          <a:bodyPr/>
          <a:lstStyle/>
          <a:p>
            <a:r>
              <a:rPr lang="en-US" dirty="0"/>
              <a:t>Writing an Outline (Continued 2)</a:t>
            </a:r>
          </a:p>
        </p:txBody>
      </p:sp>
      <p:sp>
        <p:nvSpPr>
          <p:cNvPr id="3" name="Content Placeholder 2">
            <a:extLst>
              <a:ext uri="{FF2B5EF4-FFF2-40B4-BE49-F238E27FC236}">
                <a16:creationId xmlns:a16="http://schemas.microsoft.com/office/drawing/2014/main" id="{1E2E1EF8-BD9B-940D-5720-CF0EDF67D14D}"/>
              </a:ext>
            </a:extLst>
          </p:cNvPr>
          <p:cNvSpPr>
            <a:spLocks noGrp="1"/>
          </p:cNvSpPr>
          <p:nvPr>
            <p:ph idx="1"/>
          </p:nvPr>
        </p:nvSpPr>
        <p:spPr/>
        <p:txBody>
          <a:bodyPr/>
          <a:lstStyle/>
          <a:p>
            <a:r>
              <a:rPr lang="en-US" sz="2000" dirty="0"/>
              <a:t>Both types of formal outlines are formatted the same:</a:t>
            </a:r>
          </a:p>
          <a:p>
            <a:pPr marL="617220" lvl="1" indent="-342900">
              <a:buFont typeface="Arial" panose="020B0604020202020204" pitchFamily="34" charset="0"/>
              <a:buChar char="•"/>
            </a:pPr>
            <a:r>
              <a:rPr lang="en-US" sz="2000" b="0" dirty="0"/>
              <a:t>Begin with introduction and thesis statement under roman numeral ‘I’.</a:t>
            </a:r>
          </a:p>
          <a:p>
            <a:pPr marL="617220" lvl="1" indent="-342900">
              <a:buFont typeface="Arial" panose="020B0604020202020204" pitchFamily="34" charset="0"/>
              <a:buChar char="•"/>
            </a:pPr>
            <a:r>
              <a:rPr lang="en-US" sz="2000" b="0" dirty="0"/>
              <a:t>Place your introduction and thesis statement at the beginning, under roman numeral I.</a:t>
            </a:r>
          </a:p>
          <a:p>
            <a:pPr marL="617220" lvl="1" indent="-342900">
              <a:buFont typeface="Arial" panose="020B0604020202020204" pitchFamily="34" charset="0"/>
              <a:buChar char="•"/>
            </a:pPr>
            <a:r>
              <a:rPr lang="en-US" sz="2000" b="0" dirty="0"/>
              <a:t>Use Roman numerals (II, III, IV, V, etc.) to identify main points that develop the thesis statement.</a:t>
            </a:r>
          </a:p>
          <a:p>
            <a:endParaRPr lang="en-US" dirty="0"/>
          </a:p>
        </p:txBody>
      </p:sp>
      <p:sp>
        <p:nvSpPr>
          <p:cNvPr id="4" name="Footer Placeholder 3">
            <a:extLst>
              <a:ext uri="{FF2B5EF4-FFF2-40B4-BE49-F238E27FC236}">
                <a16:creationId xmlns:a16="http://schemas.microsoft.com/office/drawing/2014/main" id="{D7FD4C24-3061-ED17-3644-627A1547154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8E2F5DD1-23B3-3447-F2EC-27FE32969389}"/>
              </a:ext>
            </a:extLst>
          </p:cNvPr>
          <p:cNvSpPr/>
          <p:nvPr/>
        </p:nvSpPr>
        <p:spPr>
          <a:xfrm>
            <a:off x="7761919" y="6350702"/>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F828ED35-8E6E-7D1C-0238-D65F951FBCB1}"/>
              </a:ext>
            </a:extLst>
          </p:cNvPr>
          <p:cNvSpPr>
            <a:spLocks noGrp="1"/>
          </p:cNvSpPr>
          <p:nvPr>
            <p:ph type="sldNum" sz="quarter" idx="12"/>
          </p:nvPr>
        </p:nvSpPr>
        <p:spPr/>
        <p:txBody>
          <a:bodyPr/>
          <a:lstStyle/>
          <a:p>
            <a:fld id="{5DEF7F31-0B8A-474A-B86C-91F381754329}" type="slidenum">
              <a:rPr lang="en-US" smtClean="0"/>
              <a:t>28</a:t>
            </a:fld>
            <a:endParaRPr lang="en-US" dirty="0"/>
          </a:p>
        </p:txBody>
      </p:sp>
    </p:spTree>
    <p:extLst>
      <p:ext uri="{BB962C8B-B14F-4D97-AF65-F5344CB8AC3E}">
        <p14:creationId xmlns:p14="http://schemas.microsoft.com/office/powerpoint/2010/main" val="2672166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7C003-CB2B-3641-F1FA-CB11F08363BF}"/>
              </a:ext>
            </a:extLst>
          </p:cNvPr>
          <p:cNvSpPr>
            <a:spLocks noGrp="1"/>
          </p:cNvSpPr>
          <p:nvPr>
            <p:ph type="title"/>
          </p:nvPr>
        </p:nvSpPr>
        <p:spPr/>
        <p:txBody>
          <a:bodyPr/>
          <a:lstStyle/>
          <a:p>
            <a:r>
              <a:rPr lang="en-US" dirty="0"/>
              <a:t>Writing an Outline (Continued 3)</a:t>
            </a:r>
          </a:p>
        </p:txBody>
      </p:sp>
      <p:sp>
        <p:nvSpPr>
          <p:cNvPr id="3" name="Content Placeholder 2">
            <a:extLst>
              <a:ext uri="{FF2B5EF4-FFF2-40B4-BE49-F238E27FC236}">
                <a16:creationId xmlns:a16="http://schemas.microsoft.com/office/drawing/2014/main" id="{472D772B-CEA1-AC3D-23CE-46BEA7E95827}"/>
              </a:ext>
            </a:extLst>
          </p:cNvPr>
          <p:cNvSpPr>
            <a:spLocks noGrp="1"/>
          </p:cNvSpPr>
          <p:nvPr>
            <p:ph idx="1"/>
          </p:nvPr>
        </p:nvSpPr>
        <p:spPr/>
        <p:txBody>
          <a:bodyPr/>
          <a:lstStyle/>
          <a:p>
            <a:r>
              <a:rPr lang="en-US" sz="2000" dirty="0"/>
              <a:t>Format of formal outline continued:</a:t>
            </a:r>
          </a:p>
          <a:p>
            <a:pPr marL="617220" lvl="1" indent="-342900">
              <a:buFont typeface="Arial" panose="020B0604020202020204" pitchFamily="34" charset="0"/>
              <a:buChar char="•"/>
            </a:pPr>
            <a:r>
              <a:rPr lang="en-US" sz="2000" b="0" dirty="0"/>
              <a:t>Use capital letters (A, B, C, D, etc.) to divide your main points into parts.</a:t>
            </a:r>
          </a:p>
          <a:p>
            <a:pPr marL="617220" lvl="1" indent="-342900">
              <a:buFont typeface="Arial" panose="020B0604020202020204" pitchFamily="34" charset="0"/>
              <a:buChar char="•"/>
            </a:pPr>
            <a:r>
              <a:rPr lang="en-US" sz="2000" b="0" dirty="0"/>
              <a:t>Use Arabic numerals (1, 2, 3, 4, 5, etc.) if you need to subdivide any As, Bs, or Cs into smaller parts.</a:t>
            </a:r>
          </a:p>
          <a:p>
            <a:pPr marL="617220" lvl="1" indent="-342900">
              <a:buFont typeface="Arial" panose="020B0604020202020204" pitchFamily="34" charset="0"/>
              <a:buChar char="•"/>
            </a:pPr>
            <a:r>
              <a:rPr lang="en-US" sz="2000" b="0" dirty="0"/>
              <a:t>End with the final roman numeral expressing your idea for your conclusion.</a:t>
            </a:r>
          </a:p>
          <a:p>
            <a:endParaRPr lang="en-US" dirty="0"/>
          </a:p>
        </p:txBody>
      </p:sp>
      <p:sp>
        <p:nvSpPr>
          <p:cNvPr id="4" name="Footer Placeholder 3">
            <a:extLst>
              <a:ext uri="{FF2B5EF4-FFF2-40B4-BE49-F238E27FC236}">
                <a16:creationId xmlns:a16="http://schemas.microsoft.com/office/drawing/2014/main" id="{AA29B2A3-1909-5657-DDF5-208B1016970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352F69E-8F5D-65AA-C8B7-610A92E72B41}"/>
              </a:ext>
            </a:extLst>
          </p:cNvPr>
          <p:cNvSpPr txBox="1"/>
          <p:nvPr/>
        </p:nvSpPr>
        <p:spPr>
          <a:xfrm>
            <a:off x="7234327" y="6326513"/>
            <a:ext cx="295611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chemeClr val="tx2"/>
                </a:solidFill>
              </a:rPr>
              <a:t>(Booth et al., 2022). </a:t>
            </a:r>
          </a:p>
        </p:txBody>
      </p:sp>
      <p:sp>
        <p:nvSpPr>
          <p:cNvPr id="5" name="Slide Number Placeholder 4">
            <a:extLst>
              <a:ext uri="{FF2B5EF4-FFF2-40B4-BE49-F238E27FC236}">
                <a16:creationId xmlns:a16="http://schemas.microsoft.com/office/drawing/2014/main" id="{72F4FFF8-B13C-5233-9ADA-791D86B1C001}"/>
              </a:ext>
            </a:extLst>
          </p:cNvPr>
          <p:cNvSpPr>
            <a:spLocks noGrp="1"/>
          </p:cNvSpPr>
          <p:nvPr>
            <p:ph type="sldNum" sz="quarter" idx="12"/>
          </p:nvPr>
        </p:nvSpPr>
        <p:spPr/>
        <p:txBody>
          <a:bodyPr/>
          <a:lstStyle/>
          <a:p>
            <a:fld id="{5DEF7F31-0B8A-474A-B86C-91F381754329}" type="slidenum">
              <a:rPr lang="en-US" smtClean="0"/>
              <a:t>29</a:t>
            </a:fld>
            <a:endParaRPr lang="en-US" dirty="0"/>
          </a:p>
        </p:txBody>
      </p:sp>
    </p:spTree>
    <p:extLst>
      <p:ext uri="{BB962C8B-B14F-4D97-AF65-F5344CB8AC3E}">
        <p14:creationId xmlns:p14="http://schemas.microsoft.com/office/powerpoint/2010/main" val="607443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262AD-4206-2A32-05A0-F18DCBD11911}"/>
              </a:ext>
            </a:extLst>
          </p:cNvPr>
          <p:cNvSpPr>
            <a:spLocks noGrp="1"/>
          </p:cNvSpPr>
          <p:nvPr>
            <p:ph type="title"/>
          </p:nvPr>
        </p:nvSpPr>
        <p:spPr/>
        <p:txBody>
          <a:bodyPr>
            <a:normAutofit/>
          </a:bodyPr>
          <a:lstStyle/>
          <a:p>
            <a:r>
              <a:rPr lang="en-US" dirty="0"/>
              <a:t>3.1 - The Writing Process: How Do I Begin?</a:t>
            </a:r>
          </a:p>
        </p:txBody>
      </p:sp>
      <p:sp>
        <p:nvSpPr>
          <p:cNvPr id="3" name="Text Placeholder 2">
            <a:extLst>
              <a:ext uri="{FF2B5EF4-FFF2-40B4-BE49-F238E27FC236}">
                <a16:creationId xmlns:a16="http://schemas.microsoft.com/office/drawing/2014/main" id="{E81B9CBD-201C-2E49-6B7E-8D887E1B4985}"/>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AD32405A-8971-06C6-FE97-EDD8D4CAE1DD}"/>
              </a:ext>
            </a:extLst>
          </p:cNvPr>
          <p:cNvSpPr>
            <a:spLocks noGrp="1"/>
          </p:cNvSpPr>
          <p:nvPr>
            <p:ph idx="1"/>
          </p:nvPr>
        </p:nvSpPr>
        <p:spPr/>
        <p:txBody>
          <a:bodyPr/>
          <a:lstStyle/>
          <a:p>
            <a:r>
              <a:rPr lang="en-US" dirty="0"/>
              <a:t>Use steps to break down the writing process.</a:t>
            </a:r>
          </a:p>
          <a:p>
            <a:endParaRPr lang="en-US" dirty="0"/>
          </a:p>
        </p:txBody>
      </p:sp>
      <p:sp>
        <p:nvSpPr>
          <p:cNvPr id="5" name="Footer Placeholder 4">
            <a:extLst>
              <a:ext uri="{FF2B5EF4-FFF2-40B4-BE49-F238E27FC236}">
                <a16:creationId xmlns:a16="http://schemas.microsoft.com/office/drawing/2014/main" id="{3814A536-09AA-2D92-C503-627CF4A8342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0A1D1BC6-DD94-A537-8E07-959231F4F130}"/>
              </a:ext>
            </a:extLst>
          </p:cNvPr>
          <p:cNvSpPr>
            <a:spLocks noGrp="1"/>
          </p:cNvSpPr>
          <p:nvPr>
            <p:ph type="sldNum" sz="quarter" idx="12"/>
          </p:nvPr>
        </p:nvSpPr>
        <p:spPr/>
        <p:txBody>
          <a:bodyPr/>
          <a:lstStyle/>
          <a:p>
            <a:fld id="{5DEF7F31-0B8A-474A-B86C-91F381754329}" type="slidenum">
              <a:rPr lang="en-US" smtClean="0"/>
              <a:t>3</a:t>
            </a:fld>
            <a:endParaRPr lang="en-US" dirty="0"/>
          </a:p>
        </p:txBody>
      </p:sp>
    </p:spTree>
    <p:extLst>
      <p:ext uri="{BB962C8B-B14F-4D97-AF65-F5344CB8AC3E}">
        <p14:creationId xmlns:p14="http://schemas.microsoft.com/office/powerpoint/2010/main" val="924061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0D684-BACA-1D2C-7059-8B009EBB0355}"/>
              </a:ext>
            </a:extLst>
          </p:cNvPr>
          <p:cNvSpPr>
            <a:spLocks noGrp="1"/>
          </p:cNvSpPr>
          <p:nvPr>
            <p:ph type="title"/>
          </p:nvPr>
        </p:nvSpPr>
        <p:spPr/>
        <p:txBody>
          <a:bodyPr/>
          <a:lstStyle/>
          <a:p>
            <a:r>
              <a:rPr lang="en-US" dirty="0"/>
              <a:t>Constructing Topic Outlines</a:t>
            </a:r>
          </a:p>
        </p:txBody>
      </p:sp>
      <p:sp>
        <p:nvSpPr>
          <p:cNvPr id="3" name="Content Placeholder 2">
            <a:extLst>
              <a:ext uri="{FF2B5EF4-FFF2-40B4-BE49-F238E27FC236}">
                <a16:creationId xmlns:a16="http://schemas.microsoft.com/office/drawing/2014/main" id="{A7554BA1-48D2-51C7-06BB-D727EEB9C5FD}"/>
              </a:ext>
            </a:extLst>
          </p:cNvPr>
          <p:cNvSpPr>
            <a:spLocks noGrp="1"/>
          </p:cNvSpPr>
          <p:nvPr>
            <p:ph idx="1"/>
          </p:nvPr>
        </p:nvSpPr>
        <p:spPr/>
        <p:txBody>
          <a:bodyPr/>
          <a:lstStyle/>
          <a:p>
            <a:r>
              <a:rPr lang="en-US" sz="2000" dirty="0"/>
              <a:t>A topic outline uses words or phrases instead of complete sentences.</a:t>
            </a:r>
          </a:p>
          <a:p>
            <a:r>
              <a:rPr lang="en-US" sz="2000" dirty="0"/>
              <a:t>Outline is short and simple.</a:t>
            </a:r>
          </a:p>
          <a:p>
            <a:r>
              <a:rPr lang="en-US" sz="2000" dirty="0"/>
              <a:t>Easy to understand.</a:t>
            </a:r>
          </a:p>
          <a:p>
            <a:endParaRPr lang="en-US" dirty="0"/>
          </a:p>
        </p:txBody>
      </p:sp>
      <p:sp>
        <p:nvSpPr>
          <p:cNvPr id="4" name="Footer Placeholder 3">
            <a:extLst>
              <a:ext uri="{FF2B5EF4-FFF2-40B4-BE49-F238E27FC236}">
                <a16:creationId xmlns:a16="http://schemas.microsoft.com/office/drawing/2014/main" id="{4DE3BB9C-A868-5B26-94F2-ED08DF4E51A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A24ADE69-1180-E85F-74FC-B707575A9FA6}"/>
              </a:ext>
            </a:extLst>
          </p:cNvPr>
          <p:cNvSpPr txBox="1"/>
          <p:nvPr/>
        </p:nvSpPr>
        <p:spPr>
          <a:xfrm>
            <a:off x="7371678" y="6349373"/>
            <a:ext cx="295611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chemeClr val="tx2"/>
                </a:solidFill>
              </a:rPr>
              <a:t>(Booth et al., 2022). </a:t>
            </a:r>
          </a:p>
        </p:txBody>
      </p:sp>
      <p:sp>
        <p:nvSpPr>
          <p:cNvPr id="5" name="Slide Number Placeholder 4">
            <a:extLst>
              <a:ext uri="{FF2B5EF4-FFF2-40B4-BE49-F238E27FC236}">
                <a16:creationId xmlns:a16="http://schemas.microsoft.com/office/drawing/2014/main" id="{D81F2A78-D4E0-5697-F74B-F83FFDCFFDFF}"/>
              </a:ext>
            </a:extLst>
          </p:cNvPr>
          <p:cNvSpPr>
            <a:spLocks noGrp="1"/>
          </p:cNvSpPr>
          <p:nvPr>
            <p:ph type="sldNum" sz="quarter" idx="12"/>
          </p:nvPr>
        </p:nvSpPr>
        <p:spPr/>
        <p:txBody>
          <a:bodyPr/>
          <a:lstStyle/>
          <a:p>
            <a:fld id="{5DEF7F31-0B8A-474A-B86C-91F381754329}" type="slidenum">
              <a:rPr lang="en-US" smtClean="0"/>
              <a:t>30</a:t>
            </a:fld>
            <a:endParaRPr lang="en-US" dirty="0"/>
          </a:p>
        </p:txBody>
      </p:sp>
    </p:spTree>
    <p:extLst>
      <p:ext uri="{BB962C8B-B14F-4D97-AF65-F5344CB8AC3E}">
        <p14:creationId xmlns:p14="http://schemas.microsoft.com/office/powerpoint/2010/main" val="1606048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A10CC-4222-6764-B540-36ECBC9E87F1}"/>
              </a:ext>
            </a:extLst>
          </p:cNvPr>
          <p:cNvSpPr>
            <a:spLocks noGrp="1"/>
          </p:cNvSpPr>
          <p:nvPr>
            <p:ph type="title"/>
          </p:nvPr>
        </p:nvSpPr>
        <p:spPr/>
        <p:txBody>
          <a:bodyPr/>
          <a:lstStyle/>
          <a:p>
            <a:r>
              <a:rPr lang="en-US" dirty="0"/>
              <a:t>Constructing Sentence Outlines</a:t>
            </a:r>
          </a:p>
        </p:txBody>
      </p:sp>
      <p:sp>
        <p:nvSpPr>
          <p:cNvPr id="3" name="Content Placeholder 2">
            <a:extLst>
              <a:ext uri="{FF2B5EF4-FFF2-40B4-BE49-F238E27FC236}">
                <a16:creationId xmlns:a16="http://schemas.microsoft.com/office/drawing/2014/main" id="{23485401-004B-5912-934F-E6AA9AB32B35}"/>
              </a:ext>
            </a:extLst>
          </p:cNvPr>
          <p:cNvSpPr>
            <a:spLocks noGrp="1"/>
          </p:cNvSpPr>
          <p:nvPr>
            <p:ph idx="1"/>
          </p:nvPr>
        </p:nvSpPr>
        <p:spPr/>
        <p:txBody>
          <a:bodyPr/>
          <a:lstStyle/>
          <a:p>
            <a:r>
              <a:rPr lang="en-US" sz="2000" dirty="0"/>
              <a:t>Complete sentences are used instead of words and phrases.</a:t>
            </a:r>
          </a:p>
          <a:p>
            <a:r>
              <a:rPr lang="en-US" sz="2000" dirty="0"/>
              <a:t>Detailed and closer to a draft.</a:t>
            </a:r>
          </a:p>
          <a:p>
            <a:r>
              <a:rPr lang="en-US" sz="2000" dirty="0"/>
              <a:t>Gives you clarity. </a:t>
            </a:r>
          </a:p>
          <a:p>
            <a:endParaRPr lang="en-US" dirty="0"/>
          </a:p>
        </p:txBody>
      </p:sp>
      <p:sp>
        <p:nvSpPr>
          <p:cNvPr id="4" name="Footer Placeholder 3">
            <a:extLst>
              <a:ext uri="{FF2B5EF4-FFF2-40B4-BE49-F238E27FC236}">
                <a16:creationId xmlns:a16="http://schemas.microsoft.com/office/drawing/2014/main" id="{24F7BA3C-C5AF-0097-E824-644AE982637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F1C36899-8C67-872D-376F-A49059F49BD1}"/>
              </a:ext>
            </a:extLst>
          </p:cNvPr>
          <p:cNvSpPr>
            <a:spLocks noGrp="1"/>
          </p:cNvSpPr>
          <p:nvPr>
            <p:ph type="sldNum" sz="quarter" idx="12"/>
          </p:nvPr>
        </p:nvSpPr>
        <p:spPr/>
        <p:txBody>
          <a:bodyPr/>
          <a:lstStyle/>
          <a:p>
            <a:fld id="{5DEF7F31-0B8A-474A-B86C-91F381754329}" type="slidenum">
              <a:rPr lang="en-US" smtClean="0"/>
              <a:t>31</a:t>
            </a:fld>
            <a:endParaRPr lang="en-US" dirty="0"/>
          </a:p>
        </p:txBody>
      </p:sp>
    </p:spTree>
    <p:extLst>
      <p:ext uri="{BB962C8B-B14F-4D97-AF65-F5344CB8AC3E}">
        <p14:creationId xmlns:p14="http://schemas.microsoft.com/office/powerpoint/2010/main" val="3843381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728C-E77D-48C7-76AA-73997A5FF4DE}"/>
              </a:ext>
            </a:extLst>
          </p:cNvPr>
          <p:cNvSpPr>
            <a:spLocks noGrp="1"/>
          </p:cNvSpPr>
          <p:nvPr>
            <p:ph type="title"/>
          </p:nvPr>
        </p:nvSpPr>
        <p:spPr/>
        <p:txBody>
          <a:bodyPr/>
          <a:lstStyle/>
          <a:p>
            <a:r>
              <a:rPr lang="en-US" dirty="0"/>
              <a:t>3.3 - Key Takeaways</a:t>
            </a:r>
          </a:p>
        </p:txBody>
      </p:sp>
      <p:sp>
        <p:nvSpPr>
          <p:cNvPr id="3" name="Content Placeholder 2">
            <a:extLst>
              <a:ext uri="{FF2B5EF4-FFF2-40B4-BE49-F238E27FC236}">
                <a16:creationId xmlns:a16="http://schemas.microsoft.com/office/drawing/2014/main" id="{7FDFB6C7-1262-EFBB-4895-2FA6E34F56E8}"/>
              </a:ext>
            </a:extLst>
          </p:cNvPr>
          <p:cNvSpPr>
            <a:spLocks noGrp="1"/>
          </p:cNvSpPr>
          <p:nvPr>
            <p:ph idx="1"/>
          </p:nvPr>
        </p:nvSpPr>
        <p:spPr/>
        <p:txBody>
          <a:bodyPr/>
          <a:lstStyle/>
          <a:p>
            <a:r>
              <a:rPr lang="en-US" sz="2000" dirty="0"/>
              <a:t>Writers must put their ideas in order so the assignment makes sense. The most common orders are chronological order, spatial order, and order of importance.</a:t>
            </a:r>
          </a:p>
          <a:p>
            <a:r>
              <a:rPr lang="en-US" sz="2000" dirty="0"/>
              <a:t>After gathering and evaluating the information you found for your essay, the next step is to write a working, or preliminary, thesis statement.</a:t>
            </a:r>
          </a:p>
          <a:p>
            <a:endParaRPr lang="en-US" dirty="0"/>
          </a:p>
        </p:txBody>
      </p:sp>
      <p:sp>
        <p:nvSpPr>
          <p:cNvPr id="4" name="Footer Placeholder 3">
            <a:extLst>
              <a:ext uri="{FF2B5EF4-FFF2-40B4-BE49-F238E27FC236}">
                <a16:creationId xmlns:a16="http://schemas.microsoft.com/office/drawing/2014/main" id="{F3965498-287B-F8A2-27B2-EC43F1F7F88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4D8DAF45-085E-2D95-BE6B-65616F5EA675}"/>
              </a:ext>
            </a:extLst>
          </p:cNvPr>
          <p:cNvSpPr>
            <a:spLocks noGrp="1"/>
          </p:cNvSpPr>
          <p:nvPr>
            <p:ph type="sldNum" sz="quarter" idx="12"/>
          </p:nvPr>
        </p:nvSpPr>
        <p:spPr/>
        <p:txBody>
          <a:bodyPr/>
          <a:lstStyle/>
          <a:p>
            <a:fld id="{5DEF7F31-0B8A-474A-B86C-91F381754329}" type="slidenum">
              <a:rPr lang="en-US" smtClean="0"/>
              <a:t>32</a:t>
            </a:fld>
            <a:endParaRPr lang="en-US" dirty="0"/>
          </a:p>
        </p:txBody>
      </p:sp>
    </p:spTree>
    <p:extLst>
      <p:ext uri="{BB962C8B-B14F-4D97-AF65-F5344CB8AC3E}">
        <p14:creationId xmlns:p14="http://schemas.microsoft.com/office/powerpoint/2010/main" val="18103432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7BFC0-6A4E-8C9D-814B-0A1BFAABADE2}"/>
              </a:ext>
            </a:extLst>
          </p:cNvPr>
          <p:cNvSpPr>
            <a:spLocks noGrp="1"/>
          </p:cNvSpPr>
          <p:nvPr>
            <p:ph type="title"/>
          </p:nvPr>
        </p:nvSpPr>
        <p:spPr/>
        <p:txBody>
          <a:bodyPr/>
          <a:lstStyle/>
          <a:p>
            <a:r>
              <a:rPr lang="en-US" dirty="0"/>
              <a:t>3.3 - Key Takeaways (Continued 1)</a:t>
            </a:r>
          </a:p>
        </p:txBody>
      </p:sp>
      <p:sp>
        <p:nvSpPr>
          <p:cNvPr id="3" name="Content Placeholder 2">
            <a:extLst>
              <a:ext uri="{FF2B5EF4-FFF2-40B4-BE49-F238E27FC236}">
                <a16:creationId xmlns:a16="http://schemas.microsoft.com/office/drawing/2014/main" id="{1296D183-E12F-C2BF-7E1E-3735E5B8AFAE}"/>
              </a:ext>
            </a:extLst>
          </p:cNvPr>
          <p:cNvSpPr>
            <a:spLocks noGrp="1"/>
          </p:cNvSpPr>
          <p:nvPr>
            <p:ph idx="1"/>
          </p:nvPr>
        </p:nvSpPr>
        <p:spPr/>
        <p:txBody>
          <a:bodyPr/>
          <a:lstStyle/>
          <a:p>
            <a:r>
              <a:rPr lang="en-US" sz="2000" dirty="0"/>
              <a:t>The working thesis statement expresses the main idea that you want to develop in the entire piece of writing. It can be modified as you continue the writing process.</a:t>
            </a:r>
          </a:p>
          <a:p>
            <a:r>
              <a:rPr lang="en-US" sz="2000" dirty="0"/>
              <a:t>Effective writers prepare a formal outline to organize their main ideas and supporting details in the order they will be presented.</a:t>
            </a:r>
          </a:p>
          <a:p>
            <a:endParaRPr lang="en-US" dirty="0"/>
          </a:p>
        </p:txBody>
      </p:sp>
      <p:sp>
        <p:nvSpPr>
          <p:cNvPr id="4" name="Footer Placeholder 3">
            <a:extLst>
              <a:ext uri="{FF2B5EF4-FFF2-40B4-BE49-F238E27FC236}">
                <a16:creationId xmlns:a16="http://schemas.microsoft.com/office/drawing/2014/main" id="{E318AFE1-D5C7-A26F-6881-2AC36B7530F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1058E5E-7305-707D-1EEC-4D56BB51E606}"/>
              </a:ext>
            </a:extLst>
          </p:cNvPr>
          <p:cNvSpPr>
            <a:spLocks noGrp="1"/>
          </p:cNvSpPr>
          <p:nvPr>
            <p:ph type="sldNum" sz="quarter" idx="12"/>
          </p:nvPr>
        </p:nvSpPr>
        <p:spPr/>
        <p:txBody>
          <a:bodyPr/>
          <a:lstStyle/>
          <a:p>
            <a:fld id="{5DEF7F31-0B8A-474A-B86C-91F381754329}" type="slidenum">
              <a:rPr lang="en-US" smtClean="0"/>
              <a:t>33</a:t>
            </a:fld>
            <a:endParaRPr lang="en-US" dirty="0"/>
          </a:p>
        </p:txBody>
      </p:sp>
    </p:spTree>
    <p:extLst>
      <p:ext uri="{BB962C8B-B14F-4D97-AF65-F5344CB8AC3E}">
        <p14:creationId xmlns:p14="http://schemas.microsoft.com/office/powerpoint/2010/main" val="36659200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2ED83-4241-8CCE-8D31-316E68F9CC63}"/>
              </a:ext>
            </a:extLst>
          </p:cNvPr>
          <p:cNvSpPr>
            <a:spLocks noGrp="1"/>
          </p:cNvSpPr>
          <p:nvPr>
            <p:ph type="title"/>
          </p:nvPr>
        </p:nvSpPr>
        <p:spPr/>
        <p:txBody>
          <a:bodyPr/>
          <a:lstStyle/>
          <a:p>
            <a:r>
              <a:rPr lang="en-US" dirty="0"/>
              <a:t>3.3 - Key Takeaways (Continued 2)</a:t>
            </a:r>
          </a:p>
        </p:txBody>
      </p:sp>
      <p:sp>
        <p:nvSpPr>
          <p:cNvPr id="3" name="Content Placeholder 2">
            <a:extLst>
              <a:ext uri="{FF2B5EF4-FFF2-40B4-BE49-F238E27FC236}">
                <a16:creationId xmlns:a16="http://schemas.microsoft.com/office/drawing/2014/main" id="{D5CAF192-734F-0475-3FAD-8A2351C5870C}"/>
              </a:ext>
            </a:extLst>
          </p:cNvPr>
          <p:cNvSpPr>
            <a:spLocks noGrp="1"/>
          </p:cNvSpPr>
          <p:nvPr>
            <p:ph idx="1"/>
          </p:nvPr>
        </p:nvSpPr>
        <p:spPr/>
        <p:txBody>
          <a:bodyPr/>
          <a:lstStyle/>
          <a:p>
            <a:r>
              <a:rPr lang="en-US" sz="2000" dirty="0"/>
              <a:t>A topic outline uses words and phrases to express the ideas.</a:t>
            </a:r>
          </a:p>
          <a:p>
            <a:r>
              <a:rPr lang="en-US" sz="2000" dirty="0"/>
              <a:t>A sentence outline uses complete sentences to express the ideas.</a:t>
            </a:r>
          </a:p>
          <a:p>
            <a:r>
              <a:rPr lang="en-US" sz="2000" dirty="0"/>
              <a:t>The writer’s thesis statement begins the outline, and the outline ends with suggestions for the concluding paragraph.</a:t>
            </a:r>
          </a:p>
          <a:p>
            <a:endParaRPr lang="en-US" dirty="0"/>
          </a:p>
        </p:txBody>
      </p:sp>
      <p:sp>
        <p:nvSpPr>
          <p:cNvPr id="4" name="Footer Placeholder 3">
            <a:extLst>
              <a:ext uri="{FF2B5EF4-FFF2-40B4-BE49-F238E27FC236}">
                <a16:creationId xmlns:a16="http://schemas.microsoft.com/office/drawing/2014/main" id="{74CB124C-D7AF-88C8-8A0F-C1F58D43D26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7182E58B-3E8E-D640-6594-F2D290E5383F}"/>
              </a:ext>
            </a:extLst>
          </p:cNvPr>
          <p:cNvSpPr>
            <a:spLocks noGrp="1"/>
          </p:cNvSpPr>
          <p:nvPr>
            <p:ph type="sldNum" sz="quarter" idx="12"/>
          </p:nvPr>
        </p:nvSpPr>
        <p:spPr/>
        <p:txBody>
          <a:bodyPr/>
          <a:lstStyle/>
          <a:p>
            <a:fld id="{5DEF7F31-0B8A-474A-B86C-91F381754329}" type="slidenum">
              <a:rPr lang="en-US" smtClean="0"/>
              <a:t>34</a:t>
            </a:fld>
            <a:endParaRPr lang="en-US" dirty="0"/>
          </a:p>
        </p:txBody>
      </p:sp>
    </p:spTree>
    <p:extLst>
      <p:ext uri="{BB962C8B-B14F-4D97-AF65-F5344CB8AC3E}">
        <p14:creationId xmlns:p14="http://schemas.microsoft.com/office/powerpoint/2010/main" val="36761154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4BDDE-77EC-023A-7C8D-1507D9EF5F49}"/>
              </a:ext>
            </a:extLst>
          </p:cNvPr>
          <p:cNvSpPr>
            <a:spLocks noGrp="1"/>
          </p:cNvSpPr>
          <p:nvPr>
            <p:ph type="title"/>
          </p:nvPr>
        </p:nvSpPr>
        <p:spPr/>
        <p:txBody>
          <a:bodyPr>
            <a:normAutofit/>
          </a:bodyPr>
          <a:lstStyle/>
          <a:p>
            <a:r>
              <a:rPr lang="en-US" dirty="0"/>
              <a:t>3.4 - Drafting</a:t>
            </a:r>
          </a:p>
        </p:txBody>
      </p:sp>
      <p:sp>
        <p:nvSpPr>
          <p:cNvPr id="3" name="Text Placeholder 2">
            <a:extLst>
              <a:ext uri="{FF2B5EF4-FFF2-40B4-BE49-F238E27FC236}">
                <a16:creationId xmlns:a16="http://schemas.microsoft.com/office/drawing/2014/main" id="{2EFE3AE2-F0BC-8F2B-2490-954896748F8E}"/>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1FB18E04-A850-7083-816E-7D719EDFE208}"/>
              </a:ext>
            </a:extLst>
          </p:cNvPr>
          <p:cNvSpPr>
            <a:spLocks noGrp="1"/>
          </p:cNvSpPr>
          <p:nvPr>
            <p:ph idx="1"/>
          </p:nvPr>
        </p:nvSpPr>
        <p:spPr/>
        <p:txBody>
          <a:bodyPr/>
          <a:lstStyle/>
          <a:p>
            <a:r>
              <a:rPr lang="en-US" dirty="0"/>
              <a:t>Identify drafting strategies that improve writing.</a:t>
            </a:r>
          </a:p>
          <a:p>
            <a:r>
              <a:rPr lang="en-US" dirty="0"/>
              <a:t>Use drafting strategies to prepare the first draft of an essay.</a:t>
            </a:r>
          </a:p>
          <a:p>
            <a:endParaRPr lang="en-US" dirty="0"/>
          </a:p>
        </p:txBody>
      </p:sp>
      <p:sp>
        <p:nvSpPr>
          <p:cNvPr id="5" name="Footer Placeholder 4">
            <a:extLst>
              <a:ext uri="{FF2B5EF4-FFF2-40B4-BE49-F238E27FC236}">
                <a16:creationId xmlns:a16="http://schemas.microsoft.com/office/drawing/2014/main" id="{94A9EFF0-AA6E-5C5C-FCAC-0EE33196687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DD5DFA9E-6F5A-1D26-6404-033DFD20CDD9}"/>
              </a:ext>
            </a:extLst>
          </p:cNvPr>
          <p:cNvSpPr>
            <a:spLocks noGrp="1"/>
          </p:cNvSpPr>
          <p:nvPr>
            <p:ph type="sldNum" sz="quarter" idx="12"/>
          </p:nvPr>
        </p:nvSpPr>
        <p:spPr/>
        <p:txBody>
          <a:bodyPr/>
          <a:lstStyle/>
          <a:p>
            <a:fld id="{5DEF7F31-0B8A-474A-B86C-91F381754329}" type="slidenum">
              <a:rPr lang="en-US" smtClean="0"/>
              <a:t>35</a:t>
            </a:fld>
            <a:endParaRPr lang="en-US" dirty="0"/>
          </a:p>
        </p:txBody>
      </p:sp>
    </p:spTree>
    <p:extLst>
      <p:ext uri="{BB962C8B-B14F-4D97-AF65-F5344CB8AC3E}">
        <p14:creationId xmlns:p14="http://schemas.microsoft.com/office/powerpoint/2010/main" val="32441897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779DD-2ADE-C4E6-BEFE-9A5574C92BD3}"/>
              </a:ext>
            </a:extLst>
          </p:cNvPr>
          <p:cNvSpPr>
            <a:spLocks noGrp="1"/>
          </p:cNvSpPr>
          <p:nvPr>
            <p:ph type="title"/>
          </p:nvPr>
        </p:nvSpPr>
        <p:spPr/>
        <p:txBody>
          <a:bodyPr/>
          <a:lstStyle/>
          <a:p>
            <a:r>
              <a:rPr lang="en-US" dirty="0"/>
              <a:t>Getting Started: Strategies For Drafting</a:t>
            </a:r>
          </a:p>
        </p:txBody>
      </p:sp>
      <p:sp>
        <p:nvSpPr>
          <p:cNvPr id="3" name="Content Placeholder 2">
            <a:extLst>
              <a:ext uri="{FF2B5EF4-FFF2-40B4-BE49-F238E27FC236}">
                <a16:creationId xmlns:a16="http://schemas.microsoft.com/office/drawing/2014/main" id="{5BEEB4EE-3A54-A24A-6A5F-1D7B72F58DB6}"/>
              </a:ext>
            </a:extLst>
          </p:cNvPr>
          <p:cNvSpPr>
            <a:spLocks noGrp="1"/>
          </p:cNvSpPr>
          <p:nvPr>
            <p:ph idx="1"/>
          </p:nvPr>
        </p:nvSpPr>
        <p:spPr/>
        <p:txBody>
          <a:bodyPr/>
          <a:lstStyle/>
          <a:p>
            <a:r>
              <a:rPr lang="en-US" sz="2000" dirty="0"/>
              <a:t>This stage in the writing process is to draft a complete first version of a standard five-paragraph essay.</a:t>
            </a:r>
          </a:p>
          <a:p>
            <a:r>
              <a:rPr lang="en-US" sz="2000" dirty="0"/>
              <a:t>Five-paragraph essay includes:</a:t>
            </a:r>
          </a:p>
          <a:p>
            <a:pPr marL="617220" lvl="1" indent="-342900">
              <a:buFont typeface="Arial" panose="020B0604020202020204" pitchFamily="34" charset="0"/>
              <a:buChar char="•"/>
            </a:pPr>
            <a:r>
              <a:rPr lang="en-US" sz="2000" b="0" dirty="0"/>
              <a:t>An Introduction </a:t>
            </a:r>
          </a:p>
          <a:p>
            <a:pPr marL="617220" lvl="1" indent="-342900">
              <a:buFont typeface="Arial" panose="020B0604020202020204" pitchFamily="34" charset="0"/>
              <a:buChar char="•"/>
            </a:pPr>
            <a:r>
              <a:rPr lang="en-US" sz="2000" b="0" dirty="0"/>
              <a:t>Three Body Paragraphs</a:t>
            </a:r>
          </a:p>
          <a:p>
            <a:pPr marL="617220" lvl="1" indent="-342900">
              <a:buFont typeface="Arial" panose="020B0604020202020204" pitchFamily="34" charset="0"/>
              <a:buChar char="•"/>
            </a:pPr>
            <a:r>
              <a:rPr lang="en-US" sz="2000" b="0" dirty="0"/>
              <a:t>A Conclusion</a:t>
            </a:r>
          </a:p>
          <a:p>
            <a:endParaRPr lang="en-US" dirty="0"/>
          </a:p>
        </p:txBody>
      </p:sp>
      <p:sp>
        <p:nvSpPr>
          <p:cNvPr id="4" name="Footer Placeholder 3">
            <a:extLst>
              <a:ext uri="{FF2B5EF4-FFF2-40B4-BE49-F238E27FC236}">
                <a16:creationId xmlns:a16="http://schemas.microsoft.com/office/drawing/2014/main" id="{08E19285-9EFD-C113-E384-AEFF147E49F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30BFDF9-7B3A-5DA3-1138-C974484DB32F}"/>
              </a:ext>
            </a:extLst>
          </p:cNvPr>
          <p:cNvSpPr>
            <a:spLocks noGrp="1"/>
          </p:cNvSpPr>
          <p:nvPr>
            <p:ph type="sldNum" sz="quarter" idx="12"/>
          </p:nvPr>
        </p:nvSpPr>
        <p:spPr/>
        <p:txBody>
          <a:bodyPr/>
          <a:lstStyle/>
          <a:p>
            <a:fld id="{5DEF7F31-0B8A-474A-B86C-91F381754329}" type="slidenum">
              <a:rPr lang="en-US" smtClean="0"/>
              <a:t>36</a:t>
            </a:fld>
            <a:endParaRPr lang="en-US" dirty="0"/>
          </a:p>
        </p:txBody>
      </p:sp>
    </p:spTree>
    <p:extLst>
      <p:ext uri="{BB962C8B-B14F-4D97-AF65-F5344CB8AC3E}">
        <p14:creationId xmlns:p14="http://schemas.microsoft.com/office/powerpoint/2010/main" val="17279584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9742C-EDB7-C4D4-31FD-81C3BABC47DA}"/>
              </a:ext>
            </a:extLst>
          </p:cNvPr>
          <p:cNvSpPr>
            <a:spLocks noGrp="1"/>
          </p:cNvSpPr>
          <p:nvPr>
            <p:ph type="title"/>
          </p:nvPr>
        </p:nvSpPr>
        <p:spPr/>
        <p:txBody>
          <a:bodyPr/>
          <a:lstStyle/>
          <a:p>
            <a:r>
              <a:rPr lang="en-US" dirty="0"/>
              <a:t>Making the Writing Process Work for You</a:t>
            </a:r>
          </a:p>
        </p:txBody>
      </p:sp>
      <p:sp>
        <p:nvSpPr>
          <p:cNvPr id="3" name="Content Placeholder 2">
            <a:extLst>
              <a:ext uri="{FF2B5EF4-FFF2-40B4-BE49-F238E27FC236}">
                <a16:creationId xmlns:a16="http://schemas.microsoft.com/office/drawing/2014/main" id="{193D67C8-CC2F-ED1F-A5C7-357504B56A57}"/>
              </a:ext>
            </a:extLst>
          </p:cNvPr>
          <p:cNvSpPr>
            <a:spLocks noGrp="1"/>
          </p:cNvSpPr>
          <p:nvPr>
            <p:ph idx="1"/>
          </p:nvPr>
        </p:nvSpPr>
        <p:spPr/>
        <p:txBody>
          <a:bodyPr/>
          <a:lstStyle/>
          <a:p>
            <a:r>
              <a:rPr lang="en-US" sz="2000" dirty="0"/>
              <a:t>Begin writing with the part you know the most about.</a:t>
            </a:r>
          </a:p>
          <a:p>
            <a:r>
              <a:rPr lang="en-US" sz="2000" dirty="0"/>
              <a:t>Write one paragraph at a time and then stop.</a:t>
            </a:r>
          </a:p>
          <a:p>
            <a:r>
              <a:rPr lang="en-US" sz="2000" dirty="0"/>
              <a:t>Take short breaks to refresh your mind.</a:t>
            </a:r>
          </a:p>
          <a:p>
            <a:r>
              <a:rPr lang="en-US" sz="2000" dirty="0"/>
              <a:t>Be reasonable with your goals.</a:t>
            </a:r>
          </a:p>
          <a:p>
            <a:r>
              <a:rPr lang="en-US" sz="2000" dirty="0"/>
              <a:t>Keep your audience and purpose in mind as you write.</a:t>
            </a:r>
          </a:p>
          <a:p>
            <a:endParaRPr lang="en-US" dirty="0"/>
          </a:p>
        </p:txBody>
      </p:sp>
      <p:sp>
        <p:nvSpPr>
          <p:cNvPr id="4" name="Footer Placeholder 3">
            <a:extLst>
              <a:ext uri="{FF2B5EF4-FFF2-40B4-BE49-F238E27FC236}">
                <a16:creationId xmlns:a16="http://schemas.microsoft.com/office/drawing/2014/main" id="{66F4BDD9-EB48-8FEC-A5E0-610F7235859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0EC6F748-E737-9026-E27A-A87E6C91F7CB}"/>
              </a:ext>
            </a:extLst>
          </p:cNvPr>
          <p:cNvSpPr/>
          <p:nvPr/>
        </p:nvSpPr>
        <p:spPr>
          <a:xfrm>
            <a:off x="7510838" y="6356350"/>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7CFEA06B-CB41-DF1A-52A0-551575F8D3B9}"/>
              </a:ext>
            </a:extLst>
          </p:cNvPr>
          <p:cNvSpPr>
            <a:spLocks noGrp="1"/>
          </p:cNvSpPr>
          <p:nvPr>
            <p:ph type="sldNum" sz="quarter" idx="12"/>
          </p:nvPr>
        </p:nvSpPr>
        <p:spPr/>
        <p:txBody>
          <a:bodyPr/>
          <a:lstStyle/>
          <a:p>
            <a:fld id="{5DEF7F31-0B8A-474A-B86C-91F381754329}" type="slidenum">
              <a:rPr lang="en-US" smtClean="0"/>
              <a:t>37</a:t>
            </a:fld>
            <a:endParaRPr lang="en-US" dirty="0"/>
          </a:p>
        </p:txBody>
      </p:sp>
    </p:spTree>
    <p:extLst>
      <p:ext uri="{BB962C8B-B14F-4D97-AF65-F5344CB8AC3E}">
        <p14:creationId xmlns:p14="http://schemas.microsoft.com/office/powerpoint/2010/main" val="18332218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1A11-9E91-E8D4-BECB-C4B01F442482}"/>
              </a:ext>
            </a:extLst>
          </p:cNvPr>
          <p:cNvSpPr>
            <a:spLocks noGrp="1"/>
          </p:cNvSpPr>
          <p:nvPr>
            <p:ph type="title"/>
          </p:nvPr>
        </p:nvSpPr>
        <p:spPr/>
        <p:txBody>
          <a:bodyPr/>
          <a:lstStyle/>
          <a:p>
            <a:r>
              <a:rPr lang="en-US" dirty="0"/>
              <a:t>Setting Goals for Your First Draft</a:t>
            </a:r>
          </a:p>
        </p:txBody>
      </p:sp>
      <p:sp>
        <p:nvSpPr>
          <p:cNvPr id="3" name="Content Placeholder 2">
            <a:extLst>
              <a:ext uri="{FF2B5EF4-FFF2-40B4-BE49-F238E27FC236}">
                <a16:creationId xmlns:a16="http://schemas.microsoft.com/office/drawing/2014/main" id="{2CBFB62C-DCA2-17B2-6F23-A86A883E6356}"/>
              </a:ext>
            </a:extLst>
          </p:cNvPr>
          <p:cNvSpPr>
            <a:spLocks noGrp="1"/>
          </p:cNvSpPr>
          <p:nvPr>
            <p:ph idx="1"/>
          </p:nvPr>
        </p:nvSpPr>
        <p:spPr/>
        <p:txBody>
          <a:bodyPr/>
          <a:lstStyle/>
          <a:p>
            <a:r>
              <a:rPr lang="en-US" sz="2000" dirty="0"/>
              <a:t>A draft is a complete first version of your paper, it is not the final version - you need to revise it.</a:t>
            </a:r>
          </a:p>
          <a:p>
            <a:r>
              <a:rPr lang="en-US" sz="2000" dirty="0"/>
              <a:t>Revising your first draft lets you make changes to the paper before editing and proofreading it.</a:t>
            </a:r>
          </a:p>
          <a:p>
            <a:endParaRPr lang="en-US" dirty="0"/>
          </a:p>
        </p:txBody>
      </p:sp>
      <p:sp>
        <p:nvSpPr>
          <p:cNvPr id="4" name="Footer Placeholder 3">
            <a:extLst>
              <a:ext uri="{FF2B5EF4-FFF2-40B4-BE49-F238E27FC236}">
                <a16:creationId xmlns:a16="http://schemas.microsoft.com/office/drawing/2014/main" id="{358EEBC6-E0B5-F5B2-2DA2-F5968D8EB5A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5BAD9BB-F88C-8988-1362-88C3620357C5}"/>
              </a:ext>
            </a:extLst>
          </p:cNvPr>
          <p:cNvSpPr>
            <a:spLocks noGrp="1"/>
          </p:cNvSpPr>
          <p:nvPr>
            <p:ph type="sldNum" sz="quarter" idx="12"/>
          </p:nvPr>
        </p:nvSpPr>
        <p:spPr/>
        <p:txBody>
          <a:bodyPr/>
          <a:lstStyle/>
          <a:p>
            <a:fld id="{5DEF7F31-0B8A-474A-B86C-91F381754329}" type="slidenum">
              <a:rPr lang="en-US" smtClean="0"/>
              <a:t>38</a:t>
            </a:fld>
            <a:endParaRPr lang="en-US" dirty="0"/>
          </a:p>
        </p:txBody>
      </p:sp>
    </p:spTree>
    <p:extLst>
      <p:ext uri="{BB962C8B-B14F-4D97-AF65-F5344CB8AC3E}">
        <p14:creationId xmlns:p14="http://schemas.microsoft.com/office/powerpoint/2010/main" val="36707357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A76F2-58A3-7939-1B8B-E6509E402EC0}"/>
              </a:ext>
            </a:extLst>
          </p:cNvPr>
          <p:cNvSpPr>
            <a:spLocks noGrp="1"/>
          </p:cNvSpPr>
          <p:nvPr>
            <p:ph type="title"/>
          </p:nvPr>
        </p:nvSpPr>
        <p:spPr/>
        <p:txBody>
          <a:bodyPr/>
          <a:lstStyle/>
          <a:p>
            <a:r>
              <a:rPr lang="en-US" dirty="0"/>
              <a:t>Discovering the Basic Elements of a First Draft</a:t>
            </a:r>
          </a:p>
        </p:txBody>
      </p:sp>
      <p:sp>
        <p:nvSpPr>
          <p:cNvPr id="3" name="Content Placeholder 2">
            <a:extLst>
              <a:ext uri="{FF2B5EF4-FFF2-40B4-BE49-F238E27FC236}">
                <a16:creationId xmlns:a16="http://schemas.microsoft.com/office/drawing/2014/main" id="{3C6E50C7-1833-25E0-A41C-3CADAEADA285}"/>
              </a:ext>
            </a:extLst>
          </p:cNvPr>
          <p:cNvSpPr>
            <a:spLocks noGrp="1"/>
          </p:cNvSpPr>
          <p:nvPr>
            <p:ph idx="1"/>
          </p:nvPr>
        </p:nvSpPr>
        <p:spPr/>
        <p:txBody>
          <a:bodyPr/>
          <a:lstStyle/>
          <a:p>
            <a:r>
              <a:rPr lang="en-US" sz="2000" dirty="0"/>
              <a:t>First draft includes:</a:t>
            </a:r>
          </a:p>
          <a:p>
            <a:pPr marL="617220" lvl="1" indent="-342900">
              <a:buFont typeface="Arial" panose="020B0604020202020204" pitchFamily="34" charset="0"/>
              <a:buChar char="•"/>
            </a:pPr>
            <a:r>
              <a:rPr lang="en-US" b="0" dirty="0"/>
              <a:t>An introduction that attracts the audience’s attention.</a:t>
            </a:r>
          </a:p>
          <a:p>
            <a:pPr marL="617220" lvl="1" indent="-342900">
              <a:buFont typeface="Arial" panose="020B0604020202020204" pitchFamily="34" charset="0"/>
              <a:buChar char="•"/>
            </a:pPr>
            <a:r>
              <a:rPr lang="en-US" b="0" dirty="0"/>
              <a:t>A thesis Statement which presents the main point or controlling idea of the paper.</a:t>
            </a:r>
          </a:p>
          <a:p>
            <a:pPr marL="617220" lvl="1" indent="-342900">
              <a:buFont typeface="Arial" panose="020B0604020202020204" pitchFamily="34" charset="0"/>
              <a:buChar char="•"/>
            </a:pPr>
            <a:r>
              <a:rPr lang="en-US" b="0" dirty="0"/>
              <a:t>A topic sentence in every paragraph that states the main idea and implies how it connects to the thesis statement.</a:t>
            </a:r>
          </a:p>
          <a:p>
            <a:endParaRPr lang="en-US" dirty="0"/>
          </a:p>
        </p:txBody>
      </p:sp>
      <p:sp>
        <p:nvSpPr>
          <p:cNvPr id="4" name="Footer Placeholder 3">
            <a:extLst>
              <a:ext uri="{FF2B5EF4-FFF2-40B4-BE49-F238E27FC236}">
                <a16:creationId xmlns:a16="http://schemas.microsoft.com/office/drawing/2014/main" id="{5C5D0681-89E7-8542-C083-6676EFEB2B8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2E593D59-2ACC-60C8-2281-7474640DDADC}"/>
              </a:ext>
            </a:extLst>
          </p:cNvPr>
          <p:cNvSpPr/>
          <p:nvPr/>
        </p:nvSpPr>
        <p:spPr>
          <a:xfrm>
            <a:off x="7491463" y="6356350"/>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2C5E1B0D-48E9-DBCE-0D63-2273920335BF}"/>
              </a:ext>
            </a:extLst>
          </p:cNvPr>
          <p:cNvSpPr>
            <a:spLocks noGrp="1"/>
          </p:cNvSpPr>
          <p:nvPr>
            <p:ph type="sldNum" sz="quarter" idx="12"/>
          </p:nvPr>
        </p:nvSpPr>
        <p:spPr/>
        <p:txBody>
          <a:bodyPr/>
          <a:lstStyle/>
          <a:p>
            <a:fld id="{5DEF7F31-0B8A-474A-B86C-91F381754329}" type="slidenum">
              <a:rPr lang="en-US" smtClean="0"/>
              <a:t>39</a:t>
            </a:fld>
            <a:endParaRPr lang="en-US" dirty="0"/>
          </a:p>
        </p:txBody>
      </p:sp>
    </p:spTree>
    <p:extLst>
      <p:ext uri="{BB962C8B-B14F-4D97-AF65-F5344CB8AC3E}">
        <p14:creationId xmlns:p14="http://schemas.microsoft.com/office/powerpoint/2010/main" val="4023603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1E118-CCB8-8125-7184-985FED0E929E}"/>
              </a:ext>
            </a:extLst>
          </p:cNvPr>
          <p:cNvSpPr>
            <a:spLocks noGrp="1"/>
          </p:cNvSpPr>
          <p:nvPr>
            <p:ph type="title"/>
          </p:nvPr>
        </p:nvSpPr>
        <p:spPr/>
        <p:txBody>
          <a:bodyPr/>
          <a:lstStyle/>
          <a:p>
            <a:r>
              <a:rPr lang="en-US" dirty="0"/>
              <a:t>Prewriting</a:t>
            </a:r>
          </a:p>
        </p:txBody>
      </p:sp>
      <p:sp>
        <p:nvSpPr>
          <p:cNvPr id="3" name="Content Placeholder 2">
            <a:extLst>
              <a:ext uri="{FF2B5EF4-FFF2-40B4-BE49-F238E27FC236}">
                <a16:creationId xmlns:a16="http://schemas.microsoft.com/office/drawing/2014/main" id="{BCBC3757-EA4D-48F7-134A-462B177AA690}"/>
              </a:ext>
            </a:extLst>
          </p:cNvPr>
          <p:cNvSpPr>
            <a:spLocks noGrp="1"/>
          </p:cNvSpPr>
          <p:nvPr>
            <p:ph idx="1"/>
          </p:nvPr>
        </p:nvSpPr>
        <p:spPr/>
        <p:txBody>
          <a:bodyPr/>
          <a:lstStyle/>
          <a:p>
            <a:pPr lvl="0"/>
            <a:r>
              <a:rPr lang="en-US" sz="2000" dirty="0"/>
              <a:t>There are the five steps in the writing process:</a:t>
            </a:r>
          </a:p>
          <a:p>
            <a:pPr marL="731520" lvl="1" indent="-457200">
              <a:buFont typeface="+mj-lt"/>
              <a:buAutoNum type="arabicPeriod"/>
            </a:pPr>
            <a:r>
              <a:rPr lang="en-US" sz="2000" b="0" dirty="0"/>
              <a:t>Prewriting</a:t>
            </a:r>
          </a:p>
          <a:p>
            <a:pPr marL="731520" lvl="1" indent="-457200">
              <a:buFont typeface="+mj-lt"/>
              <a:buAutoNum type="arabicPeriod"/>
            </a:pPr>
            <a:r>
              <a:rPr lang="en-US" sz="2000" b="0" dirty="0"/>
              <a:t>Outlining the structure of ideas</a:t>
            </a:r>
          </a:p>
          <a:p>
            <a:pPr marL="731520" lvl="1" indent="-457200">
              <a:buFont typeface="+mj-lt"/>
              <a:buAutoNum type="arabicPeriod"/>
            </a:pPr>
            <a:r>
              <a:rPr lang="en-US" sz="2000" b="0" dirty="0"/>
              <a:t>Writing a rough draft</a:t>
            </a:r>
          </a:p>
          <a:p>
            <a:pPr marL="731520" lvl="1" indent="-457200">
              <a:buFont typeface="+mj-lt"/>
              <a:buAutoNum type="arabicPeriod"/>
            </a:pPr>
            <a:r>
              <a:rPr lang="en-US" sz="2000" b="0" dirty="0"/>
              <a:t>Revising</a:t>
            </a:r>
          </a:p>
          <a:p>
            <a:pPr marL="731520" lvl="1" indent="-457200">
              <a:buFont typeface="+mj-lt"/>
              <a:buAutoNum type="arabicPeriod"/>
            </a:pPr>
            <a:r>
              <a:rPr lang="en-US" sz="2000" b="0" dirty="0"/>
              <a:t>Editing</a:t>
            </a:r>
          </a:p>
          <a:p>
            <a:endParaRPr lang="en-US" dirty="0"/>
          </a:p>
        </p:txBody>
      </p:sp>
      <p:sp>
        <p:nvSpPr>
          <p:cNvPr id="4" name="Footer Placeholder 3">
            <a:extLst>
              <a:ext uri="{FF2B5EF4-FFF2-40B4-BE49-F238E27FC236}">
                <a16:creationId xmlns:a16="http://schemas.microsoft.com/office/drawing/2014/main" id="{7C010C0C-F001-5519-5815-AD140D9F551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745307F7-E041-4E69-863A-C864889E204C}"/>
              </a:ext>
            </a:extLst>
          </p:cNvPr>
          <p:cNvSpPr txBox="1"/>
          <p:nvPr/>
        </p:nvSpPr>
        <p:spPr>
          <a:xfrm>
            <a:off x="6336473" y="6303653"/>
            <a:ext cx="4061637" cy="338554"/>
          </a:xfrm>
          <a:prstGeom prst="rect">
            <a:avLst/>
          </a:prstGeom>
          <a:noFill/>
        </p:spPr>
        <p:txBody>
          <a:bodyPr wrap="square" rtlCol="0">
            <a:spAutoFit/>
          </a:bodyPr>
          <a:lstStyle/>
          <a:p>
            <a:r>
              <a:rPr lang="en-US" sz="1600" dirty="0">
                <a:solidFill>
                  <a:schemeClr val="tx2"/>
                </a:solidFill>
              </a:rPr>
              <a:t>(Booth et al., 2022)</a:t>
            </a:r>
          </a:p>
        </p:txBody>
      </p:sp>
      <p:sp>
        <p:nvSpPr>
          <p:cNvPr id="5" name="Slide Number Placeholder 4">
            <a:extLst>
              <a:ext uri="{FF2B5EF4-FFF2-40B4-BE49-F238E27FC236}">
                <a16:creationId xmlns:a16="http://schemas.microsoft.com/office/drawing/2014/main" id="{DEB93B4D-538D-4BD9-3A90-0552D51E635E}"/>
              </a:ext>
            </a:extLst>
          </p:cNvPr>
          <p:cNvSpPr>
            <a:spLocks noGrp="1"/>
          </p:cNvSpPr>
          <p:nvPr>
            <p:ph type="sldNum" sz="quarter" idx="12"/>
          </p:nvPr>
        </p:nvSpPr>
        <p:spPr/>
        <p:txBody>
          <a:bodyPr/>
          <a:lstStyle/>
          <a:p>
            <a:fld id="{5DEF7F31-0B8A-474A-B86C-91F381754329}" type="slidenum">
              <a:rPr lang="en-US" smtClean="0"/>
              <a:t>4</a:t>
            </a:fld>
            <a:endParaRPr lang="en-US" dirty="0"/>
          </a:p>
        </p:txBody>
      </p:sp>
    </p:spTree>
    <p:extLst>
      <p:ext uri="{BB962C8B-B14F-4D97-AF65-F5344CB8AC3E}">
        <p14:creationId xmlns:p14="http://schemas.microsoft.com/office/powerpoint/2010/main" val="10476904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FFF76-4741-C749-34EB-9A61A6D2F59B}"/>
              </a:ext>
            </a:extLst>
          </p:cNvPr>
          <p:cNvSpPr>
            <a:spLocks noGrp="1"/>
          </p:cNvSpPr>
          <p:nvPr>
            <p:ph type="title"/>
          </p:nvPr>
        </p:nvSpPr>
        <p:spPr/>
        <p:txBody>
          <a:bodyPr/>
          <a:lstStyle/>
          <a:p>
            <a:r>
              <a:rPr lang="en-US" dirty="0"/>
              <a:t>Discovering the Basic Elements of a First Draft</a:t>
            </a:r>
            <a:br>
              <a:rPr lang="en-US" dirty="0"/>
            </a:br>
            <a:r>
              <a:rPr lang="en-US" dirty="0"/>
              <a:t>(Continued)</a:t>
            </a:r>
          </a:p>
        </p:txBody>
      </p:sp>
      <p:sp>
        <p:nvSpPr>
          <p:cNvPr id="3" name="Content Placeholder 2">
            <a:extLst>
              <a:ext uri="{FF2B5EF4-FFF2-40B4-BE49-F238E27FC236}">
                <a16:creationId xmlns:a16="http://schemas.microsoft.com/office/drawing/2014/main" id="{43AF0B96-BE49-B59B-79DE-D48E2870F6E4}"/>
              </a:ext>
            </a:extLst>
          </p:cNvPr>
          <p:cNvSpPr>
            <a:spLocks noGrp="1"/>
          </p:cNvSpPr>
          <p:nvPr>
            <p:ph idx="1"/>
          </p:nvPr>
        </p:nvSpPr>
        <p:spPr/>
        <p:txBody>
          <a:bodyPr/>
          <a:lstStyle/>
          <a:p>
            <a:r>
              <a:rPr lang="en-US" sz="2000" dirty="0"/>
              <a:t>Elements of a first draft continued: </a:t>
            </a:r>
          </a:p>
          <a:p>
            <a:pPr marL="560070" lvl="1" indent="-285750">
              <a:buFont typeface="Arial" panose="020B0604020202020204" pitchFamily="34" charset="0"/>
              <a:buChar char="•"/>
            </a:pPr>
            <a:r>
              <a:rPr lang="en-US" sz="2000" b="0" dirty="0"/>
              <a:t>Supporting sentences for every paragraph to explain the topic sentence (facts, examples, other details).</a:t>
            </a:r>
          </a:p>
          <a:p>
            <a:pPr marL="560070" lvl="1" indent="-285750">
              <a:buFont typeface="Arial" panose="020B0604020202020204" pitchFamily="34" charset="0"/>
              <a:buChar char="•"/>
            </a:pPr>
            <a:r>
              <a:rPr lang="en-US" sz="2000" b="0" dirty="0"/>
              <a:t> A Conclusion to reiterate the thesis statement and makes the reader feel like the paper is complete.</a:t>
            </a:r>
          </a:p>
          <a:p>
            <a:endParaRPr lang="en-US" dirty="0"/>
          </a:p>
        </p:txBody>
      </p:sp>
      <p:sp>
        <p:nvSpPr>
          <p:cNvPr id="4" name="Footer Placeholder 3">
            <a:extLst>
              <a:ext uri="{FF2B5EF4-FFF2-40B4-BE49-F238E27FC236}">
                <a16:creationId xmlns:a16="http://schemas.microsoft.com/office/drawing/2014/main" id="{FF3BA9FE-A727-3D22-3ECA-C2D1C05D82AA}"/>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0215037C-8D5D-D74F-934F-C82DD3794D16}"/>
              </a:ext>
            </a:extLst>
          </p:cNvPr>
          <p:cNvSpPr/>
          <p:nvPr/>
        </p:nvSpPr>
        <p:spPr>
          <a:xfrm>
            <a:off x="7529740" y="6354430"/>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E11E9CB4-50EE-F205-A159-0F36CED8B6C4}"/>
              </a:ext>
            </a:extLst>
          </p:cNvPr>
          <p:cNvSpPr>
            <a:spLocks noGrp="1"/>
          </p:cNvSpPr>
          <p:nvPr>
            <p:ph type="sldNum" sz="quarter" idx="12"/>
          </p:nvPr>
        </p:nvSpPr>
        <p:spPr/>
        <p:txBody>
          <a:bodyPr/>
          <a:lstStyle/>
          <a:p>
            <a:fld id="{5DEF7F31-0B8A-474A-B86C-91F381754329}" type="slidenum">
              <a:rPr lang="en-US" smtClean="0"/>
              <a:t>40</a:t>
            </a:fld>
            <a:endParaRPr lang="en-US" dirty="0"/>
          </a:p>
        </p:txBody>
      </p:sp>
    </p:spTree>
    <p:extLst>
      <p:ext uri="{BB962C8B-B14F-4D97-AF65-F5344CB8AC3E}">
        <p14:creationId xmlns:p14="http://schemas.microsoft.com/office/powerpoint/2010/main" val="6006152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3540C-10AB-1C13-D8DF-C3C5B5AF1646}"/>
              </a:ext>
            </a:extLst>
          </p:cNvPr>
          <p:cNvSpPr>
            <a:spLocks noGrp="1"/>
          </p:cNvSpPr>
          <p:nvPr>
            <p:ph type="title"/>
          </p:nvPr>
        </p:nvSpPr>
        <p:spPr/>
        <p:txBody>
          <a:bodyPr/>
          <a:lstStyle/>
          <a:p>
            <a:r>
              <a:rPr lang="en-US" dirty="0"/>
              <a:t>The Role of Topic Sentences</a:t>
            </a:r>
          </a:p>
        </p:txBody>
      </p:sp>
      <p:sp>
        <p:nvSpPr>
          <p:cNvPr id="3" name="Content Placeholder 2">
            <a:extLst>
              <a:ext uri="{FF2B5EF4-FFF2-40B4-BE49-F238E27FC236}">
                <a16:creationId xmlns:a16="http://schemas.microsoft.com/office/drawing/2014/main" id="{FF85EAB2-20C5-18A0-ED93-865C222FCE53}"/>
              </a:ext>
            </a:extLst>
          </p:cNvPr>
          <p:cNvSpPr>
            <a:spLocks noGrp="1"/>
          </p:cNvSpPr>
          <p:nvPr>
            <p:ph idx="1"/>
          </p:nvPr>
        </p:nvSpPr>
        <p:spPr/>
        <p:txBody>
          <a:bodyPr/>
          <a:lstStyle/>
          <a:p>
            <a:r>
              <a:rPr lang="en-US" sz="2000" dirty="0"/>
              <a:t>Topic sentences creates the structure of the essay and makes the writer’s argument easy to understand and identify. </a:t>
            </a:r>
          </a:p>
          <a:p>
            <a:r>
              <a:rPr lang="en-US" sz="2000" dirty="0"/>
              <a:t>It’s not mandatory to have topic sentence as your first sentence of paragraph and it’s placement depends on.</a:t>
            </a:r>
          </a:p>
          <a:p>
            <a:r>
              <a:rPr lang="en-US" sz="2000" dirty="0"/>
              <a:t>Where the topic sentence is in a paragraph depends on: </a:t>
            </a:r>
          </a:p>
          <a:p>
            <a:pPr marL="560070" lvl="1" indent="-285750">
              <a:buFont typeface="Arial" panose="020B0604020202020204" pitchFamily="34" charset="0"/>
              <a:buChar char="•"/>
            </a:pPr>
            <a:r>
              <a:rPr lang="en-US" sz="2000" b="0" dirty="0"/>
              <a:t>The purpose of assignment, the audience, and how the essay is arranged (the order).</a:t>
            </a:r>
          </a:p>
          <a:p>
            <a:endParaRPr lang="en-US" dirty="0"/>
          </a:p>
        </p:txBody>
      </p:sp>
      <p:sp>
        <p:nvSpPr>
          <p:cNvPr id="4" name="Footer Placeholder 3">
            <a:extLst>
              <a:ext uri="{FF2B5EF4-FFF2-40B4-BE49-F238E27FC236}">
                <a16:creationId xmlns:a16="http://schemas.microsoft.com/office/drawing/2014/main" id="{B3735257-FA39-126B-9023-4334C107911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FCCAD887-2672-829C-3BE5-A828A4047644}"/>
              </a:ext>
            </a:extLst>
          </p:cNvPr>
          <p:cNvSpPr>
            <a:spLocks noGrp="1"/>
          </p:cNvSpPr>
          <p:nvPr>
            <p:ph type="sldNum" sz="quarter" idx="12"/>
          </p:nvPr>
        </p:nvSpPr>
        <p:spPr/>
        <p:txBody>
          <a:bodyPr/>
          <a:lstStyle/>
          <a:p>
            <a:fld id="{5DEF7F31-0B8A-474A-B86C-91F381754329}" type="slidenum">
              <a:rPr lang="en-US" smtClean="0"/>
              <a:t>41</a:t>
            </a:fld>
            <a:endParaRPr lang="en-US" dirty="0"/>
          </a:p>
        </p:txBody>
      </p:sp>
    </p:spTree>
    <p:extLst>
      <p:ext uri="{BB962C8B-B14F-4D97-AF65-F5344CB8AC3E}">
        <p14:creationId xmlns:p14="http://schemas.microsoft.com/office/powerpoint/2010/main" val="12830901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BE19A-C916-6342-C537-29787A037260}"/>
              </a:ext>
            </a:extLst>
          </p:cNvPr>
          <p:cNvSpPr>
            <a:spLocks noGrp="1"/>
          </p:cNvSpPr>
          <p:nvPr>
            <p:ph type="title"/>
          </p:nvPr>
        </p:nvSpPr>
        <p:spPr/>
        <p:txBody>
          <a:bodyPr/>
          <a:lstStyle/>
          <a:p>
            <a:r>
              <a:rPr lang="en-US" dirty="0"/>
              <a:t>The Role of Topic Sentences (Continued)</a:t>
            </a:r>
          </a:p>
        </p:txBody>
      </p:sp>
      <p:sp>
        <p:nvSpPr>
          <p:cNvPr id="3" name="Content Placeholder 2">
            <a:extLst>
              <a:ext uri="{FF2B5EF4-FFF2-40B4-BE49-F238E27FC236}">
                <a16:creationId xmlns:a16="http://schemas.microsoft.com/office/drawing/2014/main" id="{E2693516-ACFF-4056-47E4-94D4ACB3C4DC}"/>
              </a:ext>
            </a:extLst>
          </p:cNvPr>
          <p:cNvSpPr>
            <a:spLocks noGrp="1"/>
          </p:cNvSpPr>
          <p:nvPr>
            <p:ph idx="1"/>
          </p:nvPr>
        </p:nvSpPr>
        <p:spPr/>
        <p:txBody>
          <a:bodyPr/>
          <a:lstStyle/>
          <a:p>
            <a:r>
              <a:rPr lang="en-US" sz="2000" dirty="0"/>
              <a:t>In a persuasive essay the topic sentence should be stated at the beginning of each paragraph.</a:t>
            </a:r>
          </a:p>
          <a:p>
            <a:r>
              <a:rPr lang="en-US" sz="2000" dirty="0"/>
              <a:t>An essay using chronological order may have the topic sentence to be the final sentence.</a:t>
            </a:r>
          </a:p>
          <a:p>
            <a:r>
              <a:rPr lang="en-US" sz="2000" dirty="0"/>
              <a:t>An essay using  spatial order may have  a topic sentence in the middle of a paragraph as the paragraph often starts with description.</a:t>
            </a:r>
          </a:p>
          <a:p>
            <a:endParaRPr lang="en-US" dirty="0"/>
          </a:p>
        </p:txBody>
      </p:sp>
      <p:sp>
        <p:nvSpPr>
          <p:cNvPr id="4" name="Footer Placeholder 3">
            <a:extLst>
              <a:ext uri="{FF2B5EF4-FFF2-40B4-BE49-F238E27FC236}">
                <a16:creationId xmlns:a16="http://schemas.microsoft.com/office/drawing/2014/main" id="{38EF3068-3269-192B-DFD2-8A8DDC81DF0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E8713BF4-5FC7-FA53-EEA0-C4046A2A829D}"/>
              </a:ext>
            </a:extLst>
          </p:cNvPr>
          <p:cNvSpPr>
            <a:spLocks noGrp="1"/>
          </p:cNvSpPr>
          <p:nvPr>
            <p:ph type="sldNum" sz="quarter" idx="12"/>
          </p:nvPr>
        </p:nvSpPr>
        <p:spPr/>
        <p:txBody>
          <a:bodyPr/>
          <a:lstStyle/>
          <a:p>
            <a:fld id="{5DEF7F31-0B8A-474A-B86C-91F381754329}" type="slidenum">
              <a:rPr lang="en-US" smtClean="0"/>
              <a:t>42</a:t>
            </a:fld>
            <a:endParaRPr lang="en-US" dirty="0"/>
          </a:p>
        </p:txBody>
      </p:sp>
    </p:spTree>
    <p:extLst>
      <p:ext uri="{BB962C8B-B14F-4D97-AF65-F5344CB8AC3E}">
        <p14:creationId xmlns:p14="http://schemas.microsoft.com/office/powerpoint/2010/main" val="14722811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5DA3D-E797-6C20-16AA-75E2C57E5196}"/>
              </a:ext>
            </a:extLst>
          </p:cNvPr>
          <p:cNvSpPr>
            <a:spLocks noGrp="1"/>
          </p:cNvSpPr>
          <p:nvPr>
            <p:ph type="title"/>
          </p:nvPr>
        </p:nvSpPr>
        <p:spPr/>
        <p:txBody>
          <a:bodyPr/>
          <a:lstStyle/>
          <a:p>
            <a:r>
              <a:rPr lang="en-US" dirty="0"/>
              <a:t>Paragraphs</a:t>
            </a:r>
          </a:p>
        </p:txBody>
      </p:sp>
      <p:sp>
        <p:nvSpPr>
          <p:cNvPr id="3" name="Content Placeholder 2">
            <a:extLst>
              <a:ext uri="{FF2B5EF4-FFF2-40B4-BE49-F238E27FC236}">
                <a16:creationId xmlns:a16="http://schemas.microsoft.com/office/drawing/2014/main" id="{0F7EE027-49EA-A299-938B-242C9C77CFF8}"/>
              </a:ext>
            </a:extLst>
          </p:cNvPr>
          <p:cNvSpPr>
            <a:spLocks noGrp="1"/>
          </p:cNvSpPr>
          <p:nvPr>
            <p:ph idx="1"/>
          </p:nvPr>
        </p:nvSpPr>
        <p:spPr/>
        <p:txBody>
          <a:bodyPr/>
          <a:lstStyle/>
          <a:p>
            <a:r>
              <a:rPr lang="en-US" sz="2000" dirty="0"/>
              <a:t>Main structural component of essay that contains main ideas to support the thesis statement or controlling idea.</a:t>
            </a:r>
          </a:p>
          <a:p>
            <a:r>
              <a:rPr lang="en-US" sz="2000" dirty="0"/>
              <a:t>A paragraph should be long enough to explain your idea and it should remain focused on the topic.</a:t>
            </a:r>
          </a:p>
          <a:p>
            <a:r>
              <a:rPr lang="en-US" sz="2000" dirty="0"/>
              <a:t>It is ideal to keep a paragraph longer than one sentence and shorter than one full page of double-spaced text.</a:t>
            </a:r>
          </a:p>
          <a:p>
            <a:endParaRPr lang="en-US" dirty="0"/>
          </a:p>
        </p:txBody>
      </p:sp>
      <p:sp>
        <p:nvSpPr>
          <p:cNvPr id="4" name="Footer Placeholder 3">
            <a:extLst>
              <a:ext uri="{FF2B5EF4-FFF2-40B4-BE49-F238E27FC236}">
                <a16:creationId xmlns:a16="http://schemas.microsoft.com/office/drawing/2014/main" id="{05F58B73-DD36-63E4-9944-F10AFADB874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52665A5-5BF6-0270-02CF-E27EB898BA15}"/>
              </a:ext>
            </a:extLst>
          </p:cNvPr>
          <p:cNvSpPr>
            <a:spLocks noGrp="1"/>
          </p:cNvSpPr>
          <p:nvPr>
            <p:ph type="sldNum" sz="quarter" idx="12"/>
          </p:nvPr>
        </p:nvSpPr>
        <p:spPr/>
        <p:txBody>
          <a:bodyPr/>
          <a:lstStyle/>
          <a:p>
            <a:fld id="{5DEF7F31-0B8A-474A-B86C-91F381754329}" type="slidenum">
              <a:rPr lang="en-US" smtClean="0"/>
              <a:t>43</a:t>
            </a:fld>
            <a:endParaRPr lang="en-US" dirty="0"/>
          </a:p>
        </p:txBody>
      </p:sp>
    </p:spTree>
    <p:extLst>
      <p:ext uri="{BB962C8B-B14F-4D97-AF65-F5344CB8AC3E}">
        <p14:creationId xmlns:p14="http://schemas.microsoft.com/office/powerpoint/2010/main" val="29090319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5E70-9C00-62B1-D2EE-12A80CB2C83A}"/>
              </a:ext>
            </a:extLst>
          </p:cNvPr>
          <p:cNvSpPr>
            <a:spLocks noGrp="1"/>
          </p:cNvSpPr>
          <p:nvPr>
            <p:ph type="title"/>
          </p:nvPr>
        </p:nvSpPr>
        <p:spPr/>
        <p:txBody>
          <a:bodyPr/>
          <a:lstStyle/>
          <a:p>
            <a:r>
              <a:rPr lang="en-US" dirty="0"/>
              <a:t>Starting Your First Draft</a:t>
            </a:r>
          </a:p>
        </p:txBody>
      </p:sp>
      <p:sp>
        <p:nvSpPr>
          <p:cNvPr id="3" name="Content Placeholder 2">
            <a:extLst>
              <a:ext uri="{FF2B5EF4-FFF2-40B4-BE49-F238E27FC236}">
                <a16:creationId xmlns:a16="http://schemas.microsoft.com/office/drawing/2014/main" id="{A217B167-A037-0B8F-399B-21060D530DE5}"/>
              </a:ext>
            </a:extLst>
          </p:cNvPr>
          <p:cNvSpPr>
            <a:spLocks noGrp="1"/>
          </p:cNvSpPr>
          <p:nvPr>
            <p:ph idx="1"/>
          </p:nvPr>
        </p:nvSpPr>
        <p:spPr/>
        <p:txBody>
          <a:bodyPr/>
          <a:lstStyle/>
          <a:p>
            <a:r>
              <a:rPr lang="en-US" sz="2000" dirty="0"/>
              <a:t>Start drafting your essay by looking back at the thesis statement, audience and purpose of the essay.</a:t>
            </a:r>
          </a:p>
          <a:p>
            <a:r>
              <a:rPr lang="en-US" sz="2000" dirty="0"/>
              <a:t>Use your outline as a reference guide to form the essay.</a:t>
            </a:r>
          </a:p>
          <a:p>
            <a:r>
              <a:rPr lang="en-US" sz="2000" dirty="0"/>
              <a:t>Expand on ideas one by one in every paragraph.</a:t>
            </a:r>
          </a:p>
          <a:p>
            <a:endParaRPr lang="en-US" dirty="0"/>
          </a:p>
        </p:txBody>
      </p:sp>
      <p:sp>
        <p:nvSpPr>
          <p:cNvPr id="4" name="Footer Placeholder 3">
            <a:extLst>
              <a:ext uri="{FF2B5EF4-FFF2-40B4-BE49-F238E27FC236}">
                <a16:creationId xmlns:a16="http://schemas.microsoft.com/office/drawing/2014/main" id="{9FC6C6C3-3C38-818F-6CC8-83CB331E2B7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8B889F3-B32F-FF98-EA4D-7CFD51FBEE91}"/>
              </a:ext>
            </a:extLst>
          </p:cNvPr>
          <p:cNvSpPr>
            <a:spLocks noGrp="1"/>
          </p:cNvSpPr>
          <p:nvPr>
            <p:ph type="sldNum" sz="quarter" idx="12"/>
          </p:nvPr>
        </p:nvSpPr>
        <p:spPr/>
        <p:txBody>
          <a:bodyPr/>
          <a:lstStyle/>
          <a:p>
            <a:fld id="{5DEF7F31-0B8A-474A-B86C-91F381754329}" type="slidenum">
              <a:rPr lang="en-US" smtClean="0"/>
              <a:t>44</a:t>
            </a:fld>
            <a:endParaRPr lang="en-US" dirty="0"/>
          </a:p>
        </p:txBody>
      </p:sp>
    </p:spTree>
    <p:extLst>
      <p:ext uri="{BB962C8B-B14F-4D97-AF65-F5344CB8AC3E}">
        <p14:creationId xmlns:p14="http://schemas.microsoft.com/office/powerpoint/2010/main" val="37103355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1B1F3-53E4-D1BE-4363-0CCF7D57571A}"/>
              </a:ext>
            </a:extLst>
          </p:cNvPr>
          <p:cNvSpPr>
            <a:spLocks noGrp="1"/>
          </p:cNvSpPr>
          <p:nvPr>
            <p:ph type="title"/>
          </p:nvPr>
        </p:nvSpPr>
        <p:spPr/>
        <p:txBody>
          <a:bodyPr/>
          <a:lstStyle/>
          <a:p>
            <a:r>
              <a:rPr lang="en-US" dirty="0"/>
              <a:t>Writing a Title</a:t>
            </a:r>
          </a:p>
        </p:txBody>
      </p:sp>
      <p:sp>
        <p:nvSpPr>
          <p:cNvPr id="3" name="Content Placeholder 2">
            <a:extLst>
              <a:ext uri="{FF2B5EF4-FFF2-40B4-BE49-F238E27FC236}">
                <a16:creationId xmlns:a16="http://schemas.microsoft.com/office/drawing/2014/main" id="{BFF4116D-34E2-E75C-90FC-36076372A80D}"/>
              </a:ext>
            </a:extLst>
          </p:cNvPr>
          <p:cNvSpPr>
            <a:spLocks noGrp="1"/>
          </p:cNvSpPr>
          <p:nvPr>
            <p:ph idx="1"/>
          </p:nvPr>
        </p:nvSpPr>
        <p:spPr/>
        <p:txBody>
          <a:bodyPr/>
          <a:lstStyle/>
          <a:p>
            <a:r>
              <a:rPr lang="en-US" sz="2000" dirty="0"/>
              <a:t>Essay title is the first impression your reader will have.</a:t>
            </a:r>
          </a:p>
          <a:p>
            <a:r>
              <a:rPr lang="en-US" sz="2000" dirty="0"/>
              <a:t>Should indicate the main point of the paper, similar to a newspaper headline.</a:t>
            </a:r>
          </a:p>
          <a:p>
            <a:r>
              <a:rPr lang="en-US" sz="2000" dirty="0"/>
              <a:t>If the title engages the readers, they are more likely to continue reading.</a:t>
            </a:r>
          </a:p>
          <a:p>
            <a:endParaRPr lang="en-US" dirty="0"/>
          </a:p>
        </p:txBody>
      </p:sp>
      <p:sp>
        <p:nvSpPr>
          <p:cNvPr id="4" name="Footer Placeholder 3">
            <a:extLst>
              <a:ext uri="{FF2B5EF4-FFF2-40B4-BE49-F238E27FC236}">
                <a16:creationId xmlns:a16="http://schemas.microsoft.com/office/drawing/2014/main" id="{EE462E83-430E-3AEA-AD98-B8D6655E575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55EC1B7-603A-1365-6304-4B0A6D2DA083}"/>
              </a:ext>
            </a:extLst>
          </p:cNvPr>
          <p:cNvSpPr>
            <a:spLocks noGrp="1"/>
          </p:cNvSpPr>
          <p:nvPr>
            <p:ph type="sldNum" sz="quarter" idx="12"/>
          </p:nvPr>
        </p:nvSpPr>
        <p:spPr/>
        <p:txBody>
          <a:bodyPr/>
          <a:lstStyle/>
          <a:p>
            <a:fld id="{5DEF7F31-0B8A-474A-B86C-91F381754329}" type="slidenum">
              <a:rPr lang="en-US" smtClean="0"/>
              <a:t>45</a:t>
            </a:fld>
            <a:endParaRPr lang="en-US" dirty="0"/>
          </a:p>
        </p:txBody>
      </p:sp>
    </p:spTree>
    <p:extLst>
      <p:ext uri="{BB962C8B-B14F-4D97-AF65-F5344CB8AC3E}">
        <p14:creationId xmlns:p14="http://schemas.microsoft.com/office/powerpoint/2010/main" val="50989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194DB-092C-BDE4-FE9E-27740AB73DC8}"/>
              </a:ext>
            </a:extLst>
          </p:cNvPr>
          <p:cNvSpPr>
            <a:spLocks noGrp="1"/>
          </p:cNvSpPr>
          <p:nvPr>
            <p:ph type="title"/>
          </p:nvPr>
        </p:nvSpPr>
        <p:spPr/>
        <p:txBody>
          <a:bodyPr/>
          <a:lstStyle/>
          <a:p>
            <a:r>
              <a:rPr lang="en-US" dirty="0"/>
              <a:t>3.4 - Key Takeaways</a:t>
            </a:r>
          </a:p>
        </p:txBody>
      </p:sp>
      <p:sp>
        <p:nvSpPr>
          <p:cNvPr id="3" name="Content Placeholder 2">
            <a:extLst>
              <a:ext uri="{FF2B5EF4-FFF2-40B4-BE49-F238E27FC236}">
                <a16:creationId xmlns:a16="http://schemas.microsoft.com/office/drawing/2014/main" id="{A330F090-D1DE-2389-5EF6-53C44B60BB22}"/>
              </a:ext>
            </a:extLst>
          </p:cNvPr>
          <p:cNvSpPr>
            <a:spLocks noGrp="1"/>
          </p:cNvSpPr>
          <p:nvPr>
            <p:ph idx="1"/>
          </p:nvPr>
        </p:nvSpPr>
        <p:spPr/>
        <p:txBody>
          <a:bodyPr/>
          <a:lstStyle/>
          <a:p>
            <a:r>
              <a:rPr lang="en-US" sz="2000" dirty="0"/>
              <a:t>Make the writing process work for you. Use any and all of the strategies that help you move forward in the writing process.</a:t>
            </a:r>
          </a:p>
          <a:p>
            <a:r>
              <a:rPr lang="en-US" sz="2000" dirty="0"/>
              <a:t>Always be aware of your purpose for writing and the needs of your audience. Cater to those needs in every sensible way.</a:t>
            </a:r>
          </a:p>
          <a:p>
            <a:endParaRPr lang="en-US" dirty="0"/>
          </a:p>
        </p:txBody>
      </p:sp>
      <p:sp>
        <p:nvSpPr>
          <p:cNvPr id="4" name="Footer Placeholder 3">
            <a:extLst>
              <a:ext uri="{FF2B5EF4-FFF2-40B4-BE49-F238E27FC236}">
                <a16:creationId xmlns:a16="http://schemas.microsoft.com/office/drawing/2014/main" id="{9DC4ED3E-D3D2-6203-7FAB-5639BD5FF9E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447D869-A38E-D819-F11A-7A837192ACFD}"/>
              </a:ext>
            </a:extLst>
          </p:cNvPr>
          <p:cNvSpPr>
            <a:spLocks noGrp="1"/>
          </p:cNvSpPr>
          <p:nvPr>
            <p:ph type="sldNum" sz="quarter" idx="12"/>
          </p:nvPr>
        </p:nvSpPr>
        <p:spPr/>
        <p:txBody>
          <a:bodyPr/>
          <a:lstStyle/>
          <a:p>
            <a:fld id="{5DEF7F31-0B8A-474A-B86C-91F381754329}" type="slidenum">
              <a:rPr lang="en-US" smtClean="0"/>
              <a:t>46</a:t>
            </a:fld>
            <a:endParaRPr lang="en-US" dirty="0"/>
          </a:p>
        </p:txBody>
      </p:sp>
    </p:spTree>
    <p:extLst>
      <p:ext uri="{BB962C8B-B14F-4D97-AF65-F5344CB8AC3E}">
        <p14:creationId xmlns:p14="http://schemas.microsoft.com/office/powerpoint/2010/main" val="40940115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55E2-BD68-8043-442F-1EF8984BB6E9}"/>
              </a:ext>
            </a:extLst>
          </p:cNvPr>
          <p:cNvSpPr>
            <a:spLocks noGrp="1"/>
          </p:cNvSpPr>
          <p:nvPr>
            <p:ph type="title"/>
          </p:nvPr>
        </p:nvSpPr>
        <p:spPr/>
        <p:txBody>
          <a:bodyPr/>
          <a:lstStyle/>
          <a:p>
            <a:r>
              <a:rPr lang="en-US" dirty="0"/>
              <a:t>3.4 - Key Takeaways (Continued 1)</a:t>
            </a:r>
          </a:p>
        </p:txBody>
      </p:sp>
      <p:sp>
        <p:nvSpPr>
          <p:cNvPr id="3" name="Content Placeholder 2">
            <a:extLst>
              <a:ext uri="{FF2B5EF4-FFF2-40B4-BE49-F238E27FC236}">
                <a16:creationId xmlns:a16="http://schemas.microsoft.com/office/drawing/2014/main" id="{78D76DFB-19F8-928D-3804-8FFEE4171709}"/>
              </a:ext>
            </a:extLst>
          </p:cNvPr>
          <p:cNvSpPr>
            <a:spLocks noGrp="1"/>
          </p:cNvSpPr>
          <p:nvPr>
            <p:ph idx="1"/>
          </p:nvPr>
        </p:nvSpPr>
        <p:spPr/>
        <p:txBody>
          <a:bodyPr/>
          <a:lstStyle/>
          <a:p>
            <a:r>
              <a:rPr lang="en-US" sz="2000" dirty="0"/>
              <a:t>Remember to include all the key structural parts of an essay: a thesis statement that is part of your introductory paragraph, three or more body paragraphs as described in your outline, and a concluding paragraph. Then add an engaging title to draw in readers.</a:t>
            </a:r>
          </a:p>
          <a:p>
            <a:endParaRPr lang="en-US" dirty="0"/>
          </a:p>
        </p:txBody>
      </p:sp>
      <p:sp>
        <p:nvSpPr>
          <p:cNvPr id="4" name="Footer Placeholder 3">
            <a:extLst>
              <a:ext uri="{FF2B5EF4-FFF2-40B4-BE49-F238E27FC236}">
                <a16:creationId xmlns:a16="http://schemas.microsoft.com/office/drawing/2014/main" id="{3CB0F632-281E-E95A-B56B-BF1C91DAE6C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E9F6C09-D7EC-97DB-7319-C7541E347FFF}"/>
              </a:ext>
            </a:extLst>
          </p:cNvPr>
          <p:cNvSpPr>
            <a:spLocks noGrp="1"/>
          </p:cNvSpPr>
          <p:nvPr>
            <p:ph type="sldNum" sz="quarter" idx="12"/>
          </p:nvPr>
        </p:nvSpPr>
        <p:spPr/>
        <p:txBody>
          <a:bodyPr/>
          <a:lstStyle/>
          <a:p>
            <a:fld id="{5DEF7F31-0B8A-474A-B86C-91F381754329}" type="slidenum">
              <a:rPr lang="en-US" smtClean="0"/>
              <a:t>47</a:t>
            </a:fld>
            <a:endParaRPr lang="en-US" dirty="0"/>
          </a:p>
        </p:txBody>
      </p:sp>
    </p:spTree>
    <p:extLst>
      <p:ext uri="{BB962C8B-B14F-4D97-AF65-F5344CB8AC3E}">
        <p14:creationId xmlns:p14="http://schemas.microsoft.com/office/powerpoint/2010/main" val="38881909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319F2-A771-F437-9C1B-3F8BC8E61B46}"/>
              </a:ext>
            </a:extLst>
          </p:cNvPr>
          <p:cNvSpPr>
            <a:spLocks noGrp="1"/>
          </p:cNvSpPr>
          <p:nvPr>
            <p:ph type="title"/>
          </p:nvPr>
        </p:nvSpPr>
        <p:spPr/>
        <p:txBody>
          <a:bodyPr/>
          <a:lstStyle/>
          <a:p>
            <a:r>
              <a:rPr lang="en-US" dirty="0"/>
              <a:t>3.4 - Key Takeaways (Continued 2)</a:t>
            </a:r>
          </a:p>
        </p:txBody>
      </p:sp>
      <p:sp>
        <p:nvSpPr>
          <p:cNvPr id="3" name="Content Placeholder 2">
            <a:extLst>
              <a:ext uri="{FF2B5EF4-FFF2-40B4-BE49-F238E27FC236}">
                <a16:creationId xmlns:a16="http://schemas.microsoft.com/office/drawing/2014/main" id="{A8C35BFD-2B9D-4DE9-D04B-FE0B7D8804AD}"/>
              </a:ext>
            </a:extLst>
          </p:cNvPr>
          <p:cNvSpPr>
            <a:spLocks noGrp="1"/>
          </p:cNvSpPr>
          <p:nvPr>
            <p:ph idx="1"/>
          </p:nvPr>
        </p:nvSpPr>
        <p:spPr/>
        <p:txBody>
          <a:bodyPr/>
          <a:lstStyle/>
          <a:p>
            <a:r>
              <a:rPr lang="en-US" sz="2000" dirty="0"/>
              <a:t>Use your topic outline or your sentence outline to guide the development of your paragraphs and the elaboration of your ideas. Each main idea, indicated by a roman numeral in your outline, becomes the topic of a new paragraph. Develop it with the supporting details and the subpoints of those details that you included in your outline.</a:t>
            </a:r>
          </a:p>
          <a:p>
            <a:endParaRPr lang="en-US" dirty="0"/>
          </a:p>
        </p:txBody>
      </p:sp>
      <p:sp>
        <p:nvSpPr>
          <p:cNvPr id="4" name="Footer Placeholder 3">
            <a:extLst>
              <a:ext uri="{FF2B5EF4-FFF2-40B4-BE49-F238E27FC236}">
                <a16:creationId xmlns:a16="http://schemas.microsoft.com/office/drawing/2014/main" id="{814F7A8B-D3AC-DF79-4D69-BEFC64FBCB1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EBCDD34D-B0BF-232A-995F-2768436E9721}"/>
              </a:ext>
            </a:extLst>
          </p:cNvPr>
          <p:cNvSpPr>
            <a:spLocks noGrp="1"/>
          </p:cNvSpPr>
          <p:nvPr>
            <p:ph type="sldNum" sz="quarter" idx="12"/>
          </p:nvPr>
        </p:nvSpPr>
        <p:spPr/>
        <p:txBody>
          <a:bodyPr/>
          <a:lstStyle/>
          <a:p>
            <a:fld id="{5DEF7F31-0B8A-474A-B86C-91F381754329}" type="slidenum">
              <a:rPr lang="en-US" smtClean="0"/>
              <a:t>48</a:t>
            </a:fld>
            <a:endParaRPr lang="en-US" dirty="0"/>
          </a:p>
        </p:txBody>
      </p:sp>
    </p:spTree>
    <p:extLst>
      <p:ext uri="{BB962C8B-B14F-4D97-AF65-F5344CB8AC3E}">
        <p14:creationId xmlns:p14="http://schemas.microsoft.com/office/powerpoint/2010/main" val="13245009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A589-E1C8-5F6C-7E3D-7D9E7E0B5B03}"/>
              </a:ext>
            </a:extLst>
          </p:cNvPr>
          <p:cNvSpPr>
            <a:spLocks noGrp="1"/>
          </p:cNvSpPr>
          <p:nvPr>
            <p:ph type="title"/>
          </p:nvPr>
        </p:nvSpPr>
        <p:spPr/>
        <p:txBody>
          <a:bodyPr/>
          <a:lstStyle/>
          <a:p>
            <a:r>
              <a:rPr lang="en-US" dirty="0"/>
              <a:t>3.4 - Key Takeaways (Continued 3)</a:t>
            </a:r>
          </a:p>
        </p:txBody>
      </p:sp>
      <p:sp>
        <p:nvSpPr>
          <p:cNvPr id="3" name="Content Placeholder 2">
            <a:extLst>
              <a:ext uri="{FF2B5EF4-FFF2-40B4-BE49-F238E27FC236}">
                <a16:creationId xmlns:a16="http://schemas.microsoft.com/office/drawing/2014/main" id="{4139170E-019B-68DC-D633-D43C1EE76B32}"/>
              </a:ext>
            </a:extLst>
          </p:cNvPr>
          <p:cNvSpPr>
            <a:spLocks noGrp="1"/>
          </p:cNvSpPr>
          <p:nvPr>
            <p:ph idx="1"/>
          </p:nvPr>
        </p:nvSpPr>
        <p:spPr/>
        <p:txBody>
          <a:bodyPr/>
          <a:lstStyle/>
          <a:p>
            <a:r>
              <a:rPr lang="en-US" sz="2000" dirty="0"/>
              <a:t>Write paragraphs of an appropriate length for your writing assignment. Paragraphs in college-level writing can be a page long, as long as they cover the main topics in your outline.</a:t>
            </a:r>
          </a:p>
          <a:p>
            <a:r>
              <a:rPr lang="en-US" sz="2000" dirty="0"/>
              <a:t>Generally speaking, write your introduction and conclusion last, after you have fleshed out the body paragraphs.</a:t>
            </a:r>
          </a:p>
          <a:p>
            <a:endParaRPr lang="en-US" dirty="0"/>
          </a:p>
        </p:txBody>
      </p:sp>
      <p:sp>
        <p:nvSpPr>
          <p:cNvPr id="4" name="Footer Placeholder 3">
            <a:extLst>
              <a:ext uri="{FF2B5EF4-FFF2-40B4-BE49-F238E27FC236}">
                <a16:creationId xmlns:a16="http://schemas.microsoft.com/office/drawing/2014/main" id="{B29EF9A1-4899-4981-6F3A-1712AB86F73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6FE2685-B4A9-3876-6710-DDBEDE90A040}"/>
              </a:ext>
            </a:extLst>
          </p:cNvPr>
          <p:cNvSpPr>
            <a:spLocks noGrp="1"/>
          </p:cNvSpPr>
          <p:nvPr>
            <p:ph type="sldNum" sz="quarter" idx="12"/>
          </p:nvPr>
        </p:nvSpPr>
        <p:spPr/>
        <p:txBody>
          <a:bodyPr/>
          <a:lstStyle/>
          <a:p>
            <a:fld id="{5DEF7F31-0B8A-474A-B86C-91F381754329}" type="slidenum">
              <a:rPr lang="en-US" smtClean="0"/>
              <a:t>49</a:t>
            </a:fld>
            <a:endParaRPr lang="en-US" dirty="0"/>
          </a:p>
        </p:txBody>
      </p:sp>
    </p:spTree>
    <p:extLst>
      <p:ext uri="{BB962C8B-B14F-4D97-AF65-F5344CB8AC3E}">
        <p14:creationId xmlns:p14="http://schemas.microsoft.com/office/powerpoint/2010/main" val="3343788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983E7-24CA-BB68-F6F0-B4C80759213A}"/>
              </a:ext>
            </a:extLst>
          </p:cNvPr>
          <p:cNvSpPr>
            <a:spLocks noGrp="1"/>
          </p:cNvSpPr>
          <p:nvPr>
            <p:ph type="title"/>
          </p:nvPr>
        </p:nvSpPr>
        <p:spPr/>
        <p:txBody>
          <a:bodyPr/>
          <a:lstStyle/>
          <a:p>
            <a:r>
              <a:rPr lang="en-US" dirty="0"/>
              <a:t>Prewriting (Continued)</a:t>
            </a:r>
          </a:p>
        </p:txBody>
      </p:sp>
      <p:sp>
        <p:nvSpPr>
          <p:cNvPr id="3" name="Content Placeholder 2">
            <a:extLst>
              <a:ext uri="{FF2B5EF4-FFF2-40B4-BE49-F238E27FC236}">
                <a16:creationId xmlns:a16="http://schemas.microsoft.com/office/drawing/2014/main" id="{0B434842-3A05-F9B4-763D-0B04C52F7CC6}"/>
              </a:ext>
            </a:extLst>
          </p:cNvPr>
          <p:cNvSpPr>
            <a:spLocks noGrp="1"/>
          </p:cNvSpPr>
          <p:nvPr>
            <p:ph idx="1"/>
          </p:nvPr>
        </p:nvSpPr>
        <p:spPr/>
        <p:txBody>
          <a:bodyPr/>
          <a:lstStyle/>
          <a:p>
            <a:pPr lvl="0"/>
            <a:r>
              <a:rPr lang="en-US" sz="2000" dirty="0"/>
              <a:t>The initial stage where intangible thoughts are made concrete and tangible by making it digital or put on paper.</a:t>
            </a:r>
          </a:p>
          <a:p>
            <a:pPr lvl="0"/>
            <a:r>
              <a:rPr lang="en-US" sz="2000" dirty="0"/>
              <a:t>In order create a good written composition ensure you have enough time, a plan, and resources.</a:t>
            </a:r>
          </a:p>
          <a:p>
            <a:r>
              <a:rPr lang="en-US" sz="2000" dirty="0"/>
              <a:t>Ideas when articulated well and arranged in a thoughtful order result in effective writing.</a:t>
            </a:r>
          </a:p>
          <a:p>
            <a:endParaRPr lang="en-US" dirty="0"/>
          </a:p>
        </p:txBody>
      </p:sp>
      <p:sp>
        <p:nvSpPr>
          <p:cNvPr id="4" name="Footer Placeholder 3">
            <a:extLst>
              <a:ext uri="{FF2B5EF4-FFF2-40B4-BE49-F238E27FC236}">
                <a16:creationId xmlns:a16="http://schemas.microsoft.com/office/drawing/2014/main" id="{F585A532-E70E-AEBF-F1F2-80516258C2F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4DBFB7B1-852B-D850-3D3C-5582A79CCB32}"/>
              </a:ext>
            </a:extLst>
          </p:cNvPr>
          <p:cNvSpPr>
            <a:spLocks noGrp="1"/>
          </p:cNvSpPr>
          <p:nvPr>
            <p:ph type="sldNum" sz="quarter" idx="12"/>
          </p:nvPr>
        </p:nvSpPr>
        <p:spPr/>
        <p:txBody>
          <a:bodyPr/>
          <a:lstStyle/>
          <a:p>
            <a:fld id="{5DEF7F31-0B8A-474A-B86C-91F381754329}" type="slidenum">
              <a:rPr lang="en-US" smtClean="0"/>
              <a:t>5</a:t>
            </a:fld>
            <a:endParaRPr lang="en-US" dirty="0"/>
          </a:p>
        </p:txBody>
      </p:sp>
    </p:spTree>
    <p:extLst>
      <p:ext uri="{BB962C8B-B14F-4D97-AF65-F5344CB8AC3E}">
        <p14:creationId xmlns:p14="http://schemas.microsoft.com/office/powerpoint/2010/main" val="8091351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B1816-BFE7-33C6-BD35-6BC6E05AB025}"/>
              </a:ext>
            </a:extLst>
          </p:cNvPr>
          <p:cNvSpPr>
            <a:spLocks noGrp="1"/>
          </p:cNvSpPr>
          <p:nvPr>
            <p:ph type="title"/>
          </p:nvPr>
        </p:nvSpPr>
        <p:spPr/>
        <p:txBody>
          <a:bodyPr/>
          <a:lstStyle/>
          <a:p>
            <a:r>
              <a:rPr lang="en-US" dirty="0"/>
              <a:t>3.5 – Revising and Editing</a:t>
            </a:r>
          </a:p>
        </p:txBody>
      </p:sp>
      <p:sp>
        <p:nvSpPr>
          <p:cNvPr id="3" name="Text Placeholder 2">
            <a:extLst>
              <a:ext uri="{FF2B5EF4-FFF2-40B4-BE49-F238E27FC236}">
                <a16:creationId xmlns:a16="http://schemas.microsoft.com/office/drawing/2014/main" id="{6432D245-7A68-D022-C2EF-9F26CC497E54}"/>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E5E44B03-C88F-A994-4D18-E17F921DCA08}"/>
              </a:ext>
            </a:extLst>
          </p:cNvPr>
          <p:cNvSpPr>
            <a:spLocks noGrp="1"/>
          </p:cNvSpPr>
          <p:nvPr>
            <p:ph idx="1"/>
          </p:nvPr>
        </p:nvSpPr>
        <p:spPr/>
        <p:txBody>
          <a:bodyPr/>
          <a:lstStyle/>
          <a:p>
            <a:r>
              <a:rPr lang="en-US" dirty="0"/>
              <a:t>Identify major areas of concern in the draft essay during revising and editing.</a:t>
            </a:r>
          </a:p>
          <a:p>
            <a:r>
              <a:rPr lang="en-US" dirty="0"/>
              <a:t>Use peer reviews and editing checklists to assist revising and editing.</a:t>
            </a:r>
          </a:p>
          <a:p>
            <a:r>
              <a:rPr lang="en-US" dirty="0"/>
              <a:t>Revise and edit the first draft of your essay and produce a final draft.</a:t>
            </a:r>
          </a:p>
          <a:p>
            <a:endParaRPr lang="en-US" dirty="0"/>
          </a:p>
        </p:txBody>
      </p:sp>
      <p:sp>
        <p:nvSpPr>
          <p:cNvPr id="5" name="Footer Placeholder 4">
            <a:extLst>
              <a:ext uri="{FF2B5EF4-FFF2-40B4-BE49-F238E27FC236}">
                <a16:creationId xmlns:a16="http://schemas.microsoft.com/office/drawing/2014/main" id="{A2F5027E-A7BD-F7C3-6E67-96941023008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50DCE64F-8CD3-53EC-7DCD-F09EC0B29FE9}"/>
              </a:ext>
            </a:extLst>
          </p:cNvPr>
          <p:cNvSpPr>
            <a:spLocks noGrp="1"/>
          </p:cNvSpPr>
          <p:nvPr>
            <p:ph type="sldNum" sz="quarter" idx="12"/>
          </p:nvPr>
        </p:nvSpPr>
        <p:spPr/>
        <p:txBody>
          <a:bodyPr/>
          <a:lstStyle/>
          <a:p>
            <a:fld id="{5DEF7F31-0B8A-474A-B86C-91F381754329}" type="slidenum">
              <a:rPr lang="en-US" smtClean="0"/>
              <a:t>50</a:t>
            </a:fld>
            <a:endParaRPr lang="en-US" dirty="0"/>
          </a:p>
        </p:txBody>
      </p:sp>
    </p:spTree>
    <p:extLst>
      <p:ext uri="{BB962C8B-B14F-4D97-AF65-F5344CB8AC3E}">
        <p14:creationId xmlns:p14="http://schemas.microsoft.com/office/powerpoint/2010/main" val="14371624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4ABCD-1C04-25B1-3935-2213034FFC0A}"/>
              </a:ext>
            </a:extLst>
          </p:cNvPr>
          <p:cNvSpPr>
            <a:spLocks noGrp="1"/>
          </p:cNvSpPr>
          <p:nvPr>
            <p:ph type="title"/>
          </p:nvPr>
        </p:nvSpPr>
        <p:spPr/>
        <p:txBody>
          <a:bodyPr/>
          <a:lstStyle/>
          <a:p>
            <a:r>
              <a:rPr lang="en-US" dirty="0"/>
              <a:t>Understanding the Purpose of Revising and Editing</a:t>
            </a:r>
          </a:p>
        </p:txBody>
      </p:sp>
      <p:sp>
        <p:nvSpPr>
          <p:cNvPr id="3" name="Content Placeholder 2">
            <a:extLst>
              <a:ext uri="{FF2B5EF4-FFF2-40B4-BE49-F238E27FC236}">
                <a16:creationId xmlns:a16="http://schemas.microsoft.com/office/drawing/2014/main" id="{A2B88533-5C99-86B1-0AF0-05B398B88FA0}"/>
              </a:ext>
            </a:extLst>
          </p:cNvPr>
          <p:cNvSpPr>
            <a:spLocks noGrp="1"/>
          </p:cNvSpPr>
          <p:nvPr>
            <p:ph idx="1"/>
          </p:nvPr>
        </p:nvSpPr>
        <p:spPr/>
        <p:txBody>
          <a:bodyPr/>
          <a:lstStyle/>
          <a:p>
            <a:r>
              <a:rPr lang="en-US" sz="2000" dirty="0"/>
              <a:t>Two key tasks in the writing process.</a:t>
            </a:r>
          </a:p>
          <a:p>
            <a:r>
              <a:rPr lang="en-US" sz="2000" dirty="0"/>
              <a:t>Revising an essay requires you to take another look at your ideas: adding, removing or reorder them make your paper clearer and more interesting.</a:t>
            </a:r>
          </a:p>
          <a:p>
            <a:r>
              <a:rPr lang="en-US" sz="2000" dirty="0"/>
              <a:t>Editing an essay requires you to add or change words, fix grammatical errors, sentence structure or punctuation to improve writing style and create a polished paper.</a:t>
            </a:r>
          </a:p>
          <a:p>
            <a:endParaRPr lang="en-US" dirty="0"/>
          </a:p>
        </p:txBody>
      </p:sp>
      <p:sp>
        <p:nvSpPr>
          <p:cNvPr id="4" name="Footer Placeholder 3">
            <a:extLst>
              <a:ext uri="{FF2B5EF4-FFF2-40B4-BE49-F238E27FC236}">
                <a16:creationId xmlns:a16="http://schemas.microsoft.com/office/drawing/2014/main" id="{E131FFC8-54B8-1E96-B76B-4D3E73E0B28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C8D3A89-CB69-12D7-F16D-70DE0837296A}"/>
              </a:ext>
            </a:extLst>
          </p:cNvPr>
          <p:cNvSpPr>
            <a:spLocks noGrp="1"/>
          </p:cNvSpPr>
          <p:nvPr>
            <p:ph type="sldNum" sz="quarter" idx="12"/>
          </p:nvPr>
        </p:nvSpPr>
        <p:spPr/>
        <p:txBody>
          <a:bodyPr/>
          <a:lstStyle/>
          <a:p>
            <a:fld id="{5DEF7F31-0B8A-474A-B86C-91F381754329}" type="slidenum">
              <a:rPr lang="en-US" smtClean="0"/>
              <a:t>51</a:t>
            </a:fld>
            <a:endParaRPr lang="en-US" dirty="0"/>
          </a:p>
        </p:txBody>
      </p:sp>
    </p:spTree>
    <p:extLst>
      <p:ext uri="{BB962C8B-B14F-4D97-AF65-F5344CB8AC3E}">
        <p14:creationId xmlns:p14="http://schemas.microsoft.com/office/powerpoint/2010/main" val="3406916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F9B4C-4A8E-9486-A39E-44B7974B9F66}"/>
              </a:ext>
            </a:extLst>
          </p:cNvPr>
          <p:cNvSpPr>
            <a:spLocks noGrp="1"/>
          </p:cNvSpPr>
          <p:nvPr>
            <p:ph type="title"/>
          </p:nvPr>
        </p:nvSpPr>
        <p:spPr/>
        <p:txBody>
          <a:bodyPr/>
          <a:lstStyle/>
          <a:p>
            <a:r>
              <a:rPr lang="en-US" dirty="0"/>
              <a:t>Creating Unity</a:t>
            </a:r>
          </a:p>
        </p:txBody>
      </p:sp>
      <p:sp>
        <p:nvSpPr>
          <p:cNvPr id="3" name="Content Placeholder 2">
            <a:extLst>
              <a:ext uri="{FF2B5EF4-FFF2-40B4-BE49-F238E27FC236}">
                <a16:creationId xmlns:a16="http://schemas.microsoft.com/office/drawing/2014/main" id="{D6D31AA9-2B38-B9C8-059B-0D75A3CA2921}"/>
              </a:ext>
            </a:extLst>
          </p:cNvPr>
          <p:cNvSpPr>
            <a:spLocks noGrp="1"/>
          </p:cNvSpPr>
          <p:nvPr>
            <p:ph idx="1"/>
          </p:nvPr>
        </p:nvSpPr>
        <p:spPr/>
        <p:txBody>
          <a:bodyPr/>
          <a:lstStyle/>
          <a:p>
            <a:r>
              <a:rPr lang="en-US" sz="2000" dirty="0"/>
              <a:t>Unity in an essay means that all the ideas within the paper and each paragraph belong and occur in an order that makes logical sense.</a:t>
            </a:r>
          </a:p>
          <a:p>
            <a:r>
              <a:rPr lang="en-US" sz="2000" dirty="0"/>
              <a:t>It is ideal for writers to avoid digressions that do not relate the main topic.</a:t>
            </a:r>
          </a:p>
          <a:p>
            <a:r>
              <a:rPr lang="en-US" sz="2000" dirty="0"/>
              <a:t>Stay close to the drafted outline in initial steps.</a:t>
            </a:r>
          </a:p>
          <a:p>
            <a:endParaRPr lang="en-US" dirty="0"/>
          </a:p>
        </p:txBody>
      </p:sp>
      <p:sp>
        <p:nvSpPr>
          <p:cNvPr id="4" name="Footer Placeholder 3">
            <a:extLst>
              <a:ext uri="{FF2B5EF4-FFF2-40B4-BE49-F238E27FC236}">
                <a16:creationId xmlns:a16="http://schemas.microsoft.com/office/drawing/2014/main" id="{3FB38C8D-653C-D968-1431-8DB8EF95B6D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C67F911-0A4A-E804-597A-AE2FB73433EB}"/>
              </a:ext>
            </a:extLst>
          </p:cNvPr>
          <p:cNvSpPr>
            <a:spLocks noGrp="1"/>
          </p:cNvSpPr>
          <p:nvPr>
            <p:ph type="sldNum" sz="quarter" idx="12"/>
          </p:nvPr>
        </p:nvSpPr>
        <p:spPr/>
        <p:txBody>
          <a:bodyPr/>
          <a:lstStyle/>
          <a:p>
            <a:fld id="{5DEF7F31-0B8A-474A-B86C-91F381754329}" type="slidenum">
              <a:rPr lang="en-US" smtClean="0"/>
              <a:t>52</a:t>
            </a:fld>
            <a:endParaRPr lang="en-US" dirty="0"/>
          </a:p>
        </p:txBody>
      </p:sp>
    </p:spTree>
    <p:extLst>
      <p:ext uri="{BB962C8B-B14F-4D97-AF65-F5344CB8AC3E}">
        <p14:creationId xmlns:p14="http://schemas.microsoft.com/office/powerpoint/2010/main" val="21545045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30134-7F9D-B4C9-A825-6370F21A90E1}"/>
              </a:ext>
            </a:extLst>
          </p:cNvPr>
          <p:cNvSpPr>
            <a:spLocks noGrp="1"/>
          </p:cNvSpPr>
          <p:nvPr>
            <p:ph type="title"/>
          </p:nvPr>
        </p:nvSpPr>
        <p:spPr/>
        <p:txBody>
          <a:bodyPr/>
          <a:lstStyle/>
          <a:p>
            <a:r>
              <a:rPr lang="en-US" dirty="0"/>
              <a:t>Creating Coherence</a:t>
            </a:r>
          </a:p>
        </p:txBody>
      </p:sp>
      <p:sp>
        <p:nvSpPr>
          <p:cNvPr id="3" name="Content Placeholder 2">
            <a:extLst>
              <a:ext uri="{FF2B5EF4-FFF2-40B4-BE49-F238E27FC236}">
                <a16:creationId xmlns:a16="http://schemas.microsoft.com/office/drawing/2014/main" id="{7BD0A1AA-44DB-A44B-4F57-9B860671C3BD}"/>
              </a:ext>
            </a:extLst>
          </p:cNvPr>
          <p:cNvSpPr>
            <a:spLocks noGrp="1"/>
          </p:cNvSpPr>
          <p:nvPr>
            <p:ph idx="1"/>
          </p:nvPr>
        </p:nvSpPr>
        <p:spPr/>
        <p:txBody>
          <a:bodyPr/>
          <a:lstStyle/>
          <a:p>
            <a:r>
              <a:rPr lang="en-US" sz="2000" dirty="0"/>
              <a:t>Use transition to create coherence between ideas. </a:t>
            </a:r>
          </a:p>
          <a:p>
            <a:r>
              <a:rPr lang="en-US" sz="2000" dirty="0"/>
              <a:t>Transitional words and phrases help the reader in understanding the smooth flow of ideas.</a:t>
            </a:r>
          </a:p>
          <a:p>
            <a:r>
              <a:rPr lang="en-US" sz="2000" i="1" dirty="0"/>
              <a:t>Refer to Table 1 in chapter 3.5 for common types of transitional words and phrases.</a:t>
            </a:r>
          </a:p>
          <a:p>
            <a:endParaRPr lang="en-US" dirty="0"/>
          </a:p>
        </p:txBody>
      </p:sp>
      <p:sp>
        <p:nvSpPr>
          <p:cNvPr id="4" name="Footer Placeholder 3">
            <a:extLst>
              <a:ext uri="{FF2B5EF4-FFF2-40B4-BE49-F238E27FC236}">
                <a16:creationId xmlns:a16="http://schemas.microsoft.com/office/drawing/2014/main" id="{8E531100-D545-52CB-4CEF-46222801559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E189208-6C74-0917-067D-56DD0391A4D1}"/>
              </a:ext>
            </a:extLst>
          </p:cNvPr>
          <p:cNvSpPr>
            <a:spLocks noGrp="1"/>
          </p:cNvSpPr>
          <p:nvPr>
            <p:ph type="sldNum" sz="quarter" idx="12"/>
          </p:nvPr>
        </p:nvSpPr>
        <p:spPr/>
        <p:txBody>
          <a:bodyPr/>
          <a:lstStyle/>
          <a:p>
            <a:fld id="{5DEF7F31-0B8A-474A-B86C-91F381754329}" type="slidenum">
              <a:rPr lang="en-US" smtClean="0"/>
              <a:t>53</a:t>
            </a:fld>
            <a:endParaRPr lang="en-US" dirty="0"/>
          </a:p>
        </p:txBody>
      </p:sp>
    </p:spTree>
    <p:extLst>
      <p:ext uri="{BB962C8B-B14F-4D97-AF65-F5344CB8AC3E}">
        <p14:creationId xmlns:p14="http://schemas.microsoft.com/office/powerpoint/2010/main" val="11286738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9B026-269C-D13C-D579-E10C4F7AEA51}"/>
              </a:ext>
            </a:extLst>
          </p:cNvPr>
          <p:cNvSpPr>
            <a:spLocks noGrp="1"/>
          </p:cNvSpPr>
          <p:nvPr>
            <p:ph type="title"/>
          </p:nvPr>
        </p:nvSpPr>
        <p:spPr/>
        <p:txBody>
          <a:bodyPr/>
          <a:lstStyle/>
          <a:p>
            <a:r>
              <a:rPr lang="en-US" dirty="0"/>
              <a:t>Being Clear and Concise</a:t>
            </a:r>
          </a:p>
        </p:txBody>
      </p:sp>
      <p:sp>
        <p:nvSpPr>
          <p:cNvPr id="3" name="Content Placeholder 2">
            <a:extLst>
              <a:ext uri="{FF2B5EF4-FFF2-40B4-BE49-F238E27FC236}">
                <a16:creationId xmlns:a16="http://schemas.microsoft.com/office/drawing/2014/main" id="{2B714F2B-13F2-2BBB-AEB7-E23EEE6332AE}"/>
              </a:ext>
            </a:extLst>
          </p:cNvPr>
          <p:cNvSpPr>
            <a:spLocks noGrp="1"/>
          </p:cNvSpPr>
          <p:nvPr>
            <p:ph idx="1"/>
          </p:nvPr>
        </p:nvSpPr>
        <p:spPr/>
        <p:txBody>
          <a:bodyPr/>
          <a:lstStyle/>
          <a:p>
            <a:r>
              <a:rPr lang="en-US" sz="2000" dirty="0"/>
              <a:t>Determine your composing style. </a:t>
            </a:r>
          </a:p>
          <a:p>
            <a:r>
              <a:rPr lang="en-US" sz="2000" dirty="0"/>
              <a:t>If you tend to write a lot in the first draft, you will have to remove the unnecessary words to make it clear and concise.</a:t>
            </a:r>
          </a:p>
          <a:p>
            <a:r>
              <a:rPr lang="en-US" sz="2000" dirty="0"/>
              <a:t>If you vaguely describe ideas in first draft you will have to use more specific words to replace them.</a:t>
            </a:r>
          </a:p>
          <a:p>
            <a:endParaRPr lang="en-US" dirty="0"/>
          </a:p>
        </p:txBody>
      </p:sp>
      <p:sp>
        <p:nvSpPr>
          <p:cNvPr id="4" name="Footer Placeholder 3">
            <a:extLst>
              <a:ext uri="{FF2B5EF4-FFF2-40B4-BE49-F238E27FC236}">
                <a16:creationId xmlns:a16="http://schemas.microsoft.com/office/drawing/2014/main" id="{19321F8B-694E-6683-E35E-DE1EC1FB24A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EC27BF7F-781E-80D4-4659-0073132C8B4E}"/>
              </a:ext>
            </a:extLst>
          </p:cNvPr>
          <p:cNvSpPr>
            <a:spLocks noGrp="1"/>
          </p:cNvSpPr>
          <p:nvPr>
            <p:ph type="sldNum" sz="quarter" idx="12"/>
          </p:nvPr>
        </p:nvSpPr>
        <p:spPr/>
        <p:txBody>
          <a:bodyPr/>
          <a:lstStyle/>
          <a:p>
            <a:fld id="{5DEF7F31-0B8A-474A-B86C-91F381754329}" type="slidenum">
              <a:rPr lang="en-US" smtClean="0"/>
              <a:t>54</a:t>
            </a:fld>
            <a:endParaRPr lang="en-US" dirty="0"/>
          </a:p>
        </p:txBody>
      </p:sp>
    </p:spTree>
    <p:extLst>
      <p:ext uri="{BB962C8B-B14F-4D97-AF65-F5344CB8AC3E}">
        <p14:creationId xmlns:p14="http://schemas.microsoft.com/office/powerpoint/2010/main" val="38504233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F2481-C9B6-C3A3-5151-763F40FA2FD4}"/>
              </a:ext>
            </a:extLst>
          </p:cNvPr>
          <p:cNvSpPr>
            <a:spLocks noGrp="1"/>
          </p:cNvSpPr>
          <p:nvPr>
            <p:ph type="title"/>
          </p:nvPr>
        </p:nvSpPr>
        <p:spPr/>
        <p:txBody>
          <a:bodyPr/>
          <a:lstStyle/>
          <a:p>
            <a:r>
              <a:rPr lang="en-US" dirty="0"/>
              <a:t>Identifying Wordiness</a:t>
            </a:r>
          </a:p>
        </p:txBody>
      </p:sp>
      <p:sp>
        <p:nvSpPr>
          <p:cNvPr id="3" name="Content Placeholder 2">
            <a:extLst>
              <a:ext uri="{FF2B5EF4-FFF2-40B4-BE49-F238E27FC236}">
                <a16:creationId xmlns:a16="http://schemas.microsoft.com/office/drawing/2014/main" id="{DF8CDA52-719C-6E32-6AC8-7F644EF59372}"/>
              </a:ext>
            </a:extLst>
          </p:cNvPr>
          <p:cNvSpPr>
            <a:spLocks noGrp="1"/>
          </p:cNvSpPr>
          <p:nvPr>
            <p:ph idx="1"/>
          </p:nvPr>
        </p:nvSpPr>
        <p:spPr/>
        <p:txBody>
          <a:bodyPr/>
          <a:lstStyle/>
          <a:p>
            <a:r>
              <a:rPr lang="en-US" sz="2000" dirty="0"/>
              <a:t>Eliminating wordiness makes ideas clear.</a:t>
            </a:r>
          </a:p>
          <a:p>
            <a:r>
              <a:rPr lang="en-US" sz="2000" dirty="0"/>
              <a:t>Sometimes using fewer words is better and fits the purpose of the essay and appeal to the audience.</a:t>
            </a:r>
          </a:p>
          <a:p>
            <a:endParaRPr lang="en-US" dirty="0"/>
          </a:p>
        </p:txBody>
      </p:sp>
      <p:sp>
        <p:nvSpPr>
          <p:cNvPr id="4" name="Footer Placeholder 3">
            <a:extLst>
              <a:ext uri="{FF2B5EF4-FFF2-40B4-BE49-F238E27FC236}">
                <a16:creationId xmlns:a16="http://schemas.microsoft.com/office/drawing/2014/main" id="{D5E9205D-F0C2-C144-5CBC-AFE889BEFB5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A7B4AF6-1D01-C427-E87A-F53B39C7A0A6}"/>
              </a:ext>
            </a:extLst>
          </p:cNvPr>
          <p:cNvSpPr>
            <a:spLocks noGrp="1"/>
          </p:cNvSpPr>
          <p:nvPr>
            <p:ph type="sldNum" sz="quarter" idx="12"/>
          </p:nvPr>
        </p:nvSpPr>
        <p:spPr/>
        <p:txBody>
          <a:bodyPr/>
          <a:lstStyle/>
          <a:p>
            <a:fld id="{5DEF7F31-0B8A-474A-B86C-91F381754329}" type="slidenum">
              <a:rPr lang="en-US" smtClean="0"/>
              <a:t>55</a:t>
            </a:fld>
            <a:endParaRPr lang="en-US" dirty="0"/>
          </a:p>
        </p:txBody>
      </p:sp>
    </p:spTree>
    <p:extLst>
      <p:ext uri="{BB962C8B-B14F-4D97-AF65-F5344CB8AC3E}">
        <p14:creationId xmlns:p14="http://schemas.microsoft.com/office/powerpoint/2010/main" val="36119943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E11A6-F382-090A-EC0D-A3CBEA795699}"/>
              </a:ext>
            </a:extLst>
          </p:cNvPr>
          <p:cNvSpPr>
            <a:spLocks noGrp="1"/>
          </p:cNvSpPr>
          <p:nvPr>
            <p:ph type="title"/>
          </p:nvPr>
        </p:nvSpPr>
        <p:spPr/>
        <p:txBody>
          <a:bodyPr/>
          <a:lstStyle/>
          <a:p>
            <a:r>
              <a:rPr lang="en-US" dirty="0"/>
              <a:t>Identifying Wordiness (Continued)</a:t>
            </a:r>
          </a:p>
        </p:txBody>
      </p:sp>
      <p:sp>
        <p:nvSpPr>
          <p:cNvPr id="3" name="Content Placeholder 2">
            <a:extLst>
              <a:ext uri="{FF2B5EF4-FFF2-40B4-BE49-F238E27FC236}">
                <a16:creationId xmlns:a16="http://schemas.microsoft.com/office/drawing/2014/main" id="{78B91D74-C6A1-F437-5FF3-F461467E0CE5}"/>
              </a:ext>
            </a:extLst>
          </p:cNvPr>
          <p:cNvSpPr>
            <a:spLocks noGrp="1"/>
          </p:cNvSpPr>
          <p:nvPr>
            <p:ph idx="1"/>
          </p:nvPr>
        </p:nvSpPr>
        <p:spPr/>
        <p:txBody>
          <a:bodyPr/>
          <a:lstStyle/>
          <a:p>
            <a:r>
              <a:rPr lang="en-US" sz="2000" dirty="0"/>
              <a:t>An example of wordiness are:</a:t>
            </a:r>
          </a:p>
          <a:p>
            <a:pPr marL="617220" lvl="1" indent="-342900">
              <a:buFont typeface="Arial" panose="020B0604020202020204" pitchFamily="34" charset="0"/>
              <a:buChar char="•"/>
            </a:pPr>
            <a:r>
              <a:rPr lang="en-US" b="0" dirty="0"/>
              <a:t>Sentences that begin with “There is” or “There are”</a:t>
            </a:r>
            <a:br>
              <a:rPr lang="en-US" dirty="0"/>
            </a:br>
            <a:endParaRPr lang="en-US" dirty="0"/>
          </a:p>
          <a:p>
            <a:r>
              <a:rPr lang="en-US" sz="2000" b="1" dirty="0"/>
              <a:t>Wordy: </a:t>
            </a:r>
            <a:r>
              <a:rPr lang="en-US" sz="2000" dirty="0"/>
              <a:t>There are two major experiments that the Biology Department sponsors.</a:t>
            </a:r>
          </a:p>
          <a:p>
            <a:r>
              <a:rPr lang="en-US" sz="2000" b="1" dirty="0"/>
              <a:t>Revised: </a:t>
            </a:r>
            <a:r>
              <a:rPr lang="en-US" sz="2000" dirty="0"/>
              <a:t>The Biology Department sponsors two major experiments.</a:t>
            </a:r>
          </a:p>
          <a:p>
            <a:endParaRPr lang="en-US" dirty="0"/>
          </a:p>
        </p:txBody>
      </p:sp>
      <p:sp>
        <p:nvSpPr>
          <p:cNvPr id="4" name="Footer Placeholder 3">
            <a:extLst>
              <a:ext uri="{FF2B5EF4-FFF2-40B4-BE49-F238E27FC236}">
                <a16:creationId xmlns:a16="http://schemas.microsoft.com/office/drawing/2014/main" id="{E4AC8A2F-1DCA-094D-9693-98E30F4733F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C0BC3AA4-F0DB-4E47-BFFC-53BD375DD730}"/>
              </a:ext>
            </a:extLst>
          </p:cNvPr>
          <p:cNvSpPr/>
          <p:nvPr/>
        </p:nvSpPr>
        <p:spPr>
          <a:xfrm>
            <a:off x="7408293" y="6333293"/>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Calibri" panose="020F0502020204030204" pitchFamily="34" charset="0"/>
              </a:rPr>
              <a:t>(Booth et al., 2022)</a:t>
            </a:r>
          </a:p>
        </p:txBody>
      </p:sp>
      <p:sp>
        <p:nvSpPr>
          <p:cNvPr id="5" name="Slide Number Placeholder 4">
            <a:extLst>
              <a:ext uri="{FF2B5EF4-FFF2-40B4-BE49-F238E27FC236}">
                <a16:creationId xmlns:a16="http://schemas.microsoft.com/office/drawing/2014/main" id="{8AB59A1E-9B5E-F275-8E4C-5C78E5ED8DC2}"/>
              </a:ext>
            </a:extLst>
          </p:cNvPr>
          <p:cNvSpPr>
            <a:spLocks noGrp="1"/>
          </p:cNvSpPr>
          <p:nvPr>
            <p:ph type="sldNum" sz="quarter" idx="12"/>
          </p:nvPr>
        </p:nvSpPr>
        <p:spPr/>
        <p:txBody>
          <a:bodyPr/>
          <a:lstStyle/>
          <a:p>
            <a:fld id="{5DEF7F31-0B8A-474A-B86C-91F381754329}" type="slidenum">
              <a:rPr lang="en-US" smtClean="0"/>
              <a:t>56</a:t>
            </a:fld>
            <a:endParaRPr lang="en-US" dirty="0"/>
          </a:p>
        </p:txBody>
      </p:sp>
    </p:spTree>
    <p:extLst>
      <p:ext uri="{BB962C8B-B14F-4D97-AF65-F5344CB8AC3E}">
        <p14:creationId xmlns:p14="http://schemas.microsoft.com/office/powerpoint/2010/main" val="15694412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82215-12CE-15DC-BF8F-3D921A1AEAB2}"/>
              </a:ext>
            </a:extLst>
          </p:cNvPr>
          <p:cNvSpPr>
            <a:spLocks noGrp="1"/>
          </p:cNvSpPr>
          <p:nvPr>
            <p:ph type="title"/>
          </p:nvPr>
        </p:nvSpPr>
        <p:spPr/>
        <p:txBody>
          <a:bodyPr/>
          <a:lstStyle/>
          <a:p>
            <a:r>
              <a:rPr lang="en-US" dirty="0"/>
              <a:t>Choosing Specific, Appropriate Words</a:t>
            </a:r>
          </a:p>
        </p:txBody>
      </p:sp>
      <p:sp>
        <p:nvSpPr>
          <p:cNvPr id="3" name="Content Placeholder 2">
            <a:extLst>
              <a:ext uri="{FF2B5EF4-FFF2-40B4-BE49-F238E27FC236}">
                <a16:creationId xmlns:a16="http://schemas.microsoft.com/office/drawing/2014/main" id="{76807499-1514-262A-D10E-4D183644AEB1}"/>
              </a:ext>
            </a:extLst>
          </p:cNvPr>
          <p:cNvSpPr>
            <a:spLocks noGrp="1"/>
          </p:cNvSpPr>
          <p:nvPr>
            <p:ph idx="1"/>
          </p:nvPr>
        </p:nvSpPr>
        <p:spPr/>
        <p:txBody>
          <a:bodyPr/>
          <a:lstStyle/>
          <a:p>
            <a:r>
              <a:rPr lang="en-US" dirty="0"/>
              <a:t>Essays should be written in formal academic English.</a:t>
            </a:r>
          </a:p>
          <a:p>
            <a:r>
              <a:rPr lang="en-US" dirty="0"/>
              <a:t>Choice of words need to appropriate.</a:t>
            </a:r>
          </a:p>
          <a:p>
            <a:r>
              <a:rPr lang="en-US" dirty="0"/>
              <a:t>Avoid slang.</a:t>
            </a:r>
          </a:p>
          <a:p>
            <a:r>
              <a:rPr lang="en-US" dirty="0"/>
              <a:t>Avoid language that is overly casual.</a:t>
            </a:r>
          </a:p>
          <a:p>
            <a:r>
              <a:rPr lang="en-US" dirty="0"/>
              <a:t>Avoid contractions.</a:t>
            </a:r>
          </a:p>
          <a:p>
            <a:endParaRPr lang="en-US" dirty="0"/>
          </a:p>
        </p:txBody>
      </p:sp>
      <p:sp>
        <p:nvSpPr>
          <p:cNvPr id="4" name="Footer Placeholder 3">
            <a:extLst>
              <a:ext uri="{FF2B5EF4-FFF2-40B4-BE49-F238E27FC236}">
                <a16:creationId xmlns:a16="http://schemas.microsoft.com/office/drawing/2014/main" id="{8F920B7E-2CCC-B7CC-A811-94EACEA6757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417F11DE-00E8-5F68-AAE9-81F605458DB6}"/>
              </a:ext>
            </a:extLst>
          </p:cNvPr>
          <p:cNvSpPr/>
          <p:nvPr/>
        </p:nvSpPr>
        <p:spPr>
          <a:xfrm>
            <a:off x="7312600" y="6168574"/>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868D8A9E-E23C-4211-73E9-665322C119AD}"/>
              </a:ext>
            </a:extLst>
          </p:cNvPr>
          <p:cNvSpPr>
            <a:spLocks noGrp="1"/>
          </p:cNvSpPr>
          <p:nvPr>
            <p:ph type="sldNum" sz="quarter" idx="12"/>
          </p:nvPr>
        </p:nvSpPr>
        <p:spPr/>
        <p:txBody>
          <a:bodyPr/>
          <a:lstStyle/>
          <a:p>
            <a:fld id="{5DEF7F31-0B8A-474A-B86C-91F381754329}" type="slidenum">
              <a:rPr lang="en-US" smtClean="0"/>
              <a:t>57</a:t>
            </a:fld>
            <a:endParaRPr lang="en-US" dirty="0"/>
          </a:p>
        </p:txBody>
      </p:sp>
    </p:spTree>
    <p:extLst>
      <p:ext uri="{BB962C8B-B14F-4D97-AF65-F5344CB8AC3E}">
        <p14:creationId xmlns:p14="http://schemas.microsoft.com/office/powerpoint/2010/main" val="9937742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CE57A-D192-FA4A-4D6F-8D1C6DEC900C}"/>
              </a:ext>
            </a:extLst>
          </p:cNvPr>
          <p:cNvSpPr>
            <a:spLocks noGrp="1"/>
          </p:cNvSpPr>
          <p:nvPr>
            <p:ph type="title"/>
          </p:nvPr>
        </p:nvSpPr>
        <p:spPr/>
        <p:txBody>
          <a:bodyPr/>
          <a:lstStyle/>
          <a:p>
            <a:r>
              <a:rPr lang="en-US" dirty="0"/>
              <a:t>Choosing Specific, Appropriate Words (Continued)</a:t>
            </a:r>
          </a:p>
        </p:txBody>
      </p:sp>
      <p:sp>
        <p:nvSpPr>
          <p:cNvPr id="3" name="Content Placeholder 2">
            <a:extLst>
              <a:ext uri="{FF2B5EF4-FFF2-40B4-BE49-F238E27FC236}">
                <a16:creationId xmlns:a16="http://schemas.microsoft.com/office/drawing/2014/main" id="{0637DA4B-E103-2054-B11A-38BA151F5C3F}"/>
              </a:ext>
            </a:extLst>
          </p:cNvPr>
          <p:cNvSpPr>
            <a:spLocks noGrp="1"/>
          </p:cNvSpPr>
          <p:nvPr>
            <p:ph idx="1"/>
          </p:nvPr>
        </p:nvSpPr>
        <p:spPr/>
        <p:txBody>
          <a:bodyPr/>
          <a:lstStyle/>
          <a:p>
            <a:r>
              <a:rPr lang="en-US" dirty="0"/>
              <a:t>Avoid clichés.</a:t>
            </a:r>
          </a:p>
          <a:p>
            <a:r>
              <a:rPr lang="en-US" dirty="0"/>
              <a:t>Be careful when you use words that sound alike but have different meanings.</a:t>
            </a:r>
          </a:p>
          <a:p>
            <a:r>
              <a:rPr lang="en-US" dirty="0"/>
              <a:t>Choose words with the connotations you want.</a:t>
            </a:r>
          </a:p>
          <a:p>
            <a:r>
              <a:rPr lang="en-US" dirty="0"/>
              <a:t>Use specific words rather than overly general words.</a:t>
            </a:r>
          </a:p>
          <a:p>
            <a:endParaRPr lang="en-US" dirty="0"/>
          </a:p>
        </p:txBody>
      </p:sp>
      <p:sp>
        <p:nvSpPr>
          <p:cNvPr id="4" name="Footer Placeholder 3">
            <a:extLst>
              <a:ext uri="{FF2B5EF4-FFF2-40B4-BE49-F238E27FC236}">
                <a16:creationId xmlns:a16="http://schemas.microsoft.com/office/drawing/2014/main" id="{0B5D932A-63F2-A673-41B3-42B5FFA2F28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1EE2FD39-4D18-29FC-0817-277911B36F39}"/>
              </a:ext>
            </a:extLst>
          </p:cNvPr>
          <p:cNvSpPr/>
          <p:nvPr/>
        </p:nvSpPr>
        <p:spPr>
          <a:xfrm>
            <a:off x="7482720" y="6356350"/>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B32D64CF-CCFF-156E-F1E9-A2F1C0852F03}"/>
              </a:ext>
            </a:extLst>
          </p:cNvPr>
          <p:cNvSpPr>
            <a:spLocks noGrp="1"/>
          </p:cNvSpPr>
          <p:nvPr>
            <p:ph type="sldNum" sz="quarter" idx="12"/>
          </p:nvPr>
        </p:nvSpPr>
        <p:spPr/>
        <p:txBody>
          <a:bodyPr/>
          <a:lstStyle/>
          <a:p>
            <a:fld id="{5DEF7F31-0B8A-474A-B86C-91F381754329}" type="slidenum">
              <a:rPr lang="en-US" smtClean="0"/>
              <a:t>58</a:t>
            </a:fld>
            <a:endParaRPr lang="en-US" dirty="0"/>
          </a:p>
        </p:txBody>
      </p:sp>
    </p:spTree>
    <p:extLst>
      <p:ext uri="{BB962C8B-B14F-4D97-AF65-F5344CB8AC3E}">
        <p14:creationId xmlns:p14="http://schemas.microsoft.com/office/powerpoint/2010/main" val="23727261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2CAE-4E53-C764-48BF-98127D509F53}"/>
              </a:ext>
            </a:extLst>
          </p:cNvPr>
          <p:cNvSpPr>
            <a:spLocks noGrp="1"/>
          </p:cNvSpPr>
          <p:nvPr>
            <p:ph type="title"/>
          </p:nvPr>
        </p:nvSpPr>
        <p:spPr/>
        <p:txBody>
          <a:bodyPr/>
          <a:lstStyle/>
          <a:p>
            <a:r>
              <a:rPr lang="en-US" dirty="0"/>
              <a:t>Completing a Peer Review</a:t>
            </a:r>
          </a:p>
        </p:txBody>
      </p:sp>
      <p:sp>
        <p:nvSpPr>
          <p:cNvPr id="3" name="Content Placeholder 2">
            <a:extLst>
              <a:ext uri="{FF2B5EF4-FFF2-40B4-BE49-F238E27FC236}">
                <a16:creationId xmlns:a16="http://schemas.microsoft.com/office/drawing/2014/main" id="{37BCC225-DD49-50F5-504B-0C2C08B8907B}"/>
              </a:ext>
            </a:extLst>
          </p:cNvPr>
          <p:cNvSpPr>
            <a:spLocks noGrp="1"/>
          </p:cNvSpPr>
          <p:nvPr>
            <p:ph idx="1"/>
          </p:nvPr>
        </p:nvSpPr>
        <p:spPr/>
        <p:txBody>
          <a:bodyPr/>
          <a:lstStyle/>
          <a:p>
            <a:r>
              <a:rPr lang="en-US" sz="2000" dirty="0"/>
              <a:t>Once the draft is complete it is important for writer’s to get feedback from readers about their paper.</a:t>
            </a:r>
          </a:p>
          <a:p>
            <a:r>
              <a:rPr lang="en-US" sz="2000" dirty="0"/>
              <a:t>The feedback given by reader will help you improve the draft and the process is called “peer review.”</a:t>
            </a:r>
          </a:p>
          <a:p>
            <a:endParaRPr lang="en-US" dirty="0"/>
          </a:p>
        </p:txBody>
      </p:sp>
      <p:sp>
        <p:nvSpPr>
          <p:cNvPr id="4" name="Footer Placeholder 3">
            <a:extLst>
              <a:ext uri="{FF2B5EF4-FFF2-40B4-BE49-F238E27FC236}">
                <a16:creationId xmlns:a16="http://schemas.microsoft.com/office/drawing/2014/main" id="{57B39435-746E-9806-6F68-EFFD00B3D4A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A766683-F0A9-B834-21C2-EDCB02DAAB15}"/>
              </a:ext>
            </a:extLst>
          </p:cNvPr>
          <p:cNvSpPr>
            <a:spLocks noGrp="1"/>
          </p:cNvSpPr>
          <p:nvPr>
            <p:ph type="sldNum" sz="quarter" idx="12"/>
          </p:nvPr>
        </p:nvSpPr>
        <p:spPr/>
        <p:txBody>
          <a:bodyPr/>
          <a:lstStyle/>
          <a:p>
            <a:fld id="{5DEF7F31-0B8A-474A-B86C-91F381754329}" type="slidenum">
              <a:rPr lang="en-US" smtClean="0"/>
              <a:t>59</a:t>
            </a:fld>
            <a:endParaRPr lang="en-US" dirty="0"/>
          </a:p>
        </p:txBody>
      </p:sp>
    </p:spTree>
    <p:extLst>
      <p:ext uri="{BB962C8B-B14F-4D97-AF65-F5344CB8AC3E}">
        <p14:creationId xmlns:p14="http://schemas.microsoft.com/office/powerpoint/2010/main" val="1257193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B029A-EBB9-62E6-5A0F-1F8174481954}"/>
              </a:ext>
            </a:extLst>
          </p:cNvPr>
          <p:cNvSpPr>
            <a:spLocks noGrp="1"/>
          </p:cNvSpPr>
          <p:nvPr>
            <p:ph type="title"/>
          </p:nvPr>
        </p:nvSpPr>
        <p:spPr/>
        <p:txBody>
          <a:bodyPr/>
          <a:lstStyle/>
          <a:p>
            <a:r>
              <a:rPr lang="en-US" dirty="0"/>
              <a:t>3.2 - Apply Prewriting Models</a:t>
            </a:r>
          </a:p>
        </p:txBody>
      </p:sp>
      <p:sp>
        <p:nvSpPr>
          <p:cNvPr id="3" name="Text Placeholder 2">
            <a:extLst>
              <a:ext uri="{FF2B5EF4-FFF2-40B4-BE49-F238E27FC236}">
                <a16:creationId xmlns:a16="http://schemas.microsoft.com/office/drawing/2014/main" id="{4B8FC686-8DD1-9126-007B-110A8B8930C0}"/>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DA96A135-86CF-21AB-D46B-7F527B3B0B37}"/>
              </a:ext>
            </a:extLst>
          </p:cNvPr>
          <p:cNvSpPr>
            <a:spLocks noGrp="1"/>
          </p:cNvSpPr>
          <p:nvPr>
            <p:ph idx="1"/>
          </p:nvPr>
        </p:nvSpPr>
        <p:spPr/>
        <p:txBody>
          <a:bodyPr/>
          <a:lstStyle/>
          <a:p>
            <a:r>
              <a:rPr lang="en-US" dirty="0"/>
              <a:t>Use prewriting strategies to choose a topic and narrow the focus.</a:t>
            </a:r>
          </a:p>
          <a:p>
            <a:endParaRPr lang="en-US" dirty="0"/>
          </a:p>
        </p:txBody>
      </p:sp>
      <p:sp>
        <p:nvSpPr>
          <p:cNvPr id="5" name="Footer Placeholder 4">
            <a:extLst>
              <a:ext uri="{FF2B5EF4-FFF2-40B4-BE49-F238E27FC236}">
                <a16:creationId xmlns:a16="http://schemas.microsoft.com/office/drawing/2014/main" id="{8EA1A3F0-142E-6BC2-69DA-31EC246EC8C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3B675B98-73CF-B6A8-BD42-29E51FDEC9DD}"/>
              </a:ext>
            </a:extLst>
          </p:cNvPr>
          <p:cNvSpPr>
            <a:spLocks noGrp="1"/>
          </p:cNvSpPr>
          <p:nvPr>
            <p:ph type="sldNum" sz="quarter" idx="12"/>
          </p:nvPr>
        </p:nvSpPr>
        <p:spPr/>
        <p:txBody>
          <a:bodyPr/>
          <a:lstStyle/>
          <a:p>
            <a:fld id="{5DEF7F31-0B8A-474A-B86C-91F381754329}" type="slidenum">
              <a:rPr lang="en-US" smtClean="0"/>
              <a:t>6</a:t>
            </a:fld>
            <a:endParaRPr lang="en-US" dirty="0"/>
          </a:p>
        </p:txBody>
      </p:sp>
    </p:spTree>
    <p:extLst>
      <p:ext uri="{BB962C8B-B14F-4D97-AF65-F5344CB8AC3E}">
        <p14:creationId xmlns:p14="http://schemas.microsoft.com/office/powerpoint/2010/main" val="5831600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EF78F-260E-B5B0-A6E5-F7F3D2D4D735}"/>
              </a:ext>
            </a:extLst>
          </p:cNvPr>
          <p:cNvSpPr>
            <a:spLocks noGrp="1"/>
          </p:cNvSpPr>
          <p:nvPr>
            <p:ph type="title"/>
          </p:nvPr>
        </p:nvSpPr>
        <p:spPr/>
        <p:txBody>
          <a:bodyPr/>
          <a:lstStyle/>
          <a:p>
            <a:r>
              <a:rPr lang="en-US" dirty="0"/>
              <a:t>Using Feedback Objectively</a:t>
            </a:r>
          </a:p>
        </p:txBody>
      </p:sp>
      <p:sp>
        <p:nvSpPr>
          <p:cNvPr id="3" name="Content Placeholder 2">
            <a:extLst>
              <a:ext uri="{FF2B5EF4-FFF2-40B4-BE49-F238E27FC236}">
                <a16:creationId xmlns:a16="http://schemas.microsoft.com/office/drawing/2014/main" id="{7326981E-06E8-EF3F-8C85-EBCAFB4C424C}"/>
              </a:ext>
            </a:extLst>
          </p:cNvPr>
          <p:cNvSpPr>
            <a:spLocks noGrp="1"/>
          </p:cNvSpPr>
          <p:nvPr>
            <p:ph idx="1"/>
          </p:nvPr>
        </p:nvSpPr>
        <p:spPr/>
        <p:txBody>
          <a:bodyPr/>
          <a:lstStyle/>
          <a:p>
            <a:r>
              <a:rPr lang="en-US" sz="2000" dirty="0"/>
              <a:t>Peer feedback gives you constructive criticism on your essay.</a:t>
            </a:r>
          </a:p>
          <a:p>
            <a:r>
              <a:rPr lang="en-US" sz="2000" dirty="0"/>
              <a:t>All recommendations made by the peer reviewers do not necessarily have to be used, but if there are consistent comments then it might be better to take those into consideration for future papers.</a:t>
            </a:r>
          </a:p>
          <a:p>
            <a:endParaRPr lang="en-US" dirty="0"/>
          </a:p>
        </p:txBody>
      </p:sp>
      <p:sp>
        <p:nvSpPr>
          <p:cNvPr id="4" name="Footer Placeholder 3">
            <a:extLst>
              <a:ext uri="{FF2B5EF4-FFF2-40B4-BE49-F238E27FC236}">
                <a16:creationId xmlns:a16="http://schemas.microsoft.com/office/drawing/2014/main" id="{31741ACC-DE19-F7F8-50E9-D1733E0DC92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70EB1C5F-442E-EA89-0628-E3E2B47831C8}"/>
              </a:ext>
            </a:extLst>
          </p:cNvPr>
          <p:cNvSpPr/>
          <p:nvPr/>
        </p:nvSpPr>
        <p:spPr>
          <a:xfrm>
            <a:off x="7482721" y="6356350"/>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899B97BC-3096-6AEC-CC47-0277330DFC7B}"/>
              </a:ext>
            </a:extLst>
          </p:cNvPr>
          <p:cNvSpPr>
            <a:spLocks noGrp="1"/>
          </p:cNvSpPr>
          <p:nvPr>
            <p:ph type="sldNum" sz="quarter" idx="12"/>
          </p:nvPr>
        </p:nvSpPr>
        <p:spPr/>
        <p:txBody>
          <a:bodyPr/>
          <a:lstStyle/>
          <a:p>
            <a:fld id="{5DEF7F31-0B8A-474A-B86C-91F381754329}" type="slidenum">
              <a:rPr lang="en-US" smtClean="0"/>
              <a:t>60</a:t>
            </a:fld>
            <a:endParaRPr lang="en-US" dirty="0"/>
          </a:p>
        </p:txBody>
      </p:sp>
    </p:spTree>
    <p:extLst>
      <p:ext uri="{BB962C8B-B14F-4D97-AF65-F5344CB8AC3E}">
        <p14:creationId xmlns:p14="http://schemas.microsoft.com/office/powerpoint/2010/main" val="13984620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79AD-23E1-9637-44AD-41F90FAF401A}"/>
              </a:ext>
            </a:extLst>
          </p:cNvPr>
          <p:cNvSpPr>
            <a:spLocks noGrp="1"/>
          </p:cNvSpPr>
          <p:nvPr>
            <p:ph type="title"/>
          </p:nvPr>
        </p:nvSpPr>
        <p:spPr/>
        <p:txBody>
          <a:bodyPr/>
          <a:lstStyle/>
          <a:p>
            <a:r>
              <a:rPr lang="en-US" dirty="0"/>
              <a:t>Editing Your Draft</a:t>
            </a:r>
          </a:p>
        </p:txBody>
      </p:sp>
      <p:sp>
        <p:nvSpPr>
          <p:cNvPr id="3" name="Content Placeholder 2">
            <a:extLst>
              <a:ext uri="{FF2B5EF4-FFF2-40B4-BE49-F238E27FC236}">
                <a16:creationId xmlns:a16="http://schemas.microsoft.com/office/drawing/2014/main" id="{AD6A0585-B682-C3AC-E1A8-4C2087F65008}"/>
              </a:ext>
            </a:extLst>
          </p:cNvPr>
          <p:cNvSpPr>
            <a:spLocks noGrp="1"/>
          </p:cNvSpPr>
          <p:nvPr>
            <p:ph idx="1"/>
          </p:nvPr>
        </p:nvSpPr>
        <p:spPr/>
        <p:txBody>
          <a:bodyPr/>
          <a:lstStyle/>
          <a:p>
            <a:r>
              <a:rPr lang="en-US" sz="2000" dirty="0"/>
              <a:t>Once you have made revisions you will have multiple drafts of your paper. The next step in the writing process is editing the content.</a:t>
            </a:r>
          </a:p>
          <a:p>
            <a:r>
              <a:rPr lang="en-US" sz="2000" dirty="0"/>
              <a:t>In this step, you will do check spelling, grammar, punctuation and format of the essay.</a:t>
            </a:r>
          </a:p>
          <a:p>
            <a:endParaRPr lang="en-US" dirty="0"/>
          </a:p>
        </p:txBody>
      </p:sp>
      <p:sp>
        <p:nvSpPr>
          <p:cNvPr id="4" name="Footer Placeholder 3">
            <a:extLst>
              <a:ext uri="{FF2B5EF4-FFF2-40B4-BE49-F238E27FC236}">
                <a16:creationId xmlns:a16="http://schemas.microsoft.com/office/drawing/2014/main" id="{1231763A-2028-E9C9-8725-950971883F7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F05D519D-6FED-E195-F809-E41DCA99CABE}"/>
              </a:ext>
            </a:extLst>
          </p:cNvPr>
          <p:cNvSpPr>
            <a:spLocks noGrp="1"/>
          </p:cNvSpPr>
          <p:nvPr>
            <p:ph type="sldNum" sz="quarter" idx="12"/>
          </p:nvPr>
        </p:nvSpPr>
        <p:spPr/>
        <p:txBody>
          <a:bodyPr/>
          <a:lstStyle/>
          <a:p>
            <a:fld id="{5DEF7F31-0B8A-474A-B86C-91F381754329}" type="slidenum">
              <a:rPr lang="en-US" smtClean="0"/>
              <a:t>61</a:t>
            </a:fld>
            <a:endParaRPr lang="en-US" dirty="0"/>
          </a:p>
        </p:txBody>
      </p:sp>
    </p:spTree>
    <p:extLst>
      <p:ext uri="{BB962C8B-B14F-4D97-AF65-F5344CB8AC3E}">
        <p14:creationId xmlns:p14="http://schemas.microsoft.com/office/powerpoint/2010/main" val="38402778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C6EA-B104-2D98-2BBB-A5799E2A0787}"/>
              </a:ext>
            </a:extLst>
          </p:cNvPr>
          <p:cNvSpPr>
            <a:spLocks noGrp="1"/>
          </p:cNvSpPr>
          <p:nvPr>
            <p:ph type="title"/>
          </p:nvPr>
        </p:nvSpPr>
        <p:spPr/>
        <p:txBody>
          <a:bodyPr/>
          <a:lstStyle/>
          <a:p>
            <a:r>
              <a:rPr lang="en-US" dirty="0"/>
              <a:t>Formatting</a:t>
            </a:r>
          </a:p>
        </p:txBody>
      </p:sp>
      <p:sp>
        <p:nvSpPr>
          <p:cNvPr id="3" name="Content Placeholder 2">
            <a:extLst>
              <a:ext uri="{FF2B5EF4-FFF2-40B4-BE49-F238E27FC236}">
                <a16:creationId xmlns:a16="http://schemas.microsoft.com/office/drawing/2014/main" id="{EB27E5EF-F2FF-7D68-38EC-5164BC5BB199}"/>
              </a:ext>
            </a:extLst>
          </p:cNvPr>
          <p:cNvSpPr>
            <a:spLocks noGrp="1"/>
          </p:cNvSpPr>
          <p:nvPr>
            <p:ph idx="1"/>
          </p:nvPr>
        </p:nvSpPr>
        <p:spPr/>
        <p:txBody>
          <a:bodyPr/>
          <a:lstStyle/>
          <a:p>
            <a:r>
              <a:rPr lang="en-US" sz="2000" dirty="0"/>
              <a:t>Use proper formatting for your assignment.</a:t>
            </a:r>
          </a:p>
          <a:p>
            <a:r>
              <a:rPr lang="en-US" sz="2000" dirty="0"/>
              <a:t>Instructors may require you to follow specific formatting for the paper following a specific style such as APA or MLA.</a:t>
            </a:r>
          </a:p>
          <a:p>
            <a:endParaRPr lang="en-US" dirty="0"/>
          </a:p>
        </p:txBody>
      </p:sp>
      <p:sp>
        <p:nvSpPr>
          <p:cNvPr id="4" name="Footer Placeholder 3">
            <a:extLst>
              <a:ext uri="{FF2B5EF4-FFF2-40B4-BE49-F238E27FC236}">
                <a16:creationId xmlns:a16="http://schemas.microsoft.com/office/drawing/2014/main" id="{E4709DA8-CAC8-2E74-1F3B-857046C79F6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9CEE761-ADC7-56DA-FA5B-7897752B7AEA}"/>
              </a:ext>
            </a:extLst>
          </p:cNvPr>
          <p:cNvSpPr>
            <a:spLocks noGrp="1"/>
          </p:cNvSpPr>
          <p:nvPr>
            <p:ph type="sldNum" sz="quarter" idx="12"/>
          </p:nvPr>
        </p:nvSpPr>
        <p:spPr/>
        <p:txBody>
          <a:bodyPr/>
          <a:lstStyle/>
          <a:p>
            <a:fld id="{5DEF7F31-0B8A-474A-B86C-91F381754329}" type="slidenum">
              <a:rPr lang="en-US" smtClean="0"/>
              <a:t>62</a:t>
            </a:fld>
            <a:endParaRPr lang="en-US" dirty="0"/>
          </a:p>
        </p:txBody>
      </p:sp>
    </p:spTree>
    <p:extLst>
      <p:ext uri="{BB962C8B-B14F-4D97-AF65-F5344CB8AC3E}">
        <p14:creationId xmlns:p14="http://schemas.microsoft.com/office/powerpoint/2010/main" val="2231475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90AA3-AF45-4B5C-3132-315485E6FA2D}"/>
              </a:ext>
            </a:extLst>
          </p:cNvPr>
          <p:cNvSpPr>
            <a:spLocks noGrp="1"/>
          </p:cNvSpPr>
          <p:nvPr>
            <p:ph type="title"/>
          </p:nvPr>
        </p:nvSpPr>
        <p:spPr/>
        <p:txBody>
          <a:bodyPr/>
          <a:lstStyle/>
          <a:p>
            <a:r>
              <a:rPr lang="en-US" dirty="0"/>
              <a:t>3.5 - Key Takeaways</a:t>
            </a:r>
          </a:p>
        </p:txBody>
      </p:sp>
      <p:sp>
        <p:nvSpPr>
          <p:cNvPr id="3" name="Content Placeholder 2">
            <a:extLst>
              <a:ext uri="{FF2B5EF4-FFF2-40B4-BE49-F238E27FC236}">
                <a16:creationId xmlns:a16="http://schemas.microsoft.com/office/drawing/2014/main" id="{A6D62973-E528-26AE-6A1E-AF7384F49794}"/>
              </a:ext>
            </a:extLst>
          </p:cNvPr>
          <p:cNvSpPr>
            <a:spLocks noGrp="1"/>
          </p:cNvSpPr>
          <p:nvPr>
            <p:ph idx="1"/>
          </p:nvPr>
        </p:nvSpPr>
        <p:spPr/>
        <p:txBody>
          <a:bodyPr/>
          <a:lstStyle/>
          <a:p>
            <a:r>
              <a:rPr lang="en-US" sz="2000" dirty="0"/>
              <a:t>Revising and editing are the stages of the writing process in which you improve your work before producing a final draft.</a:t>
            </a:r>
          </a:p>
          <a:p>
            <a:r>
              <a:rPr lang="en-US" sz="2000" dirty="0"/>
              <a:t>During revising, you add, cut, move, or change information in order to improve content.</a:t>
            </a:r>
          </a:p>
          <a:p>
            <a:r>
              <a:rPr lang="en-US" sz="2000" dirty="0"/>
              <a:t>Coherence in writing means that the writer’s wording clearly indicates how one idea leads to another within a paragraph and between paragraphs.</a:t>
            </a:r>
          </a:p>
          <a:p>
            <a:endParaRPr lang="en-US" dirty="0"/>
          </a:p>
        </p:txBody>
      </p:sp>
      <p:sp>
        <p:nvSpPr>
          <p:cNvPr id="4" name="Footer Placeholder 3">
            <a:extLst>
              <a:ext uri="{FF2B5EF4-FFF2-40B4-BE49-F238E27FC236}">
                <a16:creationId xmlns:a16="http://schemas.microsoft.com/office/drawing/2014/main" id="{771CD027-17FB-58D5-C39D-51FDD41CC38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D02A075-9097-9D03-4B7C-813DBCC53BAB}"/>
              </a:ext>
            </a:extLst>
          </p:cNvPr>
          <p:cNvSpPr>
            <a:spLocks noGrp="1"/>
          </p:cNvSpPr>
          <p:nvPr>
            <p:ph type="sldNum" sz="quarter" idx="12"/>
          </p:nvPr>
        </p:nvSpPr>
        <p:spPr/>
        <p:txBody>
          <a:bodyPr/>
          <a:lstStyle/>
          <a:p>
            <a:fld id="{5DEF7F31-0B8A-474A-B86C-91F381754329}" type="slidenum">
              <a:rPr lang="en-US" smtClean="0"/>
              <a:t>63</a:t>
            </a:fld>
            <a:endParaRPr lang="en-US" dirty="0"/>
          </a:p>
        </p:txBody>
      </p:sp>
    </p:spTree>
    <p:extLst>
      <p:ext uri="{BB962C8B-B14F-4D97-AF65-F5344CB8AC3E}">
        <p14:creationId xmlns:p14="http://schemas.microsoft.com/office/powerpoint/2010/main" val="22734742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8D726-534C-CC1E-DADC-A8488C8CCD8A}"/>
              </a:ext>
            </a:extLst>
          </p:cNvPr>
          <p:cNvSpPr>
            <a:spLocks noGrp="1"/>
          </p:cNvSpPr>
          <p:nvPr>
            <p:ph type="title"/>
          </p:nvPr>
        </p:nvSpPr>
        <p:spPr/>
        <p:txBody>
          <a:bodyPr/>
          <a:lstStyle/>
          <a:p>
            <a:r>
              <a:rPr lang="en-US" dirty="0"/>
              <a:t>3.5 - Key Takeaways (Continued 1)</a:t>
            </a:r>
          </a:p>
        </p:txBody>
      </p:sp>
      <p:sp>
        <p:nvSpPr>
          <p:cNvPr id="3" name="Content Placeholder 2">
            <a:extLst>
              <a:ext uri="{FF2B5EF4-FFF2-40B4-BE49-F238E27FC236}">
                <a16:creationId xmlns:a16="http://schemas.microsoft.com/office/drawing/2014/main" id="{1547F204-D5AD-5246-3FA3-2F00863C6CB4}"/>
              </a:ext>
            </a:extLst>
          </p:cNvPr>
          <p:cNvSpPr>
            <a:spLocks noGrp="1"/>
          </p:cNvSpPr>
          <p:nvPr>
            <p:ph idx="1"/>
          </p:nvPr>
        </p:nvSpPr>
        <p:spPr/>
        <p:txBody>
          <a:bodyPr/>
          <a:lstStyle/>
          <a:p>
            <a:r>
              <a:rPr lang="en-US" sz="2000" dirty="0"/>
              <a:t>During editing, you take a second look at the words and sentences you used to express your ideas and fix any problems in grammar, punctuation, and sentence structure.</a:t>
            </a:r>
          </a:p>
          <a:p>
            <a:r>
              <a:rPr lang="en-US" sz="2000" dirty="0"/>
              <a:t>Unity in writing means that all the ideas in each paragraph and in the entire essay clearly belong together and are arranged in an order that makes logical sense.</a:t>
            </a:r>
          </a:p>
          <a:p>
            <a:endParaRPr lang="en-US" dirty="0"/>
          </a:p>
        </p:txBody>
      </p:sp>
      <p:sp>
        <p:nvSpPr>
          <p:cNvPr id="4" name="Footer Placeholder 3">
            <a:extLst>
              <a:ext uri="{FF2B5EF4-FFF2-40B4-BE49-F238E27FC236}">
                <a16:creationId xmlns:a16="http://schemas.microsoft.com/office/drawing/2014/main" id="{C33A9733-B7F8-F4F7-7968-E7FE8340B52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FF96D7E-AC6F-653D-80C0-47AF9C9CE1F7}"/>
              </a:ext>
            </a:extLst>
          </p:cNvPr>
          <p:cNvSpPr>
            <a:spLocks noGrp="1"/>
          </p:cNvSpPr>
          <p:nvPr>
            <p:ph type="sldNum" sz="quarter" idx="12"/>
          </p:nvPr>
        </p:nvSpPr>
        <p:spPr/>
        <p:txBody>
          <a:bodyPr/>
          <a:lstStyle/>
          <a:p>
            <a:fld id="{5DEF7F31-0B8A-474A-B86C-91F381754329}" type="slidenum">
              <a:rPr lang="en-US" smtClean="0"/>
              <a:t>64</a:t>
            </a:fld>
            <a:endParaRPr lang="en-US" dirty="0"/>
          </a:p>
        </p:txBody>
      </p:sp>
    </p:spTree>
    <p:extLst>
      <p:ext uri="{BB962C8B-B14F-4D97-AF65-F5344CB8AC3E}">
        <p14:creationId xmlns:p14="http://schemas.microsoft.com/office/powerpoint/2010/main" val="40510792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14B93-4691-1234-AFB7-75E5E842FE46}"/>
              </a:ext>
            </a:extLst>
          </p:cNvPr>
          <p:cNvSpPr>
            <a:spLocks noGrp="1"/>
          </p:cNvSpPr>
          <p:nvPr>
            <p:ph type="title"/>
          </p:nvPr>
        </p:nvSpPr>
        <p:spPr/>
        <p:txBody>
          <a:bodyPr/>
          <a:lstStyle/>
          <a:p>
            <a:r>
              <a:rPr lang="en-US" dirty="0"/>
              <a:t>3.5 - Key Takeaways (Continued 2)</a:t>
            </a:r>
          </a:p>
        </p:txBody>
      </p:sp>
      <p:sp>
        <p:nvSpPr>
          <p:cNvPr id="3" name="Content Placeholder 2">
            <a:extLst>
              <a:ext uri="{FF2B5EF4-FFF2-40B4-BE49-F238E27FC236}">
                <a16:creationId xmlns:a16="http://schemas.microsoft.com/office/drawing/2014/main" id="{6713AF32-6AC7-1CF7-0246-28C128E944B8}"/>
              </a:ext>
            </a:extLst>
          </p:cNvPr>
          <p:cNvSpPr>
            <a:spLocks noGrp="1"/>
          </p:cNvSpPr>
          <p:nvPr>
            <p:ph idx="1"/>
          </p:nvPr>
        </p:nvSpPr>
        <p:spPr/>
        <p:txBody>
          <a:bodyPr/>
          <a:lstStyle/>
          <a:p>
            <a:r>
              <a:rPr lang="en-US" sz="2000" dirty="0"/>
              <a:t>Transitional words and phrases effectively make writing more coherent.</a:t>
            </a:r>
          </a:p>
          <a:p>
            <a:r>
              <a:rPr lang="en-US" sz="2000" dirty="0"/>
              <a:t>Writing should be clear and concise, with no unnecessary words.</a:t>
            </a:r>
          </a:p>
          <a:p>
            <a:r>
              <a:rPr lang="en-US" sz="2000" dirty="0"/>
              <a:t>Effective formal writing uses specific, appropriate words and avoids slang, contractions, clichés, and overly general words.</a:t>
            </a:r>
          </a:p>
          <a:p>
            <a:endParaRPr lang="en-US" dirty="0"/>
          </a:p>
        </p:txBody>
      </p:sp>
      <p:sp>
        <p:nvSpPr>
          <p:cNvPr id="4" name="Footer Placeholder 3">
            <a:extLst>
              <a:ext uri="{FF2B5EF4-FFF2-40B4-BE49-F238E27FC236}">
                <a16:creationId xmlns:a16="http://schemas.microsoft.com/office/drawing/2014/main" id="{A9110E8D-5E08-C4E6-1F68-4F83627130C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38FAA2B9-0A8F-9353-E3FD-CF6266F00602}"/>
              </a:ext>
            </a:extLst>
          </p:cNvPr>
          <p:cNvSpPr>
            <a:spLocks noGrp="1"/>
          </p:cNvSpPr>
          <p:nvPr>
            <p:ph type="sldNum" sz="quarter" idx="12"/>
          </p:nvPr>
        </p:nvSpPr>
        <p:spPr/>
        <p:txBody>
          <a:bodyPr/>
          <a:lstStyle/>
          <a:p>
            <a:fld id="{5DEF7F31-0B8A-474A-B86C-91F381754329}" type="slidenum">
              <a:rPr lang="en-US" smtClean="0"/>
              <a:t>65</a:t>
            </a:fld>
            <a:endParaRPr lang="en-US" dirty="0"/>
          </a:p>
        </p:txBody>
      </p:sp>
    </p:spTree>
    <p:extLst>
      <p:ext uri="{BB962C8B-B14F-4D97-AF65-F5344CB8AC3E}">
        <p14:creationId xmlns:p14="http://schemas.microsoft.com/office/powerpoint/2010/main" val="26715086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C3389-5547-B2C0-86B4-5FE931CBE4CA}"/>
              </a:ext>
            </a:extLst>
          </p:cNvPr>
          <p:cNvSpPr>
            <a:spLocks noGrp="1"/>
          </p:cNvSpPr>
          <p:nvPr>
            <p:ph type="title"/>
          </p:nvPr>
        </p:nvSpPr>
        <p:spPr/>
        <p:txBody>
          <a:bodyPr/>
          <a:lstStyle/>
          <a:p>
            <a:r>
              <a:rPr lang="en-US" dirty="0"/>
              <a:t>3.5 - Key Takeaways (Continued 3)</a:t>
            </a:r>
          </a:p>
        </p:txBody>
      </p:sp>
      <p:sp>
        <p:nvSpPr>
          <p:cNvPr id="3" name="Content Placeholder 2">
            <a:extLst>
              <a:ext uri="{FF2B5EF4-FFF2-40B4-BE49-F238E27FC236}">
                <a16:creationId xmlns:a16="http://schemas.microsoft.com/office/drawing/2014/main" id="{DF6874DE-95EF-797F-90ED-E8224EA743EC}"/>
              </a:ext>
            </a:extLst>
          </p:cNvPr>
          <p:cNvSpPr>
            <a:spLocks noGrp="1"/>
          </p:cNvSpPr>
          <p:nvPr>
            <p:ph idx="1"/>
          </p:nvPr>
        </p:nvSpPr>
        <p:spPr/>
        <p:txBody>
          <a:bodyPr/>
          <a:lstStyle/>
          <a:p>
            <a:r>
              <a:rPr lang="en-US" sz="2000" dirty="0"/>
              <a:t>Peer reviews, done properly, can give writers objective feedback about their writing. It is the writer’s responsibility to evaluate the results of peer reviews and incorporate only useful feedback.</a:t>
            </a:r>
          </a:p>
          <a:p>
            <a:r>
              <a:rPr lang="en-US" sz="2000" dirty="0"/>
              <a:t>Remember to budget time for careful editing and proofreading. Use all available resources, including editing checklists, peer editing, and your institution’s writing lab, to improve your editing skills.</a:t>
            </a:r>
          </a:p>
          <a:p>
            <a:endParaRPr lang="en-US" dirty="0"/>
          </a:p>
        </p:txBody>
      </p:sp>
      <p:sp>
        <p:nvSpPr>
          <p:cNvPr id="4" name="Footer Placeholder 3">
            <a:extLst>
              <a:ext uri="{FF2B5EF4-FFF2-40B4-BE49-F238E27FC236}">
                <a16:creationId xmlns:a16="http://schemas.microsoft.com/office/drawing/2014/main" id="{A4F36418-429D-6469-EB65-EC1E3CA74AEA}"/>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F47B614-31AF-61CA-83AD-4913622FE4DE}"/>
              </a:ext>
            </a:extLst>
          </p:cNvPr>
          <p:cNvSpPr>
            <a:spLocks noGrp="1"/>
          </p:cNvSpPr>
          <p:nvPr>
            <p:ph type="sldNum" sz="quarter" idx="12"/>
          </p:nvPr>
        </p:nvSpPr>
        <p:spPr/>
        <p:txBody>
          <a:bodyPr/>
          <a:lstStyle/>
          <a:p>
            <a:fld id="{5DEF7F31-0B8A-474A-B86C-91F381754329}" type="slidenum">
              <a:rPr lang="en-US" smtClean="0"/>
              <a:t>66</a:t>
            </a:fld>
            <a:endParaRPr lang="en-US" dirty="0"/>
          </a:p>
        </p:txBody>
      </p:sp>
    </p:spTree>
    <p:extLst>
      <p:ext uri="{BB962C8B-B14F-4D97-AF65-F5344CB8AC3E}">
        <p14:creationId xmlns:p14="http://schemas.microsoft.com/office/powerpoint/2010/main" val="7873526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9E61-C494-5E21-81C5-FEAD73EB180A}"/>
              </a:ext>
            </a:extLst>
          </p:cNvPr>
          <p:cNvSpPr>
            <a:spLocks noGrp="1"/>
          </p:cNvSpPr>
          <p:nvPr>
            <p:ph type="title"/>
          </p:nvPr>
        </p:nvSpPr>
        <p:spPr/>
        <p:txBody>
          <a:bodyPr/>
          <a:lstStyle/>
          <a:p>
            <a:r>
              <a:rPr lang="en-US" b="1" dirty="0"/>
              <a:t>References &amp; Attributions</a:t>
            </a:r>
            <a:endParaRPr lang="en-US" dirty="0"/>
          </a:p>
        </p:txBody>
      </p:sp>
      <p:sp>
        <p:nvSpPr>
          <p:cNvPr id="3" name="Content Placeholder 2">
            <a:extLst>
              <a:ext uri="{FF2B5EF4-FFF2-40B4-BE49-F238E27FC236}">
                <a16:creationId xmlns:a16="http://schemas.microsoft.com/office/drawing/2014/main" id="{E71A3437-99CE-CBD5-853F-5D3046E272B9}"/>
              </a:ext>
            </a:extLst>
          </p:cNvPr>
          <p:cNvSpPr>
            <a:spLocks noGrp="1"/>
          </p:cNvSpPr>
          <p:nvPr>
            <p:ph idx="1"/>
          </p:nvPr>
        </p:nvSpPr>
        <p:spPr/>
        <p:txBody>
          <a:bodyPr/>
          <a:lstStyle/>
          <a:p>
            <a:pPr marL="340995" indent="-340995">
              <a:buNone/>
            </a:pPr>
            <a:r>
              <a:rPr lang="en-US" sz="2000" dirty="0">
                <a:ea typeface="+mn-lt"/>
                <a:cs typeface="+mn-lt"/>
              </a:rPr>
              <a:t>Cramer, E., Quibell, A., &amp; Booth, J. (2022, February 28). </a:t>
            </a:r>
            <a:r>
              <a:rPr lang="en-US" sz="2000" i="1" dirty="0">
                <a:ea typeface="+mn-lt"/>
                <a:cs typeface="+mn-lt"/>
              </a:rPr>
              <a:t>Communication Essentials for College</a:t>
            </a:r>
            <a:r>
              <a:rPr lang="en-US" sz="2000" dirty="0">
                <a:ea typeface="+mn-lt"/>
                <a:cs typeface="+mn-lt"/>
              </a:rPr>
              <a:t>. </a:t>
            </a:r>
            <a:r>
              <a:rPr lang="en-US" sz="2000" dirty="0" err="1">
                <a:ea typeface="+mn-lt"/>
                <a:cs typeface="+mn-lt"/>
              </a:rPr>
              <a:t>eCampus</a:t>
            </a:r>
            <a:r>
              <a:rPr lang="en-US" sz="2000" dirty="0">
                <a:ea typeface="+mn-lt"/>
                <a:cs typeface="+mn-lt"/>
              </a:rPr>
              <a:t> Ontario Open Library. </a:t>
            </a:r>
            <a:r>
              <a:rPr lang="en-US" sz="2000" dirty="0">
                <a:ea typeface="+mn-lt"/>
                <a:cs typeface="+mn-lt"/>
                <a:hlinkClick r:id="rId2"/>
              </a:rPr>
              <a:t>https://ecampusontario.pr essbooks.pub/</a:t>
            </a:r>
            <a:r>
              <a:rPr lang="en-US" sz="2000" dirty="0" err="1">
                <a:ea typeface="+mn-lt"/>
                <a:cs typeface="+mn-lt"/>
                <a:hlinkClick r:id="rId2"/>
              </a:rPr>
              <a:t>gccomm</a:t>
            </a:r>
            <a:r>
              <a:rPr lang="en-US" sz="2000" dirty="0">
                <a:ea typeface="+mn-lt"/>
                <a:cs typeface="+mn-lt"/>
                <a:hlinkClick r:id="rId2"/>
              </a:rPr>
              <a:t>/ </a:t>
            </a:r>
            <a:endParaRPr lang="en-US" sz="2000" dirty="0">
              <a:cs typeface="Calibri"/>
            </a:endParaRPr>
          </a:p>
          <a:p>
            <a:pPr marL="0" indent="0">
              <a:buNone/>
            </a:pPr>
            <a:endParaRPr lang="en-US" dirty="0"/>
          </a:p>
        </p:txBody>
      </p:sp>
      <p:sp>
        <p:nvSpPr>
          <p:cNvPr id="4" name="Footer Placeholder 3">
            <a:extLst>
              <a:ext uri="{FF2B5EF4-FFF2-40B4-BE49-F238E27FC236}">
                <a16:creationId xmlns:a16="http://schemas.microsoft.com/office/drawing/2014/main" id="{71BC071F-BDD3-78AF-329D-C79F25BB937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8339D61-724C-8370-1D05-273066DC25E5}"/>
              </a:ext>
            </a:extLst>
          </p:cNvPr>
          <p:cNvSpPr>
            <a:spLocks noGrp="1"/>
          </p:cNvSpPr>
          <p:nvPr>
            <p:ph type="sldNum" sz="quarter" idx="12"/>
          </p:nvPr>
        </p:nvSpPr>
        <p:spPr/>
        <p:txBody>
          <a:bodyPr/>
          <a:lstStyle/>
          <a:p>
            <a:fld id="{5DEF7F31-0B8A-474A-B86C-91F381754329}" type="slidenum">
              <a:rPr lang="en-US" smtClean="0"/>
              <a:t>67</a:t>
            </a:fld>
            <a:endParaRPr lang="en-US" dirty="0"/>
          </a:p>
        </p:txBody>
      </p:sp>
    </p:spTree>
    <p:extLst>
      <p:ext uri="{BB962C8B-B14F-4D97-AF65-F5344CB8AC3E}">
        <p14:creationId xmlns:p14="http://schemas.microsoft.com/office/powerpoint/2010/main" val="2874554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A6CC-9B89-5735-76CA-1A145989BEA6}"/>
              </a:ext>
            </a:extLst>
          </p:cNvPr>
          <p:cNvSpPr>
            <a:spLocks noGrp="1"/>
          </p:cNvSpPr>
          <p:nvPr>
            <p:ph type="title"/>
          </p:nvPr>
        </p:nvSpPr>
        <p:spPr/>
        <p:txBody>
          <a:bodyPr/>
          <a:lstStyle/>
          <a:p>
            <a:r>
              <a:rPr lang="en-US" dirty="0"/>
              <a:t>Choosing a Topic</a:t>
            </a:r>
          </a:p>
        </p:txBody>
      </p:sp>
      <p:sp>
        <p:nvSpPr>
          <p:cNvPr id="3" name="Content Placeholder 2">
            <a:extLst>
              <a:ext uri="{FF2B5EF4-FFF2-40B4-BE49-F238E27FC236}">
                <a16:creationId xmlns:a16="http://schemas.microsoft.com/office/drawing/2014/main" id="{0A3DC456-78A7-3F13-2002-4ECB9CD3CF04}"/>
              </a:ext>
            </a:extLst>
          </p:cNvPr>
          <p:cNvSpPr>
            <a:spLocks noGrp="1"/>
          </p:cNvSpPr>
          <p:nvPr>
            <p:ph idx="1"/>
          </p:nvPr>
        </p:nvSpPr>
        <p:spPr/>
        <p:txBody>
          <a:bodyPr/>
          <a:lstStyle/>
          <a:p>
            <a:r>
              <a:rPr lang="en-US" sz="2000" dirty="0">
                <a:cs typeface="Calibri"/>
              </a:rPr>
              <a:t>Four strategies to make a decision on topic</a:t>
            </a:r>
          </a:p>
          <a:p>
            <a:pPr marL="731520" lvl="1" indent="-457200">
              <a:buFont typeface="+mj-lt"/>
              <a:buAutoNum type="arabicPeriod"/>
            </a:pPr>
            <a:r>
              <a:rPr lang="en-US" sz="2000" b="0" dirty="0">
                <a:cs typeface="Calibri"/>
              </a:rPr>
              <a:t>Using experience and observations</a:t>
            </a:r>
          </a:p>
          <a:p>
            <a:pPr marL="731520" lvl="1" indent="-457200">
              <a:buFont typeface="+mj-lt"/>
              <a:buAutoNum type="arabicPeriod"/>
            </a:pPr>
            <a:r>
              <a:rPr lang="en-US" sz="2000" b="0" dirty="0">
                <a:cs typeface="Calibri"/>
              </a:rPr>
              <a:t>Reading</a:t>
            </a:r>
          </a:p>
          <a:p>
            <a:pPr marL="731520" lvl="1" indent="-457200">
              <a:buFont typeface="+mj-lt"/>
              <a:buAutoNum type="arabicPeriod"/>
            </a:pPr>
            <a:r>
              <a:rPr lang="en-US" sz="2000" b="0" dirty="0">
                <a:cs typeface="Calibri"/>
              </a:rPr>
              <a:t>Freewriting</a:t>
            </a:r>
          </a:p>
          <a:p>
            <a:pPr marL="731520" lvl="1" indent="-457200">
              <a:buFont typeface="+mj-lt"/>
              <a:buAutoNum type="arabicPeriod"/>
            </a:pPr>
            <a:r>
              <a:rPr lang="en-US" sz="2000" b="0" dirty="0">
                <a:cs typeface="Calibri"/>
              </a:rPr>
              <a:t>Asking questions</a:t>
            </a:r>
          </a:p>
          <a:p>
            <a:endParaRPr lang="en-US" dirty="0"/>
          </a:p>
        </p:txBody>
      </p:sp>
      <p:sp>
        <p:nvSpPr>
          <p:cNvPr id="4" name="Footer Placeholder 3">
            <a:extLst>
              <a:ext uri="{FF2B5EF4-FFF2-40B4-BE49-F238E27FC236}">
                <a16:creationId xmlns:a16="http://schemas.microsoft.com/office/drawing/2014/main" id="{82910910-7196-4E0C-DF7E-BA6F9AED9B0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EB111364-5085-0824-F72E-A2365F2420A1}"/>
              </a:ext>
            </a:extLst>
          </p:cNvPr>
          <p:cNvSpPr/>
          <p:nvPr/>
        </p:nvSpPr>
        <p:spPr>
          <a:xfrm>
            <a:off x="7143660" y="6345923"/>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81389BDD-ECF3-0C9E-DC67-431EB9BD8CDF}"/>
              </a:ext>
            </a:extLst>
          </p:cNvPr>
          <p:cNvSpPr>
            <a:spLocks noGrp="1"/>
          </p:cNvSpPr>
          <p:nvPr>
            <p:ph type="sldNum" sz="quarter" idx="12"/>
          </p:nvPr>
        </p:nvSpPr>
        <p:spPr/>
        <p:txBody>
          <a:bodyPr/>
          <a:lstStyle/>
          <a:p>
            <a:fld id="{5DEF7F31-0B8A-474A-B86C-91F381754329}" type="slidenum">
              <a:rPr lang="en-US" smtClean="0"/>
              <a:t>7</a:t>
            </a:fld>
            <a:endParaRPr lang="en-US" dirty="0"/>
          </a:p>
        </p:txBody>
      </p:sp>
    </p:spTree>
    <p:extLst>
      <p:ext uri="{BB962C8B-B14F-4D97-AF65-F5344CB8AC3E}">
        <p14:creationId xmlns:p14="http://schemas.microsoft.com/office/powerpoint/2010/main" val="4161200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52E19-FA0B-99B9-583D-C0249E8EC766}"/>
              </a:ext>
            </a:extLst>
          </p:cNvPr>
          <p:cNvSpPr>
            <a:spLocks noGrp="1"/>
          </p:cNvSpPr>
          <p:nvPr>
            <p:ph type="title"/>
          </p:nvPr>
        </p:nvSpPr>
        <p:spPr/>
        <p:txBody>
          <a:bodyPr/>
          <a:lstStyle/>
          <a:p>
            <a:r>
              <a:rPr lang="en-US" dirty="0"/>
              <a:t>Choosing a Topic (Continued)</a:t>
            </a:r>
          </a:p>
        </p:txBody>
      </p:sp>
      <p:sp>
        <p:nvSpPr>
          <p:cNvPr id="3" name="Content Placeholder 2">
            <a:extLst>
              <a:ext uri="{FF2B5EF4-FFF2-40B4-BE49-F238E27FC236}">
                <a16:creationId xmlns:a16="http://schemas.microsoft.com/office/drawing/2014/main" id="{DC7AFF73-8F01-F1A2-6A0B-562FB28DA58C}"/>
              </a:ext>
            </a:extLst>
          </p:cNvPr>
          <p:cNvSpPr>
            <a:spLocks noGrp="1"/>
          </p:cNvSpPr>
          <p:nvPr>
            <p:ph idx="1"/>
          </p:nvPr>
        </p:nvSpPr>
        <p:spPr/>
        <p:txBody>
          <a:bodyPr/>
          <a:lstStyle/>
          <a:p>
            <a:r>
              <a:rPr lang="en-US" sz="2000" dirty="0">
                <a:cs typeface="Calibri"/>
              </a:rPr>
              <a:t>First step to choosing a topic is to understand the purpose of your writing and who your audience is going to be.</a:t>
            </a:r>
          </a:p>
          <a:p>
            <a:r>
              <a:rPr lang="en-US" sz="2000" dirty="0">
                <a:cs typeface="Calibri"/>
              </a:rPr>
              <a:t>As part of the curriculum, your instructor might give you a basic topic to use as a starting point or ask you to come up with a topic. Either way you have to determine the purpose and audience that fits the assignment.</a:t>
            </a:r>
          </a:p>
          <a:p>
            <a:endParaRPr lang="en-US" dirty="0"/>
          </a:p>
        </p:txBody>
      </p:sp>
      <p:sp>
        <p:nvSpPr>
          <p:cNvPr id="4" name="Footer Placeholder 3">
            <a:extLst>
              <a:ext uri="{FF2B5EF4-FFF2-40B4-BE49-F238E27FC236}">
                <a16:creationId xmlns:a16="http://schemas.microsoft.com/office/drawing/2014/main" id="{005B9C47-1EF3-9FD7-6477-511D743C683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BA61C083-FDEB-71DB-3450-4846C02BAA5B}"/>
              </a:ext>
            </a:extLst>
          </p:cNvPr>
          <p:cNvSpPr>
            <a:spLocks noGrp="1"/>
          </p:cNvSpPr>
          <p:nvPr>
            <p:ph type="sldNum" sz="quarter" idx="12"/>
          </p:nvPr>
        </p:nvSpPr>
        <p:spPr/>
        <p:txBody>
          <a:bodyPr/>
          <a:lstStyle/>
          <a:p>
            <a:fld id="{5DEF7F31-0B8A-474A-B86C-91F381754329}" type="slidenum">
              <a:rPr lang="en-US" smtClean="0"/>
              <a:t>8</a:t>
            </a:fld>
            <a:endParaRPr lang="en-US" dirty="0"/>
          </a:p>
        </p:txBody>
      </p:sp>
    </p:spTree>
    <p:extLst>
      <p:ext uri="{BB962C8B-B14F-4D97-AF65-F5344CB8AC3E}">
        <p14:creationId xmlns:p14="http://schemas.microsoft.com/office/powerpoint/2010/main" val="4046687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C92C0-01E1-820B-E71C-7BC3138AC98C}"/>
              </a:ext>
            </a:extLst>
          </p:cNvPr>
          <p:cNvSpPr>
            <a:spLocks noGrp="1"/>
          </p:cNvSpPr>
          <p:nvPr>
            <p:ph type="title"/>
          </p:nvPr>
        </p:nvSpPr>
        <p:spPr/>
        <p:txBody>
          <a:bodyPr/>
          <a:lstStyle/>
          <a:p>
            <a:r>
              <a:rPr lang="en-US" dirty="0"/>
              <a:t>Using Experience and Observations</a:t>
            </a:r>
          </a:p>
        </p:txBody>
      </p:sp>
      <p:sp>
        <p:nvSpPr>
          <p:cNvPr id="3" name="Content Placeholder 2">
            <a:extLst>
              <a:ext uri="{FF2B5EF4-FFF2-40B4-BE49-F238E27FC236}">
                <a16:creationId xmlns:a16="http://schemas.microsoft.com/office/drawing/2014/main" id="{4EC4DB62-6C1D-0423-4B21-ED182D367932}"/>
              </a:ext>
            </a:extLst>
          </p:cNvPr>
          <p:cNvSpPr>
            <a:spLocks noGrp="1"/>
          </p:cNvSpPr>
          <p:nvPr>
            <p:ph idx="1"/>
          </p:nvPr>
        </p:nvSpPr>
        <p:spPr/>
        <p:txBody>
          <a:bodyPr/>
          <a:lstStyle/>
          <a:p>
            <a:r>
              <a:rPr lang="en-US" sz="2000" dirty="0">
                <a:cs typeface="Calibri"/>
              </a:rPr>
              <a:t>Personal life experiences and observation lead to exciting topics that can be attention grabbing and informative for the audience.</a:t>
            </a:r>
          </a:p>
          <a:p>
            <a:endParaRPr lang="en-US" dirty="0"/>
          </a:p>
        </p:txBody>
      </p:sp>
      <p:sp>
        <p:nvSpPr>
          <p:cNvPr id="4" name="Footer Placeholder 3">
            <a:extLst>
              <a:ext uri="{FF2B5EF4-FFF2-40B4-BE49-F238E27FC236}">
                <a16:creationId xmlns:a16="http://schemas.microsoft.com/office/drawing/2014/main" id="{8D441C68-CBEB-25DE-C7A3-682AE3FD28BA}"/>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DDAC2AC-52DB-B8F9-8774-886B9014EA0E}"/>
              </a:ext>
            </a:extLst>
          </p:cNvPr>
          <p:cNvSpPr>
            <a:spLocks noGrp="1"/>
          </p:cNvSpPr>
          <p:nvPr>
            <p:ph type="sldNum" sz="quarter" idx="12"/>
          </p:nvPr>
        </p:nvSpPr>
        <p:spPr/>
        <p:txBody>
          <a:bodyPr/>
          <a:lstStyle/>
          <a:p>
            <a:fld id="{5DEF7F31-0B8A-474A-B86C-91F381754329}" type="slidenum">
              <a:rPr lang="en-US" smtClean="0"/>
              <a:t>9</a:t>
            </a:fld>
            <a:endParaRPr lang="en-US" dirty="0"/>
          </a:p>
        </p:txBody>
      </p:sp>
    </p:spTree>
    <p:extLst>
      <p:ext uri="{BB962C8B-B14F-4D97-AF65-F5344CB8AC3E}">
        <p14:creationId xmlns:p14="http://schemas.microsoft.com/office/powerpoint/2010/main" val="719709416"/>
      </p:ext>
    </p:extLst>
  </p:cSld>
  <p:clrMapOvr>
    <a:masterClrMapping/>
  </p:clrMapOvr>
</p:sld>
</file>

<file path=ppt/theme/theme1.xml><?xml version="1.0" encoding="utf-8"?>
<a:theme xmlns:a="http://schemas.openxmlformats.org/drawingml/2006/main" name="BlocksVTI">
  <a:themeElements>
    <a:clrScheme name="Custom 4">
      <a:dk1>
        <a:sysClr val="windowText" lastClr="000000"/>
      </a:dk1>
      <a:lt1>
        <a:sysClr val="window" lastClr="FFFFFF"/>
      </a:lt1>
      <a:dk2>
        <a:srgbClr val="1B3843"/>
      </a:dk2>
      <a:lt2>
        <a:srgbClr val="F2F3F1"/>
      </a:lt2>
      <a:accent1>
        <a:srgbClr val="7A8592"/>
      </a:accent1>
      <a:accent2>
        <a:srgbClr val="8C8C96"/>
      </a:accent2>
      <a:accent3>
        <a:srgbClr val="7A6C76"/>
      </a:accent3>
      <a:accent4>
        <a:srgbClr val="A7AA9D"/>
      </a:accent4>
      <a:accent5>
        <a:srgbClr val="63787F"/>
      </a:accent5>
      <a:accent6>
        <a:srgbClr val="889DA5"/>
      </a:accent6>
      <a:hlink>
        <a:srgbClr val="002060"/>
      </a:hlink>
      <a:folHlink>
        <a:srgbClr val="002060"/>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9A05E4BDC9A747A979C8FFFF84C17F" ma:contentTypeVersion="15" ma:contentTypeDescription="Create a new document." ma:contentTypeScope="" ma:versionID="ac00aa41f2863b35d6ff25bd8b298fae">
  <xsd:schema xmlns:xsd="http://www.w3.org/2001/XMLSchema" xmlns:xs="http://www.w3.org/2001/XMLSchema" xmlns:p="http://schemas.microsoft.com/office/2006/metadata/properties" xmlns:ns2="2c46aebe-e55f-417f-84c0-33e2637dc132" xmlns:ns3="57ea68b1-4d50-472f-9c24-c5e3d9af93fd" targetNamespace="http://schemas.microsoft.com/office/2006/metadata/properties" ma:root="true" ma:fieldsID="17162eedc2d414b7ea6077bf881f4fe5" ns2:_="" ns3:_="">
    <xsd:import namespace="2c46aebe-e55f-417f-84c0-33e2637dc132"/>
    <xsd:import namespace="57ea68b1-4d50-472f-9c24-c5e3d9af93f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6aebe-e55f-417f-84c0-33e2637dc1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9a59e6a-29c3-4921-9c03-4d7ff3dd46b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ea68b1-4d50-472f-9c24-c5e3d9af93f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750ea3-d6ae-4b13-a323-8ca9f69553a4}" ma:internalName="TaxCatchAll" ma:showField="CatchAllData" ma:web="57ea68b1-4d50-472f-9c24-c5e3d9af93f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7ea68b1-4d50-472f-9c24-c5e3d9af93fd" xsi:nil="true"/>
    <lcf76f155ced4ddcb4097134ff3c332f xmlns="2c46aebe-e55f-417f-84c0-33e2637dc1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0EFB8B5-406A-4F8B-B643-65643D377D48}"/>
</file>

<file path=customXml/itemProps2.xml><?xml version="1.0" encoding="utf-8"?>
<ds:datastoreItem xmlns:ds="http://schemas.openxmlformats.org/officeDocument/2006/customXml" ds:itemID="{DF7C3927-1A59-42DC-8AFA-A61B4B5D6419}"/>
</file>

<file path=customXml/itemProps3.xml><?xml version="1.0" encoding="utf-8"?>
<ds:datastoreItem xmlns:ds="http://schemas.openxmlformats.org/officeDocument/2006/customXml" ds:itemID="{A071E3F1-0D90-4A5E-877F-B57EDCE42B5B}"/>
</file>

<file path=docProps/app.xml><?xml version="1.0" encoding="utf-8"?>
<Properties xmlns="http://schemas.openxmlformats.org/officeDocument/2006/extended-properties" xmlns:vt="http://schemas.openxmlformats.org/officeDocument/2006/docPropsVTypes">
  <TotalTime>0</TotalTime>
  <Words>5059</Words>
  <Application>Microsoft Office PowerPoint</Application>
  <PresentationFormat>Widescreen</PresentationFormat>
  <Paragraphs>499</Paragraphs>
  <Slides>67</Slides>
  <Notes>43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67</vt:i4>
      </vt:variant>
    </vt:vector>
  </HeadingPairs>
  <TitlesOfParts>
    <vt:vector size="74" baseType="lpstr">
      <vt:lpstr>Arial</vt:lpstr>
      <vt:lpstr>Avenir Next LT Pro</vt:lpstr>
      <vt:lpstr>Avenir Next LT Pro Light</vt:lpstr>
      <vt:lpstr>Avenir Next LT Pro Light (Body)</vt:lpstr>
      <vt:lpstr>Calibri</vt:lpstr>
      <vt:lpstr>Wingdings</vt:lpstr>
      <vt:lpstr>BlocksVTI</vt:lpstr>
      <vt:lpstr>Communication Essentials for College Chapter 3: The Writing Process: How Do I Begin?</vt:lpstr>
      <vt:lpstr>Chapter 3: The Writing Process: How Do I Begin?</vt:lpstr>
      <vt:lpstr>3.1 - The Writing Process: How Do I Begin?</vt:lpstr>
      <vt:lpstr>Prewriting</vt:lpstr>
      <vt:lpstr>Prewriting (Continued)</vt:lpstr>
      <vt:lpstr>3.2 - Apply Prewriting Models</vt:lpstr>
      <vt:lpstr>Choosing a Topic</vt:lpstr>
      <vt:lpstr>Choosing a Topic (Continued)</vt:lpstr>
      <vt:lpstr>Using Experience and Observations</vt:lpstr>
      <vt:lpstr>Reading and Researching</vt:lpstr>
      <vt:lpstr>Freewriting</vt:lpstr>
      <vt:lpstr>Asking Questions</vt:lpstr>
      <vt:lpstr>More Prewriting Techniques</vt:lpstr>
      <vt:lpstr>Narrowing the Focus</vt:lpstr>
      <vt:lpstr>Brainstorming</vt:lpstr>
      <vt:lpstr>Idea Mapping</vt:lpstr>
      <vt:lpstr>Searching the Internet</vt:lpstr>
      <vt:lpstr>Connecting with Library Staff</vt:lpstr>
      <vt:lpstr>3.2 - Key Takeaways</vt:lpstr>
      <vt:lpstr>3.2 - Key Takeaways (Continued)</vt:lpstr>
      <vt:lpstr>3.3 - Outlining</vt:lpstr>
      <vt:lpstr>Organizing Ideas</vt:lpstr>
      <vt:lpstr>Methods of Organizing Writing</vt:lpstr>
      <vt:lpstr>Methods of Organizing Writing (Continued)</vt:lpstr>
      <vt:lpstr>Writing a Thesis Statement</vt:lpstr>
      <vt:lpstr>Writing an Outline</vt:lpstr>
      <vt:lpstr>Writing an Outline (Continued 1)</vt:lpstr>
      <vt:lpstr>Writing an Outline (Continued 2)</vt:lpstr>
      <vt:lpstr>Writing an Outline (Continued 3)</vt:lpstr>
      <vt:lpstr>Constructing Topic Outlines</vt:lpstr>
      <vt:lpstr>Constructing Sentence Outlines</vt:lpstr>
      <vt:lpstr>3.3 - Key Takeaways</vt:lpstr>
      <vt:lpstr>3.3 - Key Takeaways (Continued 1)</vt:lpstr>
      <vt:lpstr>3.3 - Key Takeaways (Continued 2)</vt:lpstr>
      <vt:lpstr>3.4 - Drafting</vt:lpstr>
      <vt:lpstr>Getting Started: Strategies For Drafting</vt:lpstr>
      <vt:lpstr>Making the Writing Process Work for You</vt:lpstr>
      <vt:lpstr>Setting Goals for Your First Draft</vt:lpstr>
      <vt:lpstr>Discovering the Basic Elements of a First Draft</vt:lpstr>
      <vt:lpstr>Discovering the Basic Elements of a First Draft (Continued)</vt:lpstr>
      <vt:lpstr>The Role of Topic Sentences</vt:lpstr>
      <vt:lpstr>The Role of Topic Sentences (Continued)</vt:lpstr>
      <vt:lpstr>Paragraphs</vt:lpstr>
      <vt:lpstr>Starting Your First Draft</vt:lpstr>
      <vt:lpstr>Writing a Title</vt:lpstr>
      <vt:lpstr>3.4 - Key Takeaways</vt:lpstr>
      <vt:lpstr>3.4 - Key Takeaways (Continued 1)</vt:lpstr>
      <vt:lpstr>3.4 - Key Takeaways (Continued 2)</vt:lpstr>
      <vt:lpstr>3.4 - Key Takeaways (Continued 3)</vt:lpstr>
      <vt:lpstr>3.5 – Revising and Editing</vt:lpstr>
      <vt:lpstr>Understanding the Purpose of Revising and Editing</vt:lpstr>
      <vt:lpstr>Creating Unity</vt:lpstr>
      <vt:lpstr>Creating Coherence</vt:lpstr>
      <vt:lpstr>Being Clear and Concise</vt:lpstr>
      <vt:lpstr>Identifying Wordiness</vt:lpstr>
      <vt:lpstr>Identifying Wordiness (Continued)</vt:lpstr>
      <vt:lpstr>Choosing Specific, Appropriate Words</vt:lpstr>
      <vt:lpstr>Choosing Specific, Appropriate Words (Continued)</vt:lpstr>
      <vt:lpstr>Completing a Peer Review</vt:lpstr>
      <vt:lpstr>Using Feedback Objectively</vt:lpstr>
      <vt:lpstr>Editing Your Draft</vt:lpstr>
      <vt:lpstr>Formatting</vt:lpstr>
      <vt:lpstr>3.5 - Key Takeaways</vt:lpstr>
      <vt:lpstr>3.5 - Key Takeaways (Continued 1)</vt:lpstr>
      <vt:lpstr>3.5 - Key Takeaways (Continued 2)</vt:lpstr>
      <vt:lpstr>3.5 - Key Takeaways (Continued 3)</vt:lpstr>
      <vt:lpstr>References &amp; Attributions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2024-08-02T20:56:26Z</dcterms:created>
  <dcterms:modified xsi:type="dcterms:W3CDTF">2024-08-02T20:56:28Z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0x010100B89A05E4BDC9A747A979C8FFFF84C17F</vt:lpwstr>
  </property>
</Properties>
</file>