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2" r:id="rId1"/>
  </p:sldMasterIdLst>
  <p:notesMasterIdLst>
    <p:notesMasterId r:id="rId74"/>
  </p:notesMasterIdLst>
  <p:sldIdLst>
    <p:sldId id="256" r:id="rId2"/>
    <p:sldId id="515" r:id="rId3"/>
    <p:sldId id="536" r:id="rId4"/>
    <p:sldId id="537" r:id="rId5"/>
    <p:sldId id="538" r:id="rId6"/>
    <p:sldId id="540" r:id="rId7"/>
    <p:sldId id="541" r:id="rId8"/>
    <p:sldId id="542" r:id="rId9"/>
    <p:sldId id="543" r:id="rId10"/>
    <p:sldId id="544" r:id="rId11"/>
    <p:sldId id="545" r:id="rId12"/>
    <p:sldId id="546" r:id="rId13"/>
    <p:sldId id="547" r:id="rId14"/>
    <p:sldId id="548" r:id="rId15"/>
    <p:sldId id="550" r:id="rId16"/>
    <p:sldId id="551" r:id="rId17"/>
    <p:sldId id="553" r:id="rId18"/>
    <p:sldId id="558" r:id="rId19"/>
    <p:sldId id="559" r:id="rId20"/>
    <p:sldId id="563" r:id="rId21"/>
    <p:sldId id="561" r:id="rId22"/>
    <p:sldId id="562" r:id="rId23"/>
    <p:sldId id="564" r:id="rId24"/>
    <p:sldId id="565" r:id="rId25"/>
    <p:sldId id="566" r:id="rId26"/>
    <p:sldId id="567" r:id="rId27"/>
    <p:sldId id="574" r:id="rId28"/>
    <p:sldId id="575" r:id="rId29"/>
    <p:sldId id="578" r:id="rId30"/>
    <p:sldId id="579" r:id="rId31"/>
    <p:sldId id="581" r:id="rId32"/>
    <p:sldId id="582" r:id="rId33"/>
    <p:sldId id="583" r:id="rId34"/>
    <p:sldId id="584" r:id="rId35"/>
    <p:sldId id="585" r:id="rId36"/>
    <p:sldId id="588" r:id="rId37"/>
    <p:sldId id="586" r:id="rId38"/>
    <p:sldId id="589" r:id="rId39"/>
    <p:sldId id="608" r:id="rId40"/>
    <p:sldId id="595" r:id="rId41"/>
    <p:sldId id="590" r:id="rId42"/>
    <p:sldId id="609" r:id="rId43"/>
    <p:sldId id="591" r:id="rId44"/>
    <p:sldId id="610" r:id="rId45"/>
    <p:sldId id="592" r:id="rId46"/>
    <p:sldId id="593" r:id="rId47"/>
    <p:sldId id="594" r:id="rId48"/>
    <p:sldId id="596" r:id="rId49"/>
    <p:sldId id="597" r:id="rId50"/>
    <p:sldId id="598" r:id="rId51"/>
    <p:sldId id="599" r:id="rId52"/>
    <p:sldId id="602" r:id="rId53"/>
    <p:sldId id="600" r:id="rId54"/>
    <p:sldId id="601" r:id="rId55"/>
    <p:sldId id="603" r:id="rId56"/>
    <p:sldId id="604" r:id="rId57"/>
    <p:sldId id="611" r:id="rId58"/>
    <p:sldId id="612" r:id="rId59"/>
    <p:sldId id="613" r:id="rId60"/>
    <p:sldId id="614" r:id="rId61"/>
    <p:sldId id="615" r:id="rId62"/>
    <p:sldId id="616" r:id="rId63"/>
    <p:sldId id="617" r:id="rId64"/>
    <p:sldId id="618" r:id="rId65"/>
    <p:sldId id="622" r:id="rId66"/>
    <p:sldId id="619" r:id="rId67"/>
    <p:sldId id="620" r:id="rId68"/>
    <p:sldId id="621" r:id="rId69"/>
    <p:sldId id="623" r:id="rId70"/>
    <p:sldId id="624" r:id="rId71"/>
    <p:sldId id="625" r:id="rId72"/>
    <p:sldId id="606" r:id="rId7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BC230F7-D379-4D7C-B0D1-9F6335979F20}" v="1" dt="2024-08-02T16:17:44.198"/>
    <p1510:client id="{49080EB1-BBE1-4702-B325-5F3748A391F0}" v="22" dt="2024-08-02T16:07:00.488"/>
    <p1510:client id="{50C7FE47-2A58-4F25-8A90-4477A4D73053}" v="15" dt="2024-08-02T19:29:22.811"/>
    <p1510:client id="{87539B35-E619-44C3-B2A5-7A5357AAFBD2}" v="4" dt="2024-08-02T18:57:10.109"/>
    <p1510:client id="{B9B77E48-2D6A-49CB-BA34-D92DE9E72B34}" v="12" dt="2024-08-02T20:56:16.435"/>
    <p1510:client id="{E0676DE5-C138-4413-AB5B-D0A09CEEFAA6}" v="12" dt="2024-08-01T20:56:31.9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274" autoAdjust="0"/>
    <p:restoredTop sz="81356" autoAdjust="0"/>
  </p:normalViewPr>
  <p:slideViewPr>
    <p:cSldViewPr snapToGrid="0">
      <p:cViewPr varScale="1">
        <p:scale>
          <a:sx n="90" d="100"/>
          <a:sy n="90" d="100"/>
        </p:scale>
        <p:origin x="858" y="84"/>
      </p:cViewPr>
      <p:guideLst/>
    </p:cSldViewPr>
  </p:slideViewPr>
  <p:outlineViewPr>
    <p:cViewPr>
      <p:scale>
        <a:sx n="33" d="100"/>
        <a:sy n="33" d="100"/>
      </p:scale>
      <p:origin x="0" y="-849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notesMaster" Target="notesMasters/notesMaster1.xml"/><Relationship Id="rId79" Type="http://schemas.microsoft.com/office/2015/10/relationships/revisionInfo" Target="revisionInfo.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customXml" Target="../customXml/item3.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customXml" Target="../customXml/item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81"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B20F246-C5B2-4AB3-984E-7581F956D48C}" type="datetimeFigureOut">
              <a:rPr lang="en-US" smtClean="0"/>
              <a:t>8/2/2024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896979-2B17-4C1F-A3E8-FBF627698B9D}" type="slidenum">
              <a:rPr lang="en-US" smtClean="0"/>
              <a:t>‹#›</a:t>
            </a:fld>
            <a:endParaRPr lang="en-US" dirty="0"/>
          </a:p>
        </p:txBody>
      </p:sp>
    </p:spTree>
    <p:extLst>
      <p:ext uri="{BB962C8B-B14F-4D97-AF65-F5344CB8AC3E}">
        <p14:creationId xmlns:p14="http://schemas.microsoft.com/office/powerpoint/2010/main" val="498029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ecampusontario.pressbooks.pub/gccomm/part/chapter-2/" TargetMode="External"/><Relationship Id="rId2" Type="http://schemas.openxmlformats.org/officeDocument/2006/relationships/slide" Target="../slides/slide2.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ecampusontario.pressbooks.pub/gccomm/chapter/readingcollege/" TargetMode="External"/><Relationship Id="rId2" Type="http://schemas.openxmlformats.org/officeDocument/2006/relationships/slide" Target="../slides/slide19.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ecampusontario.pressbooks.pub/gccomm/chapter/outlining/" TargetMode="External"/><Relationship Id="rId2" Type="http://schemas.openxmlformats.org/officeDocument/2006/relationships/slide" Target="../slides/slide20.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ecampusontario.pressbooks.pub/gccomm/chapter/readingcollege/" TargetMode="External"/><Relationship Id="rId2" Type="http://schemas.openxmlformats.org/officeDocument/2006/relationships/slide" Target="../slides/slide23.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ecampusontario.pressbooks.pub/gccomm/chapter/readingcollege/" TargetMode="External"/><Relationship Id="rId2" Type="http://schemas.openxmlformats.org/officeDocument/2006/relationships/slide" Target="../slides/slide24.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ecampusontario.pressbooks.pub/gccomm/chapter/outlining/" TargetMode="External"/><Relationship Id="rId2" Type="http://schemas.openxmlformats.org/officeDocument/2006/relationships/slide" Target="../slides/slide25.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s://ecampusontario.pressbooks.pub/gccomm/chapter/notetaking/" TargetMode="External"/><Relationship Id="rId2" Type="http://schemas.openxmlformats.org/officeDocument/2006/relationships/slide" Target="../slides/slide26.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s://pressbooks.bccampus.ca/studystrategizesucceed/chapter/take-notes-from-lectures-that-youll-actually-use/" TargetMode="External"/><Relationship Id="rId2" Type="http://schemas.openxmlformats.org/officeDocument/2006/relationships/slide" Target="../slides/slide27.xml"/><Relationship Id="rId1" Type="http://schemas.openxmlformats.org/officeDocument/2006/relationships/notesMaster" Target="../notesMasters/notesMaster1.xml"/><Relationship Id="rId5" Type="http://schemas.openxmlformats.org/officeDocument/2006/relationships/hyperlink" Target="https://creativecommons.org/licenses/by-sa/4.0/" TargetMode="External"/><Relationship Id="rId4" Type="http://schemas.openxmlformats.org/officeDocument/2006/relationships/hyperlink" Target="https://www.google.com/url?sa=t&amp;rct=j&amp;q=&amp;esrc=s&amp;source=web&amp;cd=&amp;cad=rja&amp;uact=8&amp;ved=2ahUKEwiO6fT0xbn1AhXjk2oFHf0ZCfcQFnoECAkQAQ&amp;url=https%3A%2F%2Fpressbooks.bccampus.ca%2Fstudystrategizesucceed%2F&amp;usg=AOvVaw055e-1P-gi9zGxr8gVP246" TargetMode="Externa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ecampusontario.pressbooks.pub/gccomm/chapter/readingcollege/" TargetMode="External"/><Relationship Id="rId2" Type="http://schemas.openxmlformats.org/officeDocument/2006/relationships/slide" Target="../slides/slide3.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pressbooks.bccampus.ca/studystrategizesucceed/chapter/take-notes-from-lectures-that-youll-actually-use/" TargetMode="External"/><Relationship Id="rId2" Type="http://schemas.openxmlformats.org/officeDocument/2006/relationships/slide" Target="../slides/slide28.xml"/><Relationship Id="rId1" Type="http://schemas.openxmlformats.org/officeDocument/2006/relationships/notesMaster" Target="../notesMasters/notesMaster1.xml"/><Relationship Id="rId5" Type="http://schemas.openxmlformats.org/officeDocument/2006/relationships/hyperlink" Target="https://creativecommons.org/licenses/by-sa/4.0/" TargetMode="External"/><Relationship Id="rId4" Type="http://schemas.openxmlformats.org/officeDocument/2006/relationships/hyperlink" Target="https://www.google.com/url?sa=t&amp;rct=j&amp;q=&amp;esrc=s&amp;source=web&amp;cd=&amp;cad=rja&amp;uact=8&amp;ved=2ahUKEwiO6fT0xbn1AhXjk2oFHf0ZCfcQFnoECAkQAQ&amp;url=https%3A%2F%2Fpressbooks.bccampus.ca%2Fstudystrategizesucceed%2F&amp;usg=AOvVaw055e-1P-gi9zGxr8gVP246" TargetMode="Externa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s://ecampusontario.pressbooks.pub/gccomm/chapter/notetaking/" TargetMode="External"/><Relationship Id="rId2" Type="http://schemas.openxmlformats.org/officeDocument/2006/relationships/slide" Target="../slides/slide34.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s://ecampusontario.pressbooks.pub/gccomm/chapter/notetaking/" TargetMode="External"/><Relationship Id="rId2" Type="http://schemas.openxmlformats.org/officeDocument/2006/relationships/slide" Target="../slides/slide35.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ecampusontario.pressbooks.pub/gccomm/chapter/notetaking/" TargetMode="External"/><Relationship Id="rId2" Type="http://schemas.openxmlformats.org/officeDocument/2006/relationships/slide" Target="../slides/slide37.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26.xml.rels><?xml version="1.0" encoding="UTF-8" standalone="yes"?>
<Relationships xmlns="http://schemas.openxmlformats.org/package/2006/relationships"><Relationship Id="rId3" Type="http://schemas.openxmlformats.org/officeDocument/2006/relationships/hyperlink" Target="https://ecampusontario.pressbooks.pub/gccomm/chapter/notetaking/" TargetMode="External"/><Relationship Id="rId2" Type="http://schemas.openxmlformats.org/officeDocument/2006/relationships/slide" Target="../slides/slide38.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27.xml.rels><?xml version="1.0" encoding="UTF-8" standalone="yes"?>
<Relationships xmlns="http://schemas.openxmlformats.org/package/2006/relationships"><Relationship Id="rId3" Type="http://schemas.openxmlformats.org/officeDocument/2006/relationships/hyperlink" Target="https://ecampusontario.pressbooks.pub/gccomm/chapter/notetaking/" TargetMode="External"/><Relationship Id="rId2" Type="http://schemas.openxmlformats.org/officeDocument/2006/relationships/slide" Target="../slides/slide39.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s://ecampusontario.pressbooks.pub/gccomm/chapter/writingcollege/" TargetMode="External"/><Relationship Id="rId2" Type="http://schemas.openxmlformats.org/officeDocument/2006/relationships/slide" Target="../slides/slide40.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29.xml.rels><?xml version="1.0" encoding="UTF-8" standalone="yes"?>
<Relationships xmlns="http://schemas.openxmlformats.org/package/2006/relationships"><Relationship Id="rId3" Type="http://schemas.openxmlformats.org/officeDocument/2006/relationships/hyperlink" Target="https://ecampusontario.pressbooks.pub/gccomm/chapter/purpose/" TargetMode="External"/><Relationship Id="rId2" Type="http://schemas.openxmlformats.org/officeDocument/2006/relationships/slide" Target="../slides/slide42.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3" Type="http://schemas.openxmlformats.org/officeDocument/2006/relationships/hyperlink" Target="https://ecampusontario.pressbooks.pub/gccomm/chapter/purpose/" TargetMode="External"/><Relationship Id="rId2" Type="http://schemas.openxmlformats.org/officeDocument/2006/relationships/slide" Target="../slides/slide43.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s://ecampusontario.pressbooks.pub/gccomm/chapter/purpose/" TargetMode="External"/><Relationship Id="rId2" Type="http://schemas.openxmlformats.org/officeDocument/2006/relationships/slide" Target="../slides/slide44.xml"/><Relationship Id="rId1" Type="http://schemas.openxmlformats.org/officeDocument/2006/relationships/notesMaster" Target="../notesMasters/notesMaster1.xml"/><Relationship Id="rId6" Type="http://schemas.openxmlformats.org/officeDocument/2006/relationships/hyperlink" Target="https://ecampusontario.pressbooks.pub/app/uploads/sites/1955/2021/09/72a9c69c7e0e5f894e0e4cfdf172a43e.jpg" TargetMode="Externa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3" Type="http://schemas.openxmlformats.org/officeDocument/2006/relationships/hyperlink" Target="https://ecampusontario.pressbooks.pub/gccomm/chapter/purpose/" TargetMode="External"/><Relationship Id="rId2" Type="http://schemas.openxmlformats.org/officeDocument/2006/relationships/slide" Target="../slides/slide56.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38.xml.rels><?xml version="1.0" encoding="UTF-8" standalone="yes"?>
<Relationships xmlns="http://schemas.openxmlformats.org/package/2006/relationships"><Relationship Id="rId3" Type="http://schemas.openxmlformats.org/officeDocument/2006/relationships/hyperlink" Target="https://ecampusontario.pressbooks.pub/gccomm/chapter/purpose/" TargetMode="External"/><Relationship Id="rId2" Type="http://schemas.openxmlformats.org/officeDocument/2006/relationships/slide" Target="../slides/slide57.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39.xml.rels><?xml version="1.0" encoding="UTF-8" standalone="yes"?>
<Relationships xmlns="http://schemas.openxmlformats.org/package/2006/relationships"><Relationship Id="rId3" Type="http://schemas.openxmlformats.org/officeDocument/2006/relationships/hyperlink" Target="https://ecampusontario.pressbooks.pub/gccomm/chapter/purpose/" TargetMode="External"/><Relationship Id="rId2" Type="http://schemas.openxmlformats.org/officeDocument/2006/relationships/slide" Target="../slides/slide58.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3" Type="http://schemas.openxmlformats.org/officeDocument/2006/relationships/hyperlink" Target="https://ecampusontario.pressbooks.pub/gccomm/chapter/writingparagraphs/" TargetMode="External"/><Relationship Id="rId2" Type="http://schemas.openxmlformats.org/officeDocument/2006/relationships/slide" Target="../slides/slide59.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41.xml.rels><?xml version="1.0" encoding="UTF-8" standalone="yes"?>
<Relationships xmlns="http://schemas.openxmlformats.org/package/2006/relationships"><Relationship Id="rId3" Type="http://schemas.openxmlformats.org/officeDocument/2006/relationships/hyperlink" Target="https://ecampusontario.pressbooks.pub/gccomm/chapter/writingparagraphs/" TargetMode="External"/><Relationship Id="rId2" Type="http://schemas.openxmlformats.org/officeDocument/2006/relationships/slide" Target="../slides/slide60.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42.xml.rels><?xml version="1.0" encoding="UTF-8" standalone="yes"?>
<Relationships xmlns="http://schemas.openxmlformats.org/package/2006/relationships"><Relationship Id="rId3" Type="http://schemas.openxmlformats.org/officeDocument/2006/relationships/hyperlink" Target="https://ecampusontario.pressbooks.pub/gccomm/chapter/writingparagraphs/" TargetMode="External"/><Relationship Id="rId2" Type="http://schemas.openxmlformats.org/officeDocument/2006/relationships/slide" Target="../slides/slide61.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43.xml.rels><?xml version="1.0" encoding="UTF-8" standalone="yes"?>
<Relationships xmlns="http://schemas.openxmlformats.org/package/2006/relationships"><Relationship Id="rId3" Type="http://schemas.openxmlformats.org/officeDocument/2006/relationships/hyperlink" Target="https://www.flickr.com/photos/vblibrary/6123923301/in/gallery-78108369@N07-72157632019968814/" TargetMode="External"/><Relationship Id="rId2" Type="http://schemas.openxmlformats.org/officeDocument/2006/relationships/slide" Target="../slides/slide64.xml"/><Relationship Id="rId1" Type="http://schemas.openxmlformats.org/officeDocument/2006/relationships/notesMaster" Target="../notesMasters/notesMaster1.xml"/><Relationship Id="rId5" Type="http://schemas.openxmlformats.org/officeDocument/2006/relationships/hyperlink" Target="https://creativecommons.org/licenses/by/2.0/" TargetMode="External"/><Relationship Id="rId4" Type="http://schemas.openxmlformats.org/officeDocument/2006/relationships/hyperlink" Target="https://www.flickr.com/photos/vblibrary/" TargetMode="External"/></Relationships>
</file>

<file path=ppt/notesSlides/_rels/notesSlide44.xml.rels><?xml version="1.0" encoding="UTF-8" standalone="yes"?>
<Relationships xmlns="http://schemas.openxmlformats.org/package/2006/relationships"><Relationship Id="rId3" Type="http://schemas.openxmlformats.org/officeDocument/2006/relationships/hyperlink" Target="https://ecampusontario.pressbooks.pub/gccomm/chapter/writingparagraphs/" TargetMode="External"/><Relationship Id="rId2" Type="http://schemas.openxmlformats.org/officeDocument/2006/relationships/slide" Target="../slides/slide65.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45.xml.rels><?xml version="1.0" encoding="UTF-8" standalone="yes"?>
<Relationships xmlns="http://schemas.openxmlformats.org/package/2006/relationships"><Relationship Id="rId3" Type="http://schemas.openxmlformats.org/officeDocument/2006/relationships/hyperlink" Target="https://ecampusontario.pressbooks.pub/gccomm/chapter/writingparagraphs/" TargetMode="External"/><Relationship Id="rId2" Type="http://schemas.openxmlformats.org/officeDocument/2006/relationships/slide" Target="../slides/slide68.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notesSlides/_rels/notesSlide46.xml.rels><?xml version="1.0" encoding="UTF-8" standalone="yes"?>
<Relationships xmlns="http://schemas.openxmlformats.org/package/2006/relationships"><Relationship Id="rId3" Type="http://schemas.openxmlformats.org/officeDocument/2006/relationships/hyperlink" Target="https://ecampusontario.pressbooks.pub/gccomm/chapter/writingparagraphs/" TargetMode="External"/><Relationship Id="rId2" Type="http://schemas.openxmlformats.org/officeDocument/2006/relationships/slide" Target="../slides/slide69.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chapter/whycomm/" TargetMode="External"/></Relationships>
</file>

<file path=ppt/notesSlides/_rels/notesSlide47.xml.rels><?xml version="1.0" encoding="UTF-8" standalone="yes"?>
<Relationships xmlns="http://schemas.openxmlformats.org/package/2006/relationships"><Relationship Id="rId3" Type="http://schemas.openxmlformats.org/officeDocument/2006/relationships/hyperlink" Target="https://ecampusontario.pressbooks.pub/gccomm/chapter/writingparagraphs/" TargetMode="External"/><Relationship Id="rId2" Type="http://schemas.openxmlformats.org/officeDocument/2006/relationships/slide" Target="../slides/slide70.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chapter/whycomm/" TargetMode="External"/></Relationships>
</file>

<file path=ppt/notesSlides/_rels/notesSlide48.xml.rels><?xml version="1.0" encoding="UTF-8" standalone="yes"?>
<Relationships xmlns="http://schemas.openxmlformats.org/package/2006/relationships"><Relationship Id="rId3" Type="http://schemas.openxmlformats.org/officeDocument/2006/relationships/hyperlink" Target="https://ecampusontario.pressbooks.pub/gccomm/chapter/writingparagraphs/" TargetMode="External"/><Relationship Id="rId2" Type="http://schemas.openxmlformats.org/officeDocument/2006/relationships/slide" Target="../slides/slide71.xml"/><Relationship Id="rId1" Type="http://schemas.openxmlformats.org/officeDocument/2006/relationships/notesMaster" Target="../notesMasters/notesMaster1.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chapter/whycomm/"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Chapter 2: Reading &amp; Writing for </a:t>
            </a:r>
            <a:r>
              <a:rPr lang="en-US" dirty="0" err="1"/>
              <a:t>College</a:t>
            </a:r>
            <a:r>
              <a:rPr lang="en-US" sz="1200" kern="1200" dirty="0" err="1">
                <a:solidFill>
                  <a:schemeClr val="tx1"/>
                </a:solidFill>
                <a:effectLst/>
                <a:latin typeface="+mn-lt"/>
                <a:ea typeface="+mn-ea"/>
                <a:cs typeface="+mn-cs"/>
              </a:rPr>
              <a:t>was</a:t>
            </a:r>
            <a:r>
              <a:rPr lang="en-US" sz="1200" kern="1200" dirty="0">
                <a:solidFill>
                  <a:schemeClr val="tx1"/>
                </a:solidFill>
                <a:effectLst/>
                <a:latin typeface="+mn-lt"/>
                <a:ea typeface="+mn-ea"/>
                <a:cs typeface="+mn-cs"/>
              </a:rPr>
              <a:t> taken directly from </a:t>
            </a:r>
            <a:r>
              <a:rPr lang="en-US" b="1" i="0" u="sng" dirty="0">
                <a:effectLst/>
                <a:latin typeface="Karla" pitchFamily="2" charset="0"/>
                <a:hlinkClick r:id="rId3"/>
              </a:rPr>
              <a:t>Chapter 2:</a:t>
            </a:r>
            <a:r>
              <a:rPr lang="en-US" sz="1200" kern="1200" dirty="0">
                <a:solidFill>
                  <a:schemeClr val="tx1"/>
                </a:solidFill>
                <a:effectLst/>
                <a:latin typeface="+mn-lt"/>
                <a:ea typeface="+mn-ea"/>
                <a:cs typeface="+mn-cs"/>
              </a:rPr>
              <a:t>of </a:t>
            </a:r>
            <a:r>
              <a:rPr lang="en-US" sz="1200" u="none" strike="noStrike"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none" strike="noStrike"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a:t>
            </a:fld>
            <a:endParaRPr lang="en-US" dirty="0"/>
          </a:p>
        </p:txBody>
      </p:sp>
    </p:spTree>
    <p:extLst>
      <p:ext uri="{BB962C8B-B14F-4D97-AF65-F5344CB8AC3E}">
        <p14:creationId xmlns:p14="http://schemas.microsoft.com/office/powerpoint/2010/main" val="15809117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18</a:t>
            </a:fld>
            <a:endParaRPr lang="en-US" dirty="0"/>
          </a:p>
        </p:txBody>
      </p:sp>
    </p:spTree>
    <p:extLst>
      <p:ext uri="{BB962C8B-B14F-4D97-AF65-F5344CB8AC3E}">
        <p14:creationId xmlns:p14="http://schemas.microsoft.com/office/powerpoint/2010/main" val="886175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Close reading were taken directly from </a:t>
            </a:r>
            <a:r>
              <a:rPr lang="en-US" sz="1200" u="sng" kern="1200" dirty="0">
                <a:solidFill>
                  <a:schemeClr val="tx1"/>
                </a:solidFill>
                <a:effectLst/>
                <a:latin typeface="+mn-lt"/>
                <a:ea typeface="+mn-ea"/>
                <a:cs typeface="+mn-cs"/>
                <a:hlinkClick r:id="rId3"/>
              </a:rPr>
              <a:t>Chapter 2.1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t>Jen Booth, Emily Cramer &amp; Amanda </a:t>
            </a:r>
            <a:r>
              <a:rPr lang="en-US" dirty="0" err="1"/>
              <a:t>Quibell</a:t>
            </a:r>
            <a:r>
              <a:rPr lang="en-US" sz="1200" kern="1200" dirty="0" err="1">
                <a:solidFill>
                  <a:schemeClr val="tx1"/>
                </a:solidFill>
                <a:effectLst/>
                <a:latin typeface="+mn-lt"/>
                <a:ea typeface="+mn-ea"/>
                <a:cs typeface="+mn-cs"/>
              </a:rPr>
              <a:t>under</a:t>
            </a:r>
            <a:r>
              <a:rPr lang="en-US" sz="1200" kern="1200" dirty="0">
                <a:solidFill>
                  <a:schemeClr val="tx1"/>
                </a:solidFill>
                <a:effectLst/>
                <a:latin typeface="+mn-lt"/>
                <a:ea typeface="+mn-ea"/>
                <a:cs typeface="+mn-cs"/>
              </a:rPr>
              <a:t>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Some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19</a:t>
            </a:fld>
            <a:endParaRPr lang="en-US" dirty="0"/>
          </a:p>
        </p:txBody>
      </p:sp>
    </p:spTree>
    <p:extLst>
      <p:ext uri="{BB962C8B-B14F-4D97-AF65-F5344CB8AC3E}">
        <p14:creationId xmlns:p14="http://schemas.microsoft.com/office/powerpoint/2010/main" val="31318657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Definitions</a:t>
            </a:r>
            <a:r>
              <a:rPr lang="en-US" sz="1200" kern="1200" dirty="0">
                <a:solidFill>
                  <a:schemeClr val="tx1"/>
                </a:solidFill>
                <a:effectLst/>
                <a:latin typeface="+mn-lt"/>
                <a:ea typeface="+mn-ea"/>
                <a:cs typeface="+mn-cs"/>
              </a:rPr>
              <a:t> were taken directly from </a:t>
            </a:r>
            <a:r>
              <a:rPr lang="en-US" sz="1200" u="sng" kern="1200" dirty="0">
                <a:solidFill>
                  <a:schemeClr val="tx1"/>
                </a:solidFill>
                <a:effectLst/>
                <a:latin typeface="+mn-lt"/>
                <a:ea typeface="+mn-ea"/>
                <a:cs typeface="+mn-cs"/>
                <a:hlinkClick r:id="rId3"/>
              </a:rPr>
              <a:t>Chapter 3.</a:t>
            </a:r>
            <a:r>
              <a:rPr lang="en-US" sz="1200" u="sng" kern="1200" dirty="0">
                <a:solidFill>
                  <a:schemeClr val="tx1"/>
                </a:solidFill>
                <a:effectLst/>
                <a:latin typeface="+mn-lt"/>
                <a:ea typeface="+mn-ea"/>
                <a:cs typeface="+mn-cs"/>
              </a:rPr>
              <a:t>3</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Some minimal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20</a:t>
            </a:fld>
            <a:endParaRPr lang="en-US" dirty="0"/>
          </a:p>
        </p:txBody>
      </p:sp>
    </p:spTree>
    <p:extLst>
      <p:ext uri="{BB962C8B-B14F-4D97-AF65-F5344CB8AC3E}">
        <p14:creationId xmlns:p14="http://schemas.microsoft.com/office/powerpoint/2010/main" val="42432170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21</a:t>
            </a:fld>
            <a:endParaRPr lang="en-US" dirty="0"/>
          </a:p>
        </p:txBody>
      </p:sp>
    </p:spTree>
    <p:extLst>
      <p:ext uri="{BB962C8B-B14F-4D97-AF65-F5344CB8AC3E}">
        <p14:creationId xmlns:p14="http://schemas.microsoft.com/office/powerpoint/2010/main" val="3888387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22</a:t>
            </a:fld>
            <a:endParaRPr lang="en-US" dirty="0"/>
          </a:p>
        </p:txBody>
      </p:sp>
    </p:spTree>
    <p:extLst>
      <p:ext uri="{BB962C8B-B14F-4D97-AF65-F5344CB8AC3E}">
        <p14:creationId xmlns:p14="http://schemas.microsoft.com/office/powerpoint/2010/main" val="22447097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Using the SQ3R Strategy</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were taken directly from </a:t>
            </a:r>
            <a:r>
              <a:rPr lang="en-US" sz="1200" u="sng" kern="1200" dirty="0">
                <a:solidFill>
                  <a:schemeClr val="tx1"/>
                </a:solidFill>
                <a:effectLst/>
                <a:latin typeface="+mn-lt"/>
                <a:ea typeface="+mn-ea"/>
                <a:cs typeface="+mn-cs"/>
                <a:hlinkClick r:id="rId3"/>
              </a:rPr>
              <a:t>Chapter 2.1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t>Jen Booth, Emily Cramer &amp; Amanda </a:t>
            </a:r>
            <a:r>
              <a:rPr lang="en-US" dirty="0" err="1"/>
              <a:t>Quibell</a:t>
            </a:r>
            <a:r>
              <a:rPr lang="en-US" sz="1200" kern="1200" dirty="0" err="1">
                <a:solidFill>
                  <a:schemeClr val="tx1"/>
                </a:solidFill>
                <a:effectLst/>
                <a:latin typeface="+mn-lt"/>
                <a:ea typeface="+mn-ea"/>
                <a:cs typeface="+mn-cs"/>
              </a:rPr>
              <a:t>under</a:t>
            </a:r>
            <a:r>
              <a:rPr lang="en-US" sz="1200" kern="1200" dirty="0">
                <a:solidFill>
                  <a:schemeClr val="tx1"/>
                </a:solidFill>
                <a:effectLst/>
                <a:latin typeface="+mn-lt"/>
                <a:ea typeface="+mn-ea"/>
                <a:cs typeface="+mn-cs"/>
              </a:rPr>
              <a:t>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Some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23</a:t>
            </a:fld>
            <a:endParaRPr lang="en-US" dirty="0"/>
          </a:p>
        </p:txBody>
      </p:sp>
    </p:spTree>
    <p:extLst>
      <p:ext uri="{BB962C8B-B14F-4D97-AF65-F5344CB8AC3E}">
        <p14:creationId xmlns:p14="http://schemas.microsoft.com/office/powerpoint/2010/main" val="367212045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Using the SQ3R Strategy</a:t>
            </a:r>
            <a:r>
              <a:rPr lang="en-US" sz="1200" b="1"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were taken directly from </a:t>
            </a:r>
            <a:r>
              <a:rPr lang="en-US" sz="1200" u="sng" kern="1200" dirty="0">
                <a:solidFill>
                  <a:schemeClr val="tx1"/>
                </a:solidFill>
                <a:effectLst/>
                <a:latin typeface="+mn-lt"/>
                <a:ea typeface="+mn-ea"/>
                <a:cs typeface="+mn-cs"/>
                <a:hlinkClick r:id="rId3"/>
              </a:rPr>
              <a:t>Chapter 2.1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t>Jen Booth, Emily Cramer &amp; Amanda </a:t>
            </a:r>
            <a:r>
              <a:rPr lang="en-US" dirty="0" err="1"/>
              <a:t>Quibell</a:t>
            </a:r>
            <a:r>
              <a:rPr lang="en-US" sz="1200" kern="1200" dirty="0" err="1">
                <a:solidFill>
                  <a:schemeClr val="tx1"/>
                </a:solidFill>
                <a:effectLst/>
                <a:latin typeface="+mn-lt"/>
                <a:ea typeface="+mn-ea"/>
                <a:cs typeface="+mn-cs"/>
              </a:rPr>
              <a:t>under</a:t>
            </a:r>
            <a:r>
              <a:rPr lang="en-US" sz="1200" kern="1200" dirty="0">
                <a:solidFill>
                  <a:schemeClr val="tx1"/>
                </a:solidFill>
                <a:effectLst/>
                <a:latin typeface="+mn-lt"/>
                <a:ea typeface="+mn-ea"/>
                <a:cs typeface="+mn-cs"/>
              </a:rPr>
              <a:t>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Some changes were made.  </a:t>
            </a:r>
          </a:p>
          <a:p>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24</a:t>
            </a:fld>
            <a:endParaRPr lang="en-US" dirty="0"/>
          </a:p>
        </p:txBody>
      </p:sp>
    </p:spTree>
    <p:extLst>
      <p:ext uri="{BB962C8B-B14F-4D97-AF65-F5344CB8AC3E}">
        <p14:creationId xmlns:p14="http://schemas.microsoft.com/office/powerpoint/2010/main" val="27827062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Format of formal outline was taken directly from </a:t>
            </a:r>
            <a:r>
              <a:rPr lang="en-US" sz="1200" u="sng" kern="1200" dirty="0">
                <a:solidFill>
                  <a:schemeClr val="tx1"/>
                </a:solidFill>
                <a:effectLst/>
                <a:latin typeface="+mn-lt"/>
                <a:ea typeface="+mn-ea"/>
                <a:cs typeface="+mn-cs"/>
                <a:hlinkClick r:id="rId3"/>
              </a:rPr>
              <a:t>Chapter 3.</a:t>
            </a:r>
            <a:r>
              <a:rPr lang="en-US" sz="1200" u="sng" kern="1200" dirty="0">
                <a:solidFill>
                  <a:schemeClr val="tx1"/>
                </a:solidFill>
                <a:effectLst/>
                <a:latin typeface="+mn-lt"/>
                <a:ea typeface="+mn-ea"/>
                <a:cs typeface="+mn-cs"/>
              </a:rPr>
              <a:t>3</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Jen Booth, Emily Cramer &amp; Amanda Quibell under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25</a:t>
            </a:fld>
            <a:endParaRPr lang="en-US" dirty="0"/>
          </a:p>
        </p:txBody>
      </p:sp>
    </p:spTree>
    <p:extLst>
      <p:ext uri="{BB962C8B-B14F-4D97-AF65-F5344CB8AC3E}">
        <p14:creationId xmlns:p14="http://schemas.microsoft.com/office/powerpoint/2010/main" val="21196621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Note-Taking was taken directly from </a:t>
            </a:r>
            <a:r>
              <a:rPr lang="en-US" sz="1200" u="sng" kern="1200" dirty="0">
                <a:solidFill>
                  <a:schemeClr val="tx1"/>
                </a:solidFill>
                <a:effectLst/>
                <a:latin typeface="+mn-lt"/>
                <a:ea typeface="+mn-ea"/>
                <a:cs typeface="+mn-cs"/>
                <a:hlinkClick r:id="rId3"/>
              </a:rPr>
              <a:t>Chapter 2.2</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t>Jen Booth, Emily Cramer &amp; Amanda </a:t>
            </a:r>
            <a:r>
              <a:rPr lang="en-US" dirty="0" err="1"/>
              <a:t>Quibell</a:t>
            </a:r>
            <a:r>
              <a:rPr lang="en-US" sz="1200" kern="1200" dirty="0" err="1">
                <a:solidFill>
                  <a:schemeClr val="tx1"/>
                </a:solidFill>
                <a:effectLst/>
                <a:latin typeface="+mn-lt"/>
                <a:ea typeface="+mn-ea"/>
                <a:cs typeface="+mn-cs"/>
              </a:rPr>
              <a:t>under</a:t>
            </a:r>
            <a:r>
              <a:rPr lang="en-US" sz="1200" kern="1200" dirty="0">
                <a:solidFill>
                  <a:schemeClr val="tx1"/>
                </a:solidFill>
                <a:effectLst/>
                <a:latin typeface="+mn-lt"/>
                <a:ea typeface="+mn-ea"/>
                <a:cs typeface="+mn-cs"/>
              </a:rPr>
              <a:t>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p:txBody>
      </p:sp>
      <p:sp>
        <p:nvSpPr>
          <p:cNvPr id="4" name="Slide Number Placeholder 3"/>
          <p:cNvSpPr>
            <a:spLocks noGrp="1"/>
          </p:cNvSpPr>
          <p:nvPr>
            <p:ph type="sldNum" sz="quarter" idx="5"/>
          </p:nvPr>
        </p:nvSpPr>
        <p:spPr/>
        <p:txBody>
          <a:bodyPr/>
          <a:lstStyle/>
          <a:p>
            <a:fld id="{EA896979-2B17-4C1F-A3E8-FBF627698B9D}" type="slidenum">
              <a:rPr lang="en-US" smtClean="0"/>
              <a:t>26</a:t>
            </a:fld>
            <a:endParaRPr lang="en-US" dirty="0"/>
          </a:p>
        </p:txBody>
      </p:sp>
    </p:spTree>
    <p:extLst>
      <p:ext uri="{BB962C8B-B14F-4D97-AF65-F5344CB8AC3E}">
        <p14:creationId xmlns:p14="http://schemas.microsoft.com/office/powerpoint/2010/main" val="3439952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a:t>
            </a:r>
            <a:r>
              <a:rPr lang="en-US" sz="1200" b="0" i="0" u="sng" kern="1200" dirty="0">
                <a:solidFill>
                  <a:schemeClr val="tx1"/>
                </a:solidFill>
                <a:effectLst/>
                <a:latin typeface="+mn-lt"/>
                <a:ea typeface="+mn-ea"/>
                <a:cs typeface="+mn-cs"/>
                <a:hlinkClick r:id="rId3"/>
              </a:rPr>
              <a:t>Take Notes from Lectures – That You’ll Actually Use</a:t>
            </a:r>
            <a:r>
              <a:rPr lang="en-US" sz="1200" b="0" i="0" kern="1200" dirty="0">
                <a:solidFill>
                  <a:schemeClr val="tx1"/>
                </a:solidFill>
                <a:effectLst/>
                <a:latin typeface="+mn-lt"/>
                <a:ea typeface="+mn-ea"/>
                <a:cs typeface="+mn-cs"/>
              </a:rPr>
              <a:t>” in </a:t>
            </a:r>
            <a:r>
              <a:rPr lang="en-US" sz="1200" b="0" i="1" u="sng" kern="1200" dirty="0">
                <a:solidFill>
                  <a:schemeClr val="tx1"/>
                </a:solidFill>
                <a:effectLst/>
                <a:latin typeface="+mn-lt"/>
                <a:ea typeface="+mn-ea"/>
                <a:cs typeface="+mn-cs"/>
                <a:hlinkClick r:id="rId4"/>
              </a:rPr>
              <a:t>University 101: Study, Strategize and Succeed</a:t>
            </a:r>
            <a:r>
              <a:rPr lang="en-US" sz="1200" b="0" i="0" kern="1200" dirty="0">
                <a:solidFill>
                  <a:schemeClr val="tx1"/>
                </a:solidFill>
                <a:effectLst/>
                <a:latin typeface="+mn-lt"/>
                <a:ea typeface="+mn-ea"/>
                <a:cs typeface="+mn-cs"/>
              </a:rPr>
              <a:t> by Kwantlen Polytechnic University licensed under </a:t>
            </a:r>
            <a:r>
              <a:rPr lang="en-US" sz="1200" b="0" i="0" u="sng" kern="1200" dirty="0">
                <a:solidFill>
                  <a:schemeClr val="tx1"/>
                </a:solidFill>
                <a:effectLst/>
                <a:latin typeface="+mn-lt"/>
                <a:ea typeface="+mn-ea"/>
                <a:cs typeface="+mn-cs"/>
                <a:hlinkClick r:id="rId5"/>
              </a:rPr>
              <a:t>CC BY-SA 4.0</a:t>
            </a:r>
            <a:r>
              <a:rPr lang="en-US" sz="1200" b="0" i="0" kern="1200" dirty="0">
                <a:solidFill>
                  <a:schemeClr val="tx1"/>
                </a:solidFill>
                <a:effectLst/>
                <a:latin typeface="+mn-lt"/>
                <a:ea typeface="+mn-ea"/>
                <a:cs typeface="+mn-cs"/>
              </a:rPr>
              <a:t>.</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27</a:t>
            </a:fld>
            <a:endParaRPr lang="en-US" dirty="0"/>
          </a:p>
        </p:txBody>
      </p:sp>
    </p:spTree>
    <p:extLst>
      <p:ext uri="{BB962C8B-B14F-4D97-AF65-F5344CB8AC3E}">
        <p14:creationId xmlns:p14="http://schemas.microsoft.com/office/powerpoint/2010/main" val="62355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Reading for College</a:t>
            </a:r>
            <a:r>
              <a:rPr lang="en-US" sz="1200" kern="1200" dirty="0">
                <a:solidFill>
                  <a:schemeClr val="tx1"/>
                </a:solidFill>
                <a:effectLst/>
                <a:latin typeface="+mn-lt"/>
                <a:ea typeface="+mn-ea"/>
                <a:cs typeface="+mn-cs"/>
              </a:rPr>
              <a:t> were taken directly from </a:t>
            </a:r>
            <a:r>
              <a:rPr lang="en-US" sz="1200" u="sng" kern="1200" dirty="0">
                <a:solidFill>
                  <a:schemeClr val="tx1"/>
                </a:solidFill>
                <a:effectLst/>
                <a:latin typeface="+mn-lt"/>
                <a:ea typeface="+mn-ea"/>
                <a:cs typeface="+mn-cs"/>
                <a:hlinkClick r:id="rId3"/>
              </a:rPr>
              <a:t>Chapter 2.1</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t>Jen Booth, Emily Cramer &amp; Amanda </a:t>
            </a:r>
            <a:r>
              <a:rPr lang="en-US" dirty="0" err="1"/>
              <a:t>Quibell</a:t>
            </a:r>
            <a:r>
              <a:rPr lang="en-US" sz="1200" kern="1200" dirty="0" err="1">
                <a:solidFill>
                  <a:schemeClr val="tx1"/>
                </a:solidFill>
                <a:effectLst/>
                <a:latin typeface="+mn-lt"/>
                <a:ea typeface="+mn-ea"/>
                <a:cs typeface="+mn-cs"/>
              </a:rPr>
              <a:t>under</a:t>
            </a:r>
            <a:r>
              <a:rPr lang="en-US" sz="1200" kern="1200" dirty="0">
                <a:solidFill>
                  <a:schemeClr val="tx1"/>
                </a:solidFill>
                <a:effectLst/>
                <a:latin typeface="+mn-lt"/>
                <a:ea typeface="+mn-ea"/>
                <a:cs typeface="+mn-cs"/>
              </a:rPr>
              <a:t>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a:t>
            </a:fld>
            <a:endParaRPr lang="en-US" dirty="0"/>
          </a:p>
        </p:txBody>
      </p:sp>
    </p:spTree>
    <p:extLst>
      <p:ext uri="{BB962C8B-B14F-4D97-AF65-F5344CB8AC3E}">
        <p14:creationId xmlns:p14="http://schemas.microsoft.com/office/powerpoint/2010/main" val="34156128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a:t>
            </a:r>
            <a:r>
              <a:rPr lang="en-US" sz="1200" b="0" i="0" u="sng" kern="1200" dirty="0">
                <a:solidFill>
                  <a:schemeClr val="tx1"/>
                </a:solidFill>
                <a:effectLst/>
                <a:latin typeface="+mn-lt"/>
                <a:ea typeface="+mn-ea"/>
                <a:cs typeface="+mn-cs"/>
                <a:hlinkClick r:id="rId3"/>
              </a:rPr>
              <a:t>Take Notes from Lectures – That You’ll Actually Use</a:t>
            </a:r>
            <a:r>
              <a:rPr lang="en-US" sz="1200" b="0" i="0" kern="1200" dirty="0">
                <a:solidFill>
                  <a:schemeClr val="tx1"/>
                </a:solidFill>
                <a:effectLst/>
                <a:latin typeface="+mn-lt"/>
                <a:ea typeface="+mn-ea"/>
                <a:cs typeface="+mn-cs"/>
              </a:rPr>
              <a:t>” in </a:t>
            </a:r>
            <a:r>
              <a:rPr lang="en-US" sz="1200" b="0" i="1" u="sng" kern="1200" dirty="0">
                <a:solidFill>
                  <a:schemeClr val="tx1"/>
                </a:solidFill>
                <a:effectLst/>
                <a:latin typeface="+mn-lt"/>
                <a:ea typeface="+mn-ea"/>
                <a:cs typeface="+mn-cs"/>
                <a:hlinkClick r:id="rId4"/>
              </a:rPr>
              <a:t>University 101: Study, Strategize and Succeed</a:t>
            </a:r>
            <a:r>
              <a:rPr lang="en-US" sz="1200" b="0" i="0" kern="1200" dirty="0">
                <a:solidFill>
                  <a:schemeClr val="tx1"/>
                </a:solidFill>
                <a:effectLst/>
                <a:latin typeface="+mn-lt"/>
                <a:ea typeface="+mn-ea"/>
                <a:cs typeface="+mn-cs"/>
              </a:rPr>
              <a:t> by Kwantlen Polytechnic University licensed under </a:t>
            </a:r>
            <a:r>
              <a:rPr lang="en-US" sz="1200" b="0" i="0" u="sng" kern="1200" dirty="0">
                <a:solidFill>
                  <a:schemeClr val="tx1"/>
                </a:solidFill>
                <a:effectLst/>
                <a:latin typeface="+mn-lt"/>
                <a:ea typeface="+mn-ea"/>
                <a:cs typeface="+mn-cs"/>
                <a:hlinkClick r:id="rId5"/>
              </a:rPr>
              <a:t>CC BY-SA 4.0</a:t>
            </a:r>
            <a:r>
              <a:rPr lang="en-US" sz="1200" b="0" i="0" kern="1200" dirty="0">
                <a:solidFill>
                  <a:schemeClr val="tx1"/>
                </a:solidFill>
                <a:effectLst/>
                <a:latin typeface="+mn-lt"/>
                <a:ea typeface="+mn-ea"/>
                <a:cs typeface="+mn-cs"/>
              </a:rPr>
              <a:t>.</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28</a:t>
            </a:fld>
            <a:endParaRPr lang="en-US" dirty="0"/>
          </a:p>
        </p:txBody>
      </p:sp>
    </p:spTree>
    <p:extLst>
      <p:ext uri="{BB962C8B-B14F-4D97-AF65-F5344CB8AC3E}">
        <p14:creationId xmlns:p14="http://schemas.microsoft.com/office/powerpoint/2010/main" val="20974978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30</a:t>
            </a:fld>
            <a:endParaRPr lang="en-US" dirty="0"/>
          </a:p>
        </p:txBody>
      </p:sp>
    </p:spTree>
    <p:extLst>
      <p:ext uri="{BB962C8B-B14F-4D97-AF65-F5344CB8AC3E}">
        <p14:creationId xmlns:p14="http://schemas.microsoft.com/office/powerpoint/2010/main" val="6492775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General Tips on Note-Taking was taken directly from </a:t>
            </a:r>
            <a:r>
              <a:rPr lang="en-US" sz="1200" u="sng" kern="1200" dirty="0">
                <a:solidFill>
                  <a:schemeClr val="tx1"/>
                </a:solidFill>
                <a:effectLst/>
                <a:latin typeface="+mn-lt"/>
                <a:ea typeface="+mn-ea"/>
                <a:cs typeface="+mn-cs"/>
                <a:hlinkClick r:id="rId3"/>
              </a:rPr>
              <a:t>Chapter 2.2</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t>Jen Booth, Emily Cramer &amp; Amanda </a:t>
            </a:r>
            <a:r>
              <a:rPr lang="en-US" dirty="0" err="1"/>
              <a:t>Quibell</a:t>
            </a:r>
            <a:r>
              <a:rPr lang="en-US" sz="1200" kern="1200" dirty="0" err="1">
                <a:solidFill>
                  <a:schemeClr val="tx1"/>
                </a:solidFill>
                <a:effectLst/>
                <a:latin typeface="+mn-lt"/>
                <a:ea typeface="+mn-ea"/>
                <a:cs typeface="+mn-cs"/>
              </a:rPr>
              <a:t>under</a:t>
            </a:r>
            <a:r>
              <a:rPr lang="en-US" sz="1200" kern="1200" dirty="0">
                <a:solidFill>
                  <a:schemeClr val="tx1"/>
                </a:solidFill>
                <a:effectLst/>
                <a:latin typeface="+mn-lt"/>
                <a:ea typeface="+mn-ea"/>
                <a:cs typeface="+mn-cs"/>
              </a:rPr>
              <a:t>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Some changes were made.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34</a:t>
            </a:fld>
            <a:endParaRPr lang="en-US" dirty="0"/>
          </a:p>
        </p:txBody>
      </p:sp>
    </p:spTree>
    <p:extLst>
      <p:ext uri="{BB962C8B-B14F-4D97-AF65-F5344CB8AC3E}">
        <p14:creationId xmlns:p14="http://schemas.microsoft.com/office/powerpoint/2010/main" val="38006346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General Tips on Note-Taking (Continued) was taken directly from </a:t>
            </a:r>
            <a:r>
              <a:rPr lang="en-US" sz="1200" u="sng" kern="1200" dirty="0">
                <a:solidFill>
                  <a:schemeClr val="tx1"/>
                </a:solidFill>
                <a:effectLst/>
                <a:latin typeface="+mn-lt"/>
                <a:ea typeface="+mn-ea"/>
                <a:cs typeface="+mn-cs"/>
                <a:hlinkClick r:id="rId3"/>
              </a:rPr>
              <a:t>Chapter 2.2</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t>Jen Booth, Emily Cramer &amp; Amanda </a:t>
            </a:r>
            <a:r>
              <a:rPr lang="en-US" dirty="0" err="1"/>
              <a:t>Quibell</a:t>
            </a:r>
            <a:r>
              <a:rPr lang="en-US" sz="1200" kern="1200" dirty="0" err="1">
                <a:solidFill>
                  <a:schemeClr val="tx1"/>
                </a:solidFill>
                <a:effectLst/>
                <a:latin typeface="+mn-lt"/>
                <a:ea typeface="+mn-ea"/>
                <a:cs typeface="+mn-cs"/>
              </a:rPr>
              <a:t>under</a:t>
            </a:r>
            <a:r>
              <a:rPr lang="en-US" sz="1200" kern="1200" dirty="0">
                <a:solidFill>
                  <a:schemeClr val="tx1"/>
                </a:solidFill>
                <a:effectLst/>
                <a:latin typeface="+mn-lt"/>
                <a:ea typeface="+mn-ea"/>
                <a:cs typeface="+mn-cs"/>
              </a:rPr>
              <a:t>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Some changes were made.   </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35</a:t>
            </a:fld>
            <a:endParaRPr lang="en-US" dirty="0"/>
          </a:p>
        </p:txBody>
      </p:sp>
    </p:spTree>
    <p:extLst>
      <p:ext uri="{BB962C8B-B14F-4D97-AF65-F5344CB8AC3E}">
        <p14:creationId xmlns:p14="http://schemas.microsoft.com/office/powerpoint/2010/main" val="134312374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36</a:t>
            </a:fld>
            <a:endParaRPr lang="en-US" dirty="0"/>
          </a:p>
        </p:txBody>
      </p:sp>
    </p:spTree>
    <p:extLst>
      <p:ext uri="{BB962C8B-B14F-4D97-AF65-F5344CB8AC3E}">
        <p14:creationId xmlns:p14="http://schemas.microsoft.com/office/powerpoint/2010/main" val="10995577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Key Takeaways was taken directly from </a:t>
            </a:r>
            <a:r>
              <a:rPr lang="en-US" sz="1200" u="sng" kern="1200" dirty="0">
                <a:solidFill>
                  <a:schemeClr val="tx1"/>
                </a:solidFill>
                <a:effectLst/>
                <a:latin typeface="+mn-lt"/>
                <a:ea typeface="+mn-ea"/>
                <a:cs typeface="+mn-cs"/>
                <a:hlinkClick r:id="rId3"/>
              </a:rPr>
              <a:t>Chapter 2.2</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t>Jen Booth, Emily Cramer &amp; Amanda </a:t>
            </a:r>
            <a:r>
              <a:rPr lang="en-US" dirty="0" err="1"/>
              <a:t>Quibell</a:t>
            </a:r>
            <a:r>
              <a:rPr lang="en-US" sz="1200" kern="1200" dirty="0" err="1">
                <a:solidFill>
                  <a:schemeClr val="tx1"/>
                </a:solidFill>
                <a:effectLst/>
                <a:latin typeface="+mn-lt"/>
                <a:ea typeface="+mn-ea"/>
                <a:cs typeface="+mn-cs"/>
              </a:rPr>
              <a:t>under</a:t>
            </a:r>
            <a:r>
              <a:rPr lang="en-US" sz="1200" kern="1200" dirty="0">
                <a:solidFill>
                  <a:schemeClr val="tx1"/>
                </a:solidFill>
                <a:effectLst/>
                <a:latin typeface="+mn-lt"/>
                <a:ea typeface="+mn-ea"/>
                <a:cs typeface="+mn-cs"/>
              </a:rPr>
              <a:t>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37</a:t>
            </a:fld>
            <a:endParaRPr lang="en-US" dirty="0"/>
          </a:p>
        </p:txBody>
      </p:sp>
    </p:spTree>
    <p:extLst>
      <p:ext uri="{BB962C8B-B14F-4D97-AF65-F5344CB8AC3E}">
        <p14:creationId xmlns:p14="http://schemas.microsoft.com/office/powerpoint/2010/main" val="11017663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Key Takeaways was taken directly from </a:t>
            </a:r>
            <a:r>
              <a:rPr lang="en-US" sz="1200" u="sng" kern="1200" dirty="0">
                <a:solidFill>
                  <a:schemeClr val="tx1"/>
                </a:solidFill>
                <a:effectLst/>
                <a:latin typeface="+mn-lt"/>
                <a:ea typeface="+mn-ea"/>
                <a:cs typeface="+mn-cs"/>
                <a:hlinkClick r:id="rId3"/>
              </a:rPr>
              <a:t>Chapter 2.2</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t>Jen Booth, Emily Cramer &amp; Amanda </a:t>
            </a:r>
            <a:r>
              <a:rPr lang="en-US" dirty="0" err="1"/>
              <a:t>Quibell</a:t>
            </a:r>
            <a:r>
              <a:rPr lang="en-US" sz="1200" kern="1200" dirty="0" err="1">
                <a:solidFill>
                  <a:schemeClr val="tx1"/>
                </a:solidFill>
                <a:effectLst/>
                <a:latin typeface="+mn-lt"/>
                <a:ea typeface="+mn-ea"/>
                <a:cs typeface="+mn-cs"/>
              </a:rPr>
              <a:t>under</a:t>
            </a:r>
            <a:r>
              <a:rPr lang="en-US" sz="1200" kern="1200" dirty="0">
                <a:solidFill>
                  <a:schemeClr val="tx1"/>
                </a:solidFill>
                <a:effectLst/>
                <a:latin typeface="+mn-lt"/>
                <a:ea typeface="+mn-ea"/>
                <a:cs typeface="+mn-cs"/>
              </a:rPr>
              <a:t>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38</a:t>
            </a:fld>
            <a:endParaRPr lang="en-US" dirty="0"/>
          </a:p>
        </p:txBody>
      </p:sp>
    </p:spTree>
    <p:extLst>
      <p:ext uri="{BB962C8B-B14F-4D97-AF65-F5344CB8AC3E}">
        <p14:creationId xmlns:p14="http://schemas.microsoft.com/office/powerpoint/2010/main" val="12309347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Key Takeaways was taken directly from </a:t>
            </a:r>
            <a:r>
              <a:rPr lang="en-US" sz="1200" u="sng" kern="1200" dirty="0">
                <a:solidFill>
                  <a:schemeClr val="tx1"/>
                </a:solidFill>
                <a:effectLst/>
                <a:latin typeface="+mn-lt"/>
                <a:ea typeface="+mn-ea"/>
                <a:cs typeface="+mn-cs"/>
                <a:hlinkClick r:id="rId3"/>
              </a:rPr>
              <a:t>Chapter 2.2</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t>Jen Booth, Emily Cramer &amp; Amanda </a:t>
            </a:r>
            <a:r>
              <a:rPr lang="en-US" dirty="0" err="1"/>
              <a:t>Quibell</a:t>
            </a:r>
            <a:r>
              <a:rPr lang="en-US" sz="1200" kern="1200" dirty="0" err="1">
                <a:solidFill>
                  <a:schemeClr val="tx1"/>
                </a:solidFill>
                <a:effectLst/>
                <a:latin typeface="+mn-lt"/>
                <a:ea typeface="+mn-ea"/>
                <a:cs typeface="+mn-cs"/>
              </a:rPr>
              <a:t>under</a:t>
            </a:r>
            <a:r>
              <a:rPr lang="en-US" sz="1200" kern="1200" dirty="0">
                <a:solidFill>
                  <a:schemeClr val="tx1"/>
                </a:solidFill>
                <a:effectLst/>
                <a:latin typeface="+mn-lt"/>
                <a:ea typeface="+mn-ea"/>
                <a:cs typeface="+mn-cs"/>
              </a:rPr>
              <a:t>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39</a:t>
            </a:fld>
            <a:endParaRPr lang="en-US" dirty="0"/>
          </a:p>
        </p:txBody>
      </p:sp>
    </p:spTree>
    <p:extLst>
      <p:ext uri="{BB962C8B-B14F-4D97-AF65-F5344CB8AC3E}">
        <p14:creationId xmlns:p14="http://schemas.microsoft.com/office/powerpoint/2010/main" val="41776150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Learning Objectives were taken directly from </a:t>
            </a:r>
            <a:r>
              <a:rPr lang="en-US" sz="1200" u="sng" kern="1200" dirty="0">
                <a:solidFill>
                  <a:schemeClr val="tx1"/>
                </a:solidFill>
                <a:effectLst/>
                <a:latin typeface="+mn-lt"/>
                <a:ea typeface="+mn-ea"/>
                <a:cs typeface="+mn-cs"/>
                <a:hlinkClick r:id="rId3"/>
              </a:rPr>
              <a:t>Chapter 2.3 </a:t>
            </a:r>
            <a:r>
              <a:rPr lang="en-US" sz="1200" kern="1200" dirty="0">
                <a:solidFill>
                  <a:schemeClr val="tx1"/>
                </a:solidFill>
                <a:effectLst/>
                <a:latin typeface="+mn-lt"/>
                <a:ea typeface="+mn-ea"/>
                <a:cs typeface="+mn-cs"/>
              </a:rPr>
              <a:t>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t>Jen Booth, Emily Cramer &amp; Amanda </a:t>
            </a:r>
            <a:r>
              <a:rPr lang="en-US" dirty="0" err="1"/>
              <a:t>Quibell</a:t>
            </a:r>
            <a:r>
              <a:rPr lang="en-US" sz="1200" kern="1200" dirty="0" err="1">
                <a:solidFill>
                  <a:schemeClr val="tx1"/>
                </a:solidFill>
                <a:effectLst/>
                <a:latin typeface="+mn-lt"/>
                <a:ea typeface="+mn-ea"/>
                <a:cs typeface="+mn-cs"/>
              </a:rPr>
              <a:t>under</a:t>
            </a:r>
            <a:r>
              <a:rPr lang="en-US" sz="1200" kern="1200" dirty="0">
                <a:solidFill>
                  <a:schemeClr val="tx1"/>
                </a:solidFill>
                <a:effectLst/>
                <a:latin typeface="+mn-lt"/>
                <a:ea typeface="+mn-ea"/>
                <a:cs typeface="+mn-cs"/>
              </a:rPr>
              <a:t>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40</a:t>
            </a:fld>
            <a:endParaRPr lang="en-US" dirty="0"/>
          </a:p>
        </p:txBody>
      </p:sp>
    </p:spTree>
    <p:extLst>
      <p:ext uri="{BB962C8B-B14F-4D97-AF65-F5344CB8AC3E}">
        <p14:creationId xmlns:p14="http://schemas.microsoft.com/office/powerpoint/2010/main" val="154391089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Learning Objectives were taken directly from </a:t>
            </a:r>
            <a:r>
              <a:rPr lang="en-US" sz="1200" u="sng" kern="1200" dirty="0">
                <a:solidFill>
                  <a:schemeClr val="tx1"/>
                </a:solidFill>
                <a:effectLst/>
                <a:latin typeface="+mn-lt"/>
                <a:ea typeface="+mn-ea"/>
                <a:cs typeface="+mn-cs"/>
                <a:hlinkClick r:id="rId3"/>
              </a:rPr>
              <a:t>Chapter 2.4</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t>Jen Booth, Emily Cramer &amp; Amanda </a:t>
            </a:r>
            <a:r>
              <a:rPr lang="en-US" dirty="0" err="1"/>
              <a:t>Quibell</a:t>
            </a:r>
            <a:r>
              <a:rPr lang="en-US" sz="1200" kern="1200" dirty="0" err="1">
                <a:solidFill>
                  <a:schemeClr val="tx1"/>
                </a:solidFill>
                <a:effectLst/>
                <a:latin typeface="+mn-lt"/>
                <a:ea typeface="+mn-ea"/>
                <a:cs typeface="+mn-cs"/>
              </a:rPr>
              <a:t>under</a:t>
            </a:r>
            <a:r>
              <a:rPr lang="en-US" sz="1200" kern="1200" dirty="0">
                <a:solidFill>
                  <a:schemeClr val="tx1"/>
                </a:solidFill>
                <a:effectLst/>
                <a:latin typeface="+mn-lt"/>
                <a:ea typeface="+mn-ea"/>
                <a:cs typeface="+mn-cs"/>
              </a:rPr>
              <a:t>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p:txBody>
      </p:sp>
      <p:sp>
        <p:nvSpPr>
          <p:cNvPr id="4" name="Slide Number Placeholder 3"/>
          <p:cNvSpPr>
            <a:spLocks noGrp="1"/>
          </p:cNvSpPr>
          <p:nvPr>
            <p:ph type="sldNum" sz="quarter" idx="5"/>
          </p:nvPr>
        </p:nvSpPr>
        <p:spPr/>
        <p:txBody>
          <a:bodyPr/>
          <a:lstStyle/>
          <a:p>
            <a:fld id="{EA896979-2B17-4C1F-A3E8-FBF627698B9D}" type="slidenum">
              <a:rPr lang="en-US" smtClean="0"/>
              <a:t>42</a:t>
            </a:fld>
            <a:endParaRPr lang="en-US" dirty="0"/>
          </a:p>
        </p:txBody>
      </p:sp>
    </p:spTree>
    <p:extLst>
      <p:ext uri="{BB962C8B-B14F-4D97-AF65-F5344CB8AC3E}">
        <p14:creationId xmlns:p14="http://schemas.microsoft.com/office/powerpoint/2010/main" val="3707202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a:t>
            </a:fld>
            <a:endParaRPr lang="en-US" dirty="0"/>
          </a:p>
        </p:txBody>
      </p:sp>
    </p:spTree>
    <p:extLst>
      <p:ext uri="{BB962C8B-B14F-4D97-AF65-F5344CB8AC3E}">
        <p14:creationId xmlns:p14="http://schemas.microsoft.com/office/powerpoint/2010/main" val="170376672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Three elements of a paragraph was taken directly from </a:t>
            </a:r>
            <a:r>
              <a:rPr lang="en-US" sz="1200" u="sng" kern="1200" dirty="0">
                <a:solidFill>
                  <a:schemeClr val="tx1"/>
                </a:solidFill>
                <a:effectLst/>
                <a:latin typeface="+mn-lt"/>
                <a:ea typeface="+mn-ea"/>
                <a:cs typeface="+mn-cs"/>
                <a:hlinkClick r:id="rId3"/>
              </a:rPr>
              <a:t>Chapter 2.4</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t>Jen Booth, Emily Cramer &amp; Amanda </a:t>
            </a:r>
            <a:r>
              <a:rPr lang="en-US" dirty="0" err="1"/>
              <a:t>Quibell</a:t>
            </a:r>
            <a:r>
              <a:rPr lang="en-US" sz="1200" kern="1200" dirty="0" err="1">
                <a:solidFill>
                  <a:schemeClr val="tx1"/>
                </a:solidFill>
                <a:effectLst/>
                <a:latin typeface="+mn-lt"/>
                <a:ea typeface="+mn-ea"/>
                <a:cs typeface="+mn-cs"/>
              </a:rPr>
              <a:t>under</a:t>
            </a:r>
            <a:r>
              <a:rPr lang="en-US" sz="1200" kern="1200" dirty="0">
                <a:solidFill>
                  <a:schemeClr val="tx1"/>
                </a:solidFill>
                <a:effectLst/>
                <a:latin typeface="+mn-lt"/>
                <a:ea typeface="+mn-ea"/>
                <a:cs typeface="+mn-cs"/>
              </a:rPr>
              <a:t>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43</a:t>
            </a:fld>
            <a:endParaRPr lang="en-US" dirty="0"/>
          </a:p>
        </p:txBody>
      </p:sp>
    </p:spTree>
    <p:extLst>
      <p:ext uri="{BB962C8B-B14F-4D97-AF65-F5344CB8AC3E}">
        <p14:creationId xmlns:p14="http://schemas.microsoft.com/office/powerpoint/2010/main" val="217600125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Image description was taken directly from </a:t>
            </a:r>
            <a:r>
              <a:rPr lang="en-US" sz="1200" u="sng" kern="1200" dirty="0">
                <a:solidFill>
                  <a:schemeClr val="tx1"/>
                </a:solidFill>
                <a:effectLst/>
                <a:latin typeface="+mn-lt"/>
                <a:ea typeface="+mn-ea"/>
                <a:cs typeface="+mn-cs"/>
                <a:hlinkClick r:id="rId3"/>
              </a:rPr>
              <a:t>Chapter 2.4</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t>Jen Booth, Emily Cramer &amp; Amanda </a:t>
            </a:r>
            <a:r>
              <a:rPr lang="en-US" dirty="0" err="1"/>
              <a:t>Quibell</a:t>
            </a:r>
            <a:r>
              <a:rPr lang="en-US" sz="1200" kern="1200" dirty="0" err="1">
                <a:solidFill>
                  <a:schemeClr val="tx1"/>
                </a:solidFill>
                <a:effectLst/>
                <a:latin typeface="+mn-lt"/>
                <a:ea typeface="+mn-ea"/>
                <a:cs typeface="+mn-cs"/>
              </a:rPr>
              <a:t>under</a:t>
            </a:r>
            <a:r>
              <a:rPr lang="en-US" sz="1200" kern="1200" dirty="0">
                <a:solidFill>
                  <a:schemeClr val="tx1"/>
                </a:solidFill>
                <a:effectLst/>
                <a:latin typeface="+mn-lt"/>
                <a:ea typeface="+mn-ea"/>
                <a:cs typeface="+mn-cs"/>
              </a:rPr>
              <a:t>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r>
              <a:rPr lang="en-US" sz="1200" u="sng" kern="1200" dirty="0">
                <a:solidFill>
                  <a:schemeClr val="tx1"/>
                </a:solidFill>
                <a:effectLst/>
                <a:latin typeface="+mn-lt"/>
                <a:ea typeface="+mn-ea"/>
                <a:cs typeface="+mn-cs"/>
                <a:hlinkClick r:id="rId6"/>
              </a:rPr>
              <a:t>Purpose, Audience, Tone, and Content Triangle</a:t>
            </a:r>
            <a:r>
              <a:rPr lang="en-US" sz="1200" kern="1200" dirty="0">
                <a:solidFill>
                  <a:schemeClr val="tx1"/>
                </a:solidFill>
                <a:effectLst/>
                <a:latin typeface="+mn-lt"/>
                <a:ea typeface="+mn-ea"/>
                <a:cs typeface="+mn-cs"/>
              </a:rPr>
              <a:t> by Amanda Quibell, Emily Cramer, and Georgian College, licensed under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44</a:t>
            </a:fld>
            <a:endParaRPr lang="en-US" dirty="0"/>
          </a:p>
        </p:txBody>
      </p:sp>
    </p:spTree>
    <p:extLst>
      <p:ext uri="{BB962C8B-B14F-4D97-AF65-F5344CB8AC3E}">
        <p14:creationId xmlns:p14="http://schemas.microsoft.com/office/powerpoint/2010/main" val="384502012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48</a:t>
            </a:fld>
            <a:endParaRPr lang="en-US" dirty="0"/>
          </a:p>
        </p:txBody>
      </p:sp>
    </p:spTree>
    <p:extLst>
      <p:ext uri="{BB962C8B-B14F-4D97-AF65-F5344CB8AC3E}">
        <p14:creationId xmlns:p14="http://schemas.microsoft.com/office/powerpoint/2010/main" val="305321356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49</a:t>
            </a:fld>
            <a:endParaRPr lang="en-US" dirty="0"/>
          </a:p>
        </p:txBody>
      </p:sp>
    </p:spTree>
    <p:extLst>
      <p:ext uri="{BB962C8B-B14F-4D97-AF65-F5344CB8AC3E}">
        <p14:creationId xmlns:p14="http://schemas.microsoft.com/office/powerpoint/2010/main" val="262643386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50</a:t>
            </a:fld>
            <a:endParaRPr lang="en-US" dirty="0"/>
          </a:p>
        </p:txBody>
      </p:sp>
    </p:spTree>
    <p:extLst>
      <p:ext uri="{BB962C8B-B14F-4D97-AF65-F5344CB8AC3E}">
        <p14:creationId xmlns:p14="http://schemas.microsoft.com/office/powerpoint/2010/main" val="188057454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53</a:t>
            </a:fld>
            <a:endParaRPr lang="en-US" dirty="0"/>
          </a:p>
        </p:txBody>
      </p:sp>
    </p:spTree>
    <p:extLst>
      <p:ext uri="{BB962C8B-B14F-4D97-AF65-F5344CB8AC3E}">
        <p14:creationId xmlns:p14="http://schemas.microsoft.com/office/powerpoint/2010/main" val="158757040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55</a:t>
            </a:fld>
            <a:endParaRPr lang="en-US" dirty="0"/>
          </a:p>
        </p:txBody>
      </p:sp>
    </p:spTree>
    <p:extLst>
      <p:ext uri="{BB962C8B-B14F-4D97-AF65-F5344CB8AC3E}">
        <p14:creationId xmlns:p14="http://schemas.microsoft.com/office/powerpoint/2010/main" val="364351464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Key Takeaways was taken directly from </a:t>
            </a:r>
            <a:r>
              <a:rPr lang="en-US" sz="1200" u="sng" kern="1200" dirty="0">
                <a:solidFill>
                  <a:schemeClr val="tx1"/>
                </a:solidFill>
                <a:effectLst/>
                <a:latin typeface="+mn-lt"/>
                <a:ea typeface="+mn-ea"/>
                <a:cs typeface="+mn-cs"/>
                <a:hlinkClick r:id="rId3"/>
              </a:rPr>
              <a:t>Chapter 2.4</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t>Jen Booth, Emily Cramer &amp; Amanda </a:t>
            </a:r>
            <a:r>
              <a:rPr lang="en-US" dirty="0" err="1"/>
              <a:t>Quibell</a:t>
            </a:r>
            <a:r>
              <a:rPr lang="en-US" sz="1200" kern="1200" dirty="0" err="1">
                <a:solidFill>
                  <a:schemeClr val="tx1"/>
                </a:solidFill>
                <a:effectLst/>
                <a:latin typeface="+mn-lt"/>
                <a:ea typeface="+mn-ea"/>
                <a:cs typeface="+mn-cs"/>
              </a:rPr>
              <a:t>under</a:t>
            </a:r>
            <a:r>
              <a:rPr lang="en-US" sz="1200" kern="1200" dirty="0">
                <a:solidFill>
                  <a:schemeClr val="tx1"/>
                </a:solidFill>
                <a:effectLst/>
                <a:latin typeface="+mn-lt"/>
                <a:ea typeface="+mn-ea"/>
                <a:cs typeface="+mn-cs"/>
              </a:rPr>
              <a:t>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56</a:t>
            </a:fld>
            <a:endParaRPr lang="en-US" dirty="0"/>
          </a:p>
        </p:txBody>
      </p:sp>
    </p:spTree>
    <p:extLst>
      <p:ext uri="{BB962C8B-B14F-4D97-AF65-F5344CB8AC3E}">
        <p14:creationId xmlns:p14="http://schemas.microsoft.com/office/powerpoint/2010/main" val="428855845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Key Takeaways was taken directly from </a:t>
            </a:r>
            <a:r>
              <a:rPr lang="en-US" sz="1200" u="sng" kern="1200" dirty="0">
                <a:solidFill>
                  <a:schemeClr val="tx1"/>
                </a:solidFill>
                <a:effectLst/>
                <a:latin typeface="+mn-lt"/>
                <a:ea typeface="+mn-ea"/>
                <a:cs typeface="+mn-cs"/>
                <a:hlinkClick r:id="rId3"/>
              </a:rPr>
              <a:t>Chapter 2.4</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t>Jen Booth, Emily Cramer &amp; Amanda </a:t>
            </a:r>
            <a:r>
              <a:rPr lang="en-US" dirty="0" err="1"/>
              <a:t>Quibell</a:t>
            </a:r>
            <a:r>
              <a:rPr lang="en-US" sz="1200" kern="1200" dirty="0" err="1">
                <a:solidFill>
                  <a:schemeClr val="tx1"/>
                </a:solidFill>
                <a:effectLst/>
                <a:latin typeface="+mn-lt"/>
                <a:ea typeface="+mn-ea"/>
                <a:cs typeface="+mn-cs"/>
              </a:rPr>
              <a:t>under</a:t>
            </a:r>
            <a:r>
              <a:rPr lang="en-US" sz="1200" kern="1200" dirty="0">
                <a:solidFill>
                  <a:schemeClr val="tx1"/>
                </a:solidFill>
                <a:effectLst/>
                <a:latin typeface="+mn-lt"/>
                <a:ea typeface="+mn-ea"/>
                <a:cs typeface="+mn-cs"/>
              </a:rPr>
              <a:t>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57</a:t>
            </a:fld>
            <a:endParaRPr lang="en-US" dirty="0"/>
          </a:p>
        </p:txBody>
      </p:sp>
    </p:spTree>
    <p:extLst>
      <p:ext uri="{BB962C8B-B14F-4D97-AF65-F5344CB8AC3E}">
        <p14:creationId xmlns:p14="http://schemas.microsoft.com/office/powerpoint/2010/main" val="286863668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Key Takeaways was taken directly from </a:t>
            </a:r>
            <a:r>
              <a:rPr lang="en-US" sz="1200" u="sng" kern="1200" dirty="0">
                <a:solidFill>
                  <a:schemeClr val="tx1"/>
                </a:solidFill>
                <a:effectLst/>
                <a:latin typeface="+mn-lt"/>
                <a:ea typeface="+mn-ea"/>
                <a:cs typeface="+mn-cs"/>
                <a:hlinkClick r:id="rId3"/>
              </a:rPr>
              <a:t>Chapter 2.4</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t>Jen Booth, Emily Cramer &amp; Amanda </a:t>
            </a:r>
            <a:r>
              <a:rPr lang="en-US" dirty="0" err="1"/>
              <a:t>Quibell</a:t>
            </a:r>
            <a:r>
              <a:rPr lang="en-US" sz="1200" kern="1200" dirty="0" err="1">
                <a:solidFill>
                  <a:schemeClr val="tx1"/>
                </a:solidFill>
                <a:effectLst/>
                <a:latin typeface="+mn-lt"/>
                <a:ea typeface="+mn-ea"/>
                <a:cs typeface="+mn-cs"/>
              </a:rPr>
              <a:t>under</a:t>
            </a:r>
            <a:r>
              <a:rPr lang="en-US" sz="1200" kern="1200" dirty="0">
                <a:solidFill>
                  <a:schemeClr val="tx1"/>
                </a:solidFill>
                <a:effectLst/>
                <a:latin typeface="+mn-lt"/>
                <a:ea typeface="+mn-ea"/>
                <a:cs typeface="+mn-cs"/>
              </a:rPr>
              <a:t>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58</a:t>
            </a:fld>
            <a:endParaRPr lang="en-US" dirty="0"/>
          </a:p>
        </p:txBody>
      </p:sp>
    </p:spTree>
    <p:extLst>
      <p:ext uri="{BB962C8B-B14F-4D97-AF65-F5344CB8AC3E}">
        <p14:creationId xmlns:p14="http://schemas.microsoft.com/office/powerpoint/2010/main" val="36095292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5</a:t>
            </a:fld>
            <a:endParaRPr lang="en-US" dirty="0"/>
          </a:p>
        </p:txBody>
      </p:sp>
    </p:spTree>
    <p:extLst>
      <p:ext uri="{BB962C8B-B14F-4D97-AF65-F5344CB8AC3E}">
        <p14:creationId xmlns:p14="http://schemas.microsoft.com/office/powerpoint/2010/main" val="135169565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Learning Objectives were taken directly from </a:t>
            </a:r>
            <a:r>
              <a:rPr lang="en-US" sz="1200" u="sng" kern="1200" dirty="0">
                <a:solidFill>
                  <a:schemeClr val="tx1"/>
                </a:solidFill>
                <a:effectLst/>
                <a:latin typeface="+mn-lt"/>
                <a:ea typeface="+mn-ea"/>
                <a:cs typeface="+mn-cs"/>
                <a:hlinkClick r:id="rId3"/>
              </a:rPr>
              <a:t>Chapter 2.5</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t>Jen Booth, Emily Cramer &amp; Amanda </a:t>
            </a:r>
            <a:r>
              <a:rPr lang="en-US" dirty="0" err="1"/>
              <a:t>Quibell</a:t>
            </a:r>
            <a:r>
              <a:rPr lang="en-US" sz="1200" kern="1200" dirty="0" err="1">
                <a:solidFill>
                  <a:schemeClr val="tx1"/>
                </a:solidFill>
                <a:effectLst/>
                <a:latin typeface="+mn-lt"/>
                <a:ea typeface="+mn-ea"/>
                <a:cs typeface="+mn-cs"/>
              </a:rPr>
              <a:t>under</a:t>
            </a:r>
            <a:r>
              <a:rPr lang="en-US" sz="1200" kern="1200" dirty="0">
                <a:solidFill>
                  <a:schemeClr val="tx1"/>
                </a:solidFill>
                <a:effectLst/>
                <a:latin typeface="+mn-lt"/>
                <a:ea typeface="+mn-ea"/>
                <a:cs typeface="+mn-cs"/>
              </a:rPr>
              <a:t>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59</a:t>
            </a:fld>
            <a:endParaRPr lang="en-US" dirty="0"/>
          </a:p>
        </p:txBody>
      </p:sp>
    </p:spTree>
    <p:extLst>
      <p:ext uri="{BB962C8B-B14F-4D97-AF65-F5344CB8AC3E}">
        <p14:creationId xmlns:p14="http://schemas.microsoft.com/office/powerpoint/2010/main" val="245012220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 Strong Paragraph was taken directly from </a:t>
            </a:r>
            <a:r>
              <a:rPr lang="en-US" sz="1200" u="sng" kern="1200" dirty="0">
                <a:solidFill>
                  <a:schemeClr val="tx1"/>
                </a:solidFill>
                <a:effectLst/>
                <a:latin typeface="+mn-lt"/>
                <a:ea typeface="+mn-ea"/>
                <a:cs typeface="+mn-cs"/>
                <a:hlinkClick r:id="rId3"/>
              </a:rPr>
              <a:t>Chapter 2.5</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t>Jen Booth, Emily Cramer &amp; Amanda </a:t>
            </a:r>
            <a:r>
              <a:rPr lang="en-US" dirty="0" err="1"/>
              <a:t>Quibell</a:t>
            </a:r>
            <a:r>
              <a:rPr lang="en-US" sz="1200" kern="1200" dirty="0" err="1">
                <a:solidFill>
                  <a:schemeClr val="tx1"/>
                </a:solidFill>
                <a:effectLst/>
                <a:latin typeface="+mn-lt"/>
                <a:ea typeface="+mn-ea"/>
                <a:cs typeface="+mn-cs"/>
              </a:rPr>
              <a:t>under</a:t>
            </a:r>
            <a:r>
              <a:rPr lang="en-US" sz="1200" kern="1200" dirty="0">
                <a:solidFill>
                  <a:schemeClr val="tx1"/>
                </a:solidFill>
                <a:effectLst/>
                <a:latin typeface="+mn-lt"/>
                <a:ea typeface="+mn-ea"/>
                <a:cs typeface="+mn-cs"/>
              </a:rPr>
              <a:t>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Minimal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60</a:t>
            </a:fld>
            <a:endParaRPr lang="en-US" dirty="0"/>
          </a:p>
        </p:txBody>
      </p:sp>
    </p:spTree>
    <p:extLst>
      <p:ext uri="{BB962C8B-B14F-4D97-AF65-F5344CB8AC3E}">
        <p14:creationId xmlns:p14="http://schemas.microsoft.com/office/powerpoint/2010/main" val="54950145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Developing a Topic Sentence was taken directly from </a:t>
            </a:r>
            <a:r>
              <a:rPr lang="en-US" sz="1200" u="sng" kern="1200" dirty="0">
                <a:solidFill>
                  <a:schemeClr val="tx1"/>
                </a:solidFill>
                <a:effectLst/>
                <a:latin typeface="+mn-lt"/>
                <a:ea typeface="+mn-ea"/>
                <a:cs typeface="+mn-cs"/>
                <a:hlinkClick r:id="rId3"/>
              </a:rPr>
              <a:t>Chapter 2.5</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t>Jen Booth, Emily Cramer &amp; Amanda </a:t>
            </a:r>
            <a:r>
              <a:rPr lang="en-US" dirty="0" err="1"/>
              <a:t>Quibell</a:t>
            </a:r>
            <a:r>
              <a:rPr lang="en-US" sz="1200" kern="1200" dirty="0" err="1">
                <a:solidFill>
                  <a:schemeClr val="tx1"/>
                </a:solidFill>
                <a:effectLst/>
                <a:latin typeface="+mn-lt"/>
                <a:ea typeface="+mn-ea"/>
                <a:cs typeface="+mn-cs"/>
              </a:rPr>
              <a:t>under</a:t>
            </a:r>
            <a:r>
              <a:rPr lang="en-US" sz="1200" kern="1200" dirty="0">
                <a:solidFill>
                  <a:schemeClr val="tx1"/>
                </a:solidFill>
                <a:effectLst/>
                <a:latin typeface="+mn-lt"/>
                <a:ea typeface="+mn-ea"/>
                <a:cs typeface="+mn-cs"/>
              </a:rPr>
              <a:t>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Some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61</a:t>
            </a:fld>
            <a:endParaRPr lang="en-US" dirty="0"/>
          </a:p>
        </p:txBody>
      </p:sp>
    </p:spTree>
    <p:extLst>
      <p:ext uri="{BB962C8B-B14F-4D97-AF65-F5344CB8AC3E}">
        <p14:creationId xmlns:p14="http://schemas.microsoft.com/office/powerpoint/2010/main" val="238976940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Image credit: </a:t>
            </a:r>
            <a:r>
              <a:rPr lang="en-US" i="1" u="sng" dirty="0">
                <a:hlinkClick r:id="rId3"/>
              </a:rPr>
              <a:t>Photo</a:t>
            </a:r>
            <a:r>
              <a:rPr lang="en-US" i="1" dirty="0"/>
              <a:t> by </a:t>
            </a:r>
            <a:r>
              <a:rPr lang="en-US" i="1" u="sng" dirty="0" err="1">
                <a:hlinkClick r:id="rId4"/>
              </a:rPr>
              <a:t>Enokson</a:t>
            </a:r>
            <a:r>
              <a:rPr lang="en-US" i="1" dirty="0"/>
              <a:t> is licensed under </a:t>
            </a:r>
            <a:r>
              <a:rPr lang="en-US" i="1" u="sng" dirty="0">
                <a:hlinkClick r:id="rId5"/>
              </a:rPr>
              <a:t>CC BY 2.0</a:t>
            </a:r>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64</a:t>
            </a:fld>
            <a:endParaRPr lang="en-US" dirty="0"/>
          </a:p>
        </p:txBody>
      </p:sp>
    </p:spTree>
    <p:extLst>
      <p:ext uri="{BB962C8B-B14F-4D97-AF65-F5344CB8AC3E}">
        <p14:creationId xmlns:p14="http://schemas.microsoft.com/office/powerpoint/2010/main" val="73574301"/>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Three main parts of paragraph were taken directly from </a:t>
            </a:r>
            <a:r>
              <a:rPr lang="en-US" sz="1200" u="sng" kern="1200" dirty="0">
                <a:solidFill>
                  <a:schemeClr val="tx1"/>
                </a:solidFill>
                <a:effectLst/>
                <a:latin typeface="+mn-lt"/>
                <a:ea typeface="+mn-ea"/>
                <a:cs typeface="+mn-cs"/>
                <a:hlinkClick r:id="rId3"/>
              </a:rPr>
              <a:t>Chapter 2.5</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t>Jen Booth, Emily Cramer &amp; Amanda </a:t>
            </a:r>
            <a:r>
              <a:rPr lang="en-US" dirty="0" err="1"/>
              <a:t>Quibell</a:t>
            </a:r>
            <a:r>
              <a:rPr lang="en-US" sz="1200" kern="1200" dirty="0" err="1">
                <a:solidFill>
                  <a:schemeClr val="tx1"/>
                </a:solidFill>
                <a:effectLst/>
                <a:latin typeface="+mn-lt"/>
                <a:ea typeface="+mn-ea"/>
                <a:cs typeface="+mn-cs"/>
              </a:rPr>
              <a:t>under</a:t>
            </a:r>
            <a:r>
              <a:rPr lang="en-US" sz="1200" kern="1200" dirty="0">
                <a:solidFill>
                  <a:schemeClr val="tx1"/>
                </a:solidFill>
                <a:effectLst/>
                <a:latin typeface="+mn-lt"/>
                <a:ea typeface="+mn-ea"/>
                <a:cs typeface="+mn-cs"/>
              </a:rPr>
              <a:t>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65</a:t>
            </a:fld>
            <a:endParaRPr lang="en-US" dirty="0"/>
          </a:p>
        </p:txBody>
      </p:sp>
    </p:spTree>
    <p:extLst>
      <p:ext uri="{BB962C8B-B14F-4D97-AF65-F5344CB8AC3E}">
        <p14:creationId xmlns:p14="http://schemas.microsoft.com/office/powerpoint/2010/main" val="30122896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definition for transition was taken directly from </a:t>
            </a:r>
            <a:r>
              <a:rPr lang="en-US" sz="1200" u="sng" kern="1200" dirty="0">
                <a:solidFill>
                  <a:schemeClr val="tx1"/>
                </a:solidFill>
                <a:effectLst/>
                <a:latin typeface="+mn-lt"/>
                <a:ea typeface="+mn-ea"/>
                <a:cs typeface="+mn-cs"/>
                <a:hlinkClick r:id="rId3"/>
              </a:rPr>
              <a:t>Chapter 2.5</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t>Jen Booth, Emily Cramer &amp; Amanda </a:t>
            </a:r>
            <a:r>
              <a:rPr lang="en-US" dirty="0" err="1"/>
              <a:t>Quibell</a:t>
            </a:r>
            <a:r>
              <a:rPr lang="en-US" sz="1200" kern="1200" dirty="0" err="1">
                <a:solidFill>
                  <a:schemeClr val="tx1"/>
                </a:solidFill>
                <a:effectLst/>
                <a:latin typeface="+mn-lt"/>
                <a:ea typeface="+mn-ea"/>
                <a:cs typeface="+mn-cs"/>
              </a:rPr>
              <a:t>under</a:t>
            </a:r>
            <a:r>
              <a:rPr lang="en-US" sz="1200" kern="1200" dirty="0">
                <a:solidFill>
                  <a:schemeClr val="tx1"/>
                </a:solidFill>
                <a:effectLst/>
                <a:latin typeface="+mn-lt"/>
                <a:ea typeface="+mn-ea"/>
                <a:cs typeface="+mn-cs"/>
              </a:rPr>
              <a:t>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68</a:t>
            </a:fld>
            <a:endParaRPr lang="en-US" dirty="0"/>
          </a:p>
        </p:txBody>
      </p:sp>
    </p:spTree>
    <p:extLst>
      <p:ext uri="{BB962C8B-B14F-4D97-AF65-F5344CB8AC3E}">
        <p14:creationId xmlns:p14="http://schemas.microsoft.com/office/powerpoint/2010/main" val="215131319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Key Takeaways were taken directly from </a:t>
            </a:r>
            <a:r>
              <a:rPr lang="en-US" sz="1200" u="sng" kern="1200" dirty="0">
                <a:solidFill>
                  <a:schemeClr val="tx1"/>
                </a:solidFill>
                <a:effectLst/>
                <a:latin typeface="+mn-lt"/>
                <a:ea typeface="+mn-ea"/>
                <a:cs typeface="+mn-cs"/>
                <a:hlinkClick r:id="rId3"/>
              </a:rPr>
              <a:t>Chapter 2.5</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t>Jen Booth, Emily Cramer &amp; Amanda </a:t>
            </a:r>
            <a:r>
              <a:rPr lang="en-US" dirty="0" err="1"/>
              <a:t>Quibell</a:t>
            </a:r>
            <a:r>
              <a:rPr lang="en-US" sz="1200" kern="1200" dirty="0" err="1">
                <a:solidFill>
                  <a:schemeClr val="tx1"/>
                </a:solidFill>
                <a:effectLst/>
                <a:latin typeface="+mn-lt"/>
                <a:ea typeface="+mn-ea"/>
                <a:cs typeface="+mn-cs"/>
              </a:rPr>
              <a:t>under</a:t>
            </a:r>
            <a:r>
              <a:rPr lang="en-US" sz="1200" kern="1200" dirty="0">
                <a:solidFill>
                  <a:schemeClr val="tx1"/>
                </a:solidFill>
                <a:effectLst/>
                <a:latin typeface="+mn-lt"/>
                <a:ea typeface="+mn-ea"/>
                <a:cs typeface="+mn-cs"/>
              </a:rPr>
              <a:t>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69</a:t>
            </a:fld>
            <a:endParaRPr lang="en-US" dirty="0"/>
          </a:p>
        </p:txBody>
      </p:sp>
    </p:spTree>
    <p:extLst>
      <p:ext uri="{BB962C8B-B14F-4D97-AF65-F5344CB8AC3E}">
        <p14:creationId xmlns:p14="http://schemas.microsoft.com/office/powerpoint/2010/main" val="397357521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Key Takeaways were taken directly from </a:t>
            </a:r>
            <a:r>
              <a:rPr lang="en-US" sz="1200" u="sng" kern="1200" dirty="0">
                <a:solidFill>
                  <a:schemeClr val="tx1"/>
                </a:solidFill>
                <a:effectLst/>
                <a:latin typeface="+mn-lt"/>
                <a:ea typeface="+mn-ea"/>
                <a:cs typeface="+mn-cs"/>
                <a:hlinkClick r:id="rId3"/>
              </a:rPr>
              <a:t>Chapter 2.5</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t>Jen Booth, Emily Cramer &amp; Amanda </a:t>
            </a:r>
            <a:r>
              <a:rPr lang="en-US" dirty="0" err="1"/>
              <a:t>Quibell</a:t>
            </a:r>
            <a:r>
              <a:rPr lang="en-US" sz="1200" kern="1200" dirty="0" err="1">
                <a:solidFill>
                  <a:schemeClr val="tx1"/>
                </a:solidFill>
                <a:effectLst/>
                <a:latin typeface="+mn-lt"/>
                <a:ea typeface="+mn-ea"/>
                <a:cs typeface="+mn-cs"/>
              </a:rPr>
              <a:t>under</a:t>
            </a:r>
            <a:r>
              <a:rPr lang="en-US" sz="1200" kern="1200" dirty="0">
                <a:solidFill>
                  <a:schemeClr val="tx1"/>
                </a:solidFill>
                <a:effectLst/>
                <a:latin typeface="+mn-lt"/>
                <a:ea typeface="+mn-ea"/>
                <a:cs typeface="+mn-cs"/>
              </a:rPr>
              <a:t>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70</a:t>
            </a:fld>
            <a:endParaRPr lang="en-US" dirty="0"/>
          </a:p>
        </p:txBody>
      </p:sp>
    </p:spTree>
    <p:extLst>
      <p:ext uri="{BB962C8B-B14F-4D97-AF65-F5344CB8AC3E}">
        <p14:creationId xmlns:p14="http://schemas.microsoft.com/office/powerpoint/2010/main" val="40928973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Key Takeaways were taken directly from </a:t>
            </a:r>
            <a:r>
              <a:rPr lang="en-US" sz="1200" u="sng" kern="1200" dirty="0">
                <a:solidFill>
                  <a:schemeClr val="tx1"/>
                </a:solidFill>
                <a:effectLst/>
                <a:latin typeface="+mn-lt"/>
                <a:ea typeface="+mn-ea"/>
                <a:cs typeface="+mn-cs"/>
                <a:hlinkClick r:id="rId3"/>
              </a:rPr>
              <a:t>Chapter 2.5</a:t>
            </a:r>
            <a:r>
              <a:rPr lang="en-US" sz="1200" kern="1200" dirty="0">
                <a:solidFill>
                  <a:schemeClr val="tx1"/>
                </a:solidFill>
                <a:effectLst/>
                <a:latin typeface="+mn-lt"/>
                <a:ea typeface="+mn-ea"/>
                <a:cs typeface="+mn-cs"/>
              </a:rPr>
              <a:t> of </a:t>
            </a:r>
            <a:r>
              <a:rPr lang="en-US" sz="1200" u="sng" kern="1200" dirty="0">
                <a:solidFill>
                  <a:schemeClr val="tx1"/>
                </a:solidFill>
                <a:effectLst/>
                <a:latin typeface="+mn-lt"/>
                <a:ea typeface="+mn-ea"/>
                <a:cs typeface="+mn-cs"/>
                <a:hlinkClick r:id="rId4"/>
              </a:rPr>
              <a:t>Communication Essentials for College</a:t>
            </a:r>
            <a:r>
              <a:rPr lang="en-US" sz="1200" kern="1200" dirty="0">
                <a:solidFill>
                  <a:schemeClr val="tx1"/>
                </a:solidFill>
                <a:effectLst/>
                <a:latin typeface="+mn-lt"/>
                <a:ea typeface="+mn-ea"/>
                <a:cs typeface="+mn-cs"/>
              </a:rPr>
              <a:t> by </a:t>
            </a:r>
            <a:r>
              <a:rPr lang="en-US" dirty="0"/>
              <a:t>Jen Booth, Emily Cramer &amp; Amanda </a:t>
            </a:r>
            <a:r>
              <a:rPr lang="en-US" dirty="0" err="1"/>
              <a:t>Quibell</a:t>
            </a:r>
            <a:r>
              <a:rPr lang="en-US" sz="1200" kern="1200" dirty="0" err="1">
                <a:solidFill>
                  <a:schemeClr val="tx1"/>
                </a:solidFill>
                <a:effectLst/>
                <a:latin typeface="+mn-lt"/>
                <a:ea typeface="+mn-ea"/>
                <a:cs typeface="+mn-cs"/>
              </a:rPr>
              <a:t>under</a:t>
            </a:r>
            <a:r>
              <a:rPr lang="en-US" sz="1200" kern="1200" dirty="0">
                <a:solidFill>
                  <a:schemeClr val="tx1"/>
                </a:solidFill>
                <a:effectLst/>
                <a:latin typeface="+mn-lt"/>
                <a:ea typeface="+mn-ea"/>
                <a:cs typeface="+mn-cs"/>
              </a:rPr>
              <a:t> a </a:t>
            </a:r>
            <a:r>
              <a:rPr lang="en-US" sz="1200" u="sng" kern="1200" dirty="0">
                <a:solidFill>
                  <a:schemeClr val="tx1"/>
                </a:solidFill>
                <a:effectLst/>
                <a:latin typeface="+mn-lt"/>
                <a:ea typeface="+mn-ea"/>
                <a:cs typeface="+mn-cs"/>
                <a:hlinkClick r:id="rId5"/>
              </a:rPr>
              <a:t>CC BY-NC 4.0</a:t>
            </a:r>
            <a:r>
              <a:rPr lang="en-US" sz="1200" kern="1200" dirty="0">
                <a:solidFill>
                  <a:schemeClr val="tx1"/>
                </a:solidFill>
                <a:effectLst/>
                <a:latin typeface="+mn-lt"/>
                <a:ea typeface="+mn-ea"/>
                <a:cs typeface="+mn-cs"/>
              </a:rPr>
              <a:t> License. No changes were made.  </a:t>
            </a:r>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71</a:t>
            </a:fld>
            <a:endParaRPr lang="en-US" dirty="0"/>
          </a:p>
        </p:txBody>
      </p:sp>
    </p:spTree>
    <p:extLst>
      <p:ext uri="{BB962C8B-B14F-4D97-AF65-F5344CB8AC3E}">
        <p14:creationId xmlns:p14="http://schemas.microsoft.com/office/powerpoint/2010/main" val="17554864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6</a:t>
            </a:fld>
            <a:endParaRPr lang="en-US" dirty="0"/>
          </a:p>
        </p:txBody>
      </p:sp>
    </p:spTree>
    <p:extLst>
      <p:ext uri="{BB962C8B-B14F-4D97-AF65-F5344CB8AC3E}">
        <p14:creationId xmlns:p14="http://schemas.microsoft.com/office/powerpoint/2010/main" val="2213405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8</a:t>
            </a:fld>
            <a:endParaRPr lang="en-US" dirty="0"/>
          </a:p>
        </p:txBody>
      </p:sp>
    </p:spTree>
    <p:extLst>
      <p:ext uri="{BB962C8B-B14F-4D97-AF65-F5344CB8AC3E}">
        <p14:creationId xmlns:p14="http://schemas.microsoft.com/office/powerpoint/2010/main" val="1888043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9</a:t>
            </a:fld>
            <a:endParaRPr lang="en-US" dirty="0"/>
          </a:p>
        </p:txBody>
      </p:sp>
    </p:spTree>
    <p:extLst>
      <p:ext uri="{BB962C8B-B14F-4D97-AF65-F5344CB8AC3E}">
        <p14:creationId xmlns:p14="http://schemas.microsoft.com/office/powerpoint/2010/main" val="2073418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10</a:t>
            </a:fld>
            <a:endParaRPr lang="en-US" dirty="0"/>
          </a:p>
        </p:txBody>
      </p:sp>
    </p:spTree>
    <p:extLst>
      <p:ext uri="{BB962C8B-B14F-4D97-AF65-F5344CB8AC3E}">
        <p14:creationId xmlns:p14="http://schemas.microsoft.com/office/powerpoint/2010/main" val="1836640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EA896979-2B17-4C1F-A3E8-FBF627698B9D}" type="slidenum">
              <a:rPr lang="en-US" smtClean="0"/>
              <a:t>11</a:t>
            </a:fld>
            <a:endParaRPr lang="en-US" dirty="0"/>
          </a:p>
        </p:txBody>
      </p:sp>
    </p:spTree>
    <p:extLst>
      <p:ext uri="{BB962C8B-B14F-4D97-AF65-F5344CB8AC3E}">
        <p14:creationId xmlns:p14="http://schemas.microsoft.com/office/powerpoint/2010/main" val="42215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5756FB-E05E-443F-88A1-CFC90638997C}"/>
              </a:ext>
            </a:extLst>
          </p:cNvPr>
          <p:cNvSpPr>
            <a:spLocks noGrp="1"/>
          </p:cNvSpPr>
          <p:nvPr>
            <p:ph type="ctrTitle"/>
          </p:nvPr>
        </p:nvSpPr>
        <p:spPr>
          <a:xfrm>
            <a:off x="1084727" y="1597961"/>
            <a:ext cx="9144000" cy="3162300"/>
          </a:xfrm>
        </p:spPr>
        <p:txBody>
          <a:bodyPr anchor="b">
            <a:normAutofit/>
          </a:bodyPr>
          <a:lstStyle>
            <a:lvl1pPr algn="l">
              <a:defRPr sz="3200"/>
            </a:lvl1pPr>
          </a:lstStyle>
          <a:p>
            <a:r>
              <a:rPr lang="en-US" dirty="0"/>
              <a:t>Click to edit Master title style</a:t>
            </a:r>
          </a:p>
        </p:txBody>
      </p:sp>
      <p:sp>
        <p:nvSpPr>
          <p:cNvPr id="3" name="Subtitle 2">
            <a:extLst>
              <a:ext uri="{FF2B5EF4-FFF2-40B4-BE49-F238E27FC236}">
                <a16:creationId xmlns:a16="http://schemas.microsoft.com/office/drawing/2014/main" id="{3C5DA97A-281B-4A77-9D2C-C5E6A860E645}"/>
              </a:ext>
            </a:extLst>
          </p:cNvPr>
          <p:cNvSpPr>
            <a:spLocks noGrp="1"/>
          </p:cNvSpPr>
          <p:nvPr>
            <p:ph type="subTitle" idx="1"/>
          </p:nvPr>
        </p:nvSpPr>
        <p:spPr>
          <a:xfrm>
            <a:off x="1084727" y="4902488"/>
            <a:ext cx="9144000" cy="985075"/>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A5FD7BAE-E194-4223-BB4E-5E487863F5BE}"/>
              </a:ext>
              <a:ext uri="{C183D7F6-B498-43B3-948B-1728B52AA6E4}">
                <adec:decorative xmlns:adec="http://schemas.microsoft.com/office/drawing/2017/decorative" val="0"/>
              </a:ext>
            </a:extLst>
          </p:cNvPr>
          <p:cNvSpPr>
            <a:spLocks noGrp="1"/>
          </p:cNvSpPr>
          <p:nvPr>
            <p:ph type="dt" sz="half" idx="10"/>
          </p:nvPr>
        </p:nvSpPr>
        <p:spPr/>
        <p:txBody>
          <a:bodyPr/>
          <a:lstStyle/>
          <a:p>
            <a:fld id="{75BCD077-5EF6-43B1-861B-7A759ACDA1EC}" type="datetime1">
              <a:rPr lang="en-US" smtClean="0"/>
              <a:t>8/2/2024</a:t>
            </a:fld>
            <a:endParaRPr lang="en-US" dirty="0"/>
          </a:p>
        </p:txBody>
      </p:sp>
      <p:sp>
        <p:nvSpPr>
          <p:cNvPr id="5" name="Footer Placeholder 4">
            <a:extLst>
              <a:ext uri="{FF2B5EF4-FFF2-40B4-BE49-F238E27FC236}">
                <a16:creationId xmlns:a16="http://schemas.microsoft.com/office/drawing/2014/main" id="{9721F6C9-7279-4DF8-9462-3EFEFA03FB58}"/>
              </a:ext>
              <a:ext uri="{C183D7F6-B498-43B3-948B-1728B52AA6E4}">
                <adec:decorative xmlns:adec="http://schemas.microsoft.com/office/drawing/2017/decorative" val="0"/>
              </a:ext>
            </a:extLst>
          </p:cNvPr>
          <p:cNvSpPr>
            <a:spLocks noGrp="1"/>
          </p:cNvSpPr>
          <p:nvPr>
            <p:ph type="ftr" sz="quarter" idx="11"/>
          </p:nvPr>
        </p:nvSpPr>
        <p:spPr>
          <a:xfrm rot="5400000">
            <a:off x="-1403346" y="1917949"/>
            <a:ext cx="3830351" cy="365125"/>
          </a:xfrm>
          <a:prstGeom prst="rect">
            <a:avLst/>
          </a:prstGeom>
        </p:spPr>
        <p:txBody>
          <a:bodyPr/>
          <a:lstStyle/>
          <a:p>
            <a:r>
              <a:rPr lang="en-US" dirty="0"/>
              <a:t>Communication Essentials for College</a:t>
            </a:r>
          </a:p>
        </p:txBody>
      </p:sp>
      <p:sp>
        <p:nvSpPr>
          <p:cNvPr id="6" name="Slide Number Placeholder 5">
            <a:extLst>
              <a:ext uri="{FF2B5EF4-FFF2-40B4-BE49-F238E27FC236}">
                <a16:creationId xmlns:a16="http://schemas.microsoft.com/office/drawing/2014/main" id="{BC457072-0A38-49AD-8D0D-0E42DD488E4F}"/>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064735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C59D5-B8A1-4C9C-A61F-E082A44330BB}"/>
              </a:ext>
            </a:extLst>
          </p:cNvPr>
          <p:cNvSpPr>
            <a:spLocks noGrp="1"/>
          </p:cNvSpPr>
          <p:nvPr>
            <p:ph type="title"/>
          </p:nvPr>
        </p:nvSpPr>
        <p:spPr>
          <a:xfrm>
            <a:off x="1084727" y="720433"/>
            <a:ext cx="3687298" cy="1587337"/>
          </a:xfrm>
        </p:spPr>
        <p:txBody>
          <a:bodyPr anchor="b"/>
          <a:lstStyle>
            <a:lvl1pPr>
              <a:defRPr sz="3200"/>
            </a:lvl1pPr>
          </a:lstStyle>
          <a:p>
            <a:r>
              <a:rPr lang="en-US" dirty="0"/>
              <a:t>Click to edit Master title style</a:t>
            </a:r>
          </a:p>
        </p:txBody>
      </p:sp>
      <p:sp>
        <p:nvSpPr>
          <p:cNvPr id="4" name="Text Placeholder 3">
            <a:extLst>
              <a:ext uri="{FF2B5EF4-FFF2-40B4-BE49-F238E27FC236}">
                <a16:creationId xmlns:a16="http://schemas.microsoft.com/office/drawing/2014/main" id="{36633AB7-4F8E-4A9F-AC15-89E6A6E00347}"/>
              </a:ext>
            </a:extLst>
          </p:cNvPr>
          <p:cNvSpPr>
            <a:spLocks noGrp="1"/>
          </p:cNvSpPr>
          <p:nvPr>
            <p:ph type="body" sz="half" idx="2"/>
          </p:nvPr>
        </p:nvSpPr>
        <p:spPr>
          <a:xfrm>
            <a:off x="1084727" y="2449286"/>
            <a:ext cx="3687298" cy="3419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3" name="Picture Placeholder 2">
            <a:extLst>
              <a:ext uri="{FF2B5EF4-FFF2-40B4-BE49-F238E27FC236}">
                <a16:creationId xmlns:a16="http://schemas.microsoft.com/office/drawing/2014/main" id="{64CB4F5F-E6E7-45C3-B35C-80F81FB1A5E8}"/>
              </a:ext>
            </a:extLst>
          </p:cNvPr>
          <p:cNvSpPr>
            <a:spLocks noGrp="1"/>
          </p:cNvSpPr>
          <p:nvPr>
            <p:ph type="pic" idx="1"/>
          </p:nvPr>
        </p:nvSpPr>
        <p:spPr>
          <a:xfrm>
            <a:off x="5183188" y="987425"/>
            <a:ext cx="58277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5" name="Date Placeholder 4">
            <a:extLst>
              <a:ext uri="{FF2B5EF4-FFF2-40B4-BE49-F238E27FC236}">
                <a16:creationId xmlns:a16="http://schemas.microsoft.com/office/drawing/2014/main" id="{C074B526-866D-4E11-A7F9-081BD4EDF484}"/>
              </a:ext>
              <a:ext uri="{C183D7F6-B498-43B3-948B-1728B52AA6E4}">
                <adec:decorative xmlns:adec="http://schemas.microsoft.com/office/drawing/2017/decorative" val="0"/>
              </a:ext>
            </a:extLst>
          </p:cNvPr>
          <p:cNvSpPr>
            <a:spLocks noGrp="1"/>
          </p:cNvSpPr>
          <p:nvPr>
            <p:ph type="dt" sz="half" idx="10"/>
          </p:nvPr>
        </p:nvSpPr>
        <p:spPr/>
        <p:txBody>
          <a:bodyPr/>
          <a:lstStyle/>
          <a:p>
            <a:fld id="{1D4D16ED-17D8-46EC-8D1B-AF9A4AF7EFDB}" type="datetime1">
              <a:rPr lang="en-US" smtClean="0"/>
              <a:t>8/2/2024</a:t>
            </a:fld>
            <a:endParaRPr lang="en-US" dirty="0"/>
          </a:p>
        </p:txBody>
      </p:sp>
      <p:sp>
        <p:nvSpPr>
          <p:cNvPr id="6" name="Footer Placeholder 5">
            <a:extLst>
              <a:ext uri="{FF2B5EF4-FFF2-40B4-BE49-F238E27FC236}">
                <a16:creationId xmlns:a16="http://schemas.microsoft.com/office/drawing/2014/main" id="{CD758BF8-E962-4367-8495-62438FDD483D}"/>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7" name="Slide Number Placeholder 6">
            <a:extLst>
              <a:ext uri="{FF2B5EF4-FFF2-40B4-BE49-F238E27FC236}">
                <a16:creationId xmlns:a16="http://schemas.microsoft.com/office/drawing/2014/main" id="{8FC20AE1-C97D-4E6C-9DB2-B2904C2CF247}"/>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959506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89E81-5CFF-4A28-B9C8-5D54E51DF202}"/>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158A4CC8-DCB0-4E94-98A7-236E3D18667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D1F802-21C2-44B2-A419-55469D826571}"/>
              </a:ext>
              <a:ext uri="{C183D7F6-B498-43B3-948B-1728B52AA6E4}">
                <adec:decorative xmlns:adec="http://schemas.microsoft.com/office/drawing/2017/decorative" val="0"/>
              </a:ext>
            </a:extLst>
          </p:cNvPr>
          <p:cNvSpPr>
            <a:spLocks noGrp="1"/>
          </p:cNvSpPr>
          <p:nvPr>
            <p:ph type="dt" sz="half" idx="10"/>
          </p:nvPr>
        </p:nvSpPr>
        <p:spPr/>
        <p:txBody>
          <a:bodyPr/>
          <a:lstStyle/>
          <a:p>
            <a:fld id="{1CCFDFE3-8159-4214-9F62-361BD937271D}" type="datetime1">
              <a:rPr lang="en-US" smtClean="0"/>
              <a:t>8/2/2024</a:t>
            </a:fld>
            <a:endParaRPr lang="en-US" dirty="0"/>
          </a:p>
        </p:txBody>
      </p:sp>
      <p:sp>
        <p:nvSpPr>
          <p:cNvPr id="5" name="Footer Placeholder 4">
            <a:extLst>
              <a:ext uri="{FF2B5EF4-FFF2-40B4-BE49-F238E27FC236}">
                <a16:creationId xmlns:a16="http://schemas.microsoft.com/office/drawing/2014/main" id="{84BDB709-08FF-4C4A-8670-4CCA9146F944}"/>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6" name="Slide Number Placeholder 5">
            <a:extLst>
              <a:ext uri="{FF2B5EF4-FFF2-40B4-BE49-F238E27FC236}">
                <a16:creationId xmlns:a16="http://schemas.microsoft.com/office/drawing/2014/main" id="{75395375-1CC8-4950-8439-877451C4266D}"/>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10399284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CE8BDF0-A155-454D-B3E2-AD15D0905A62}"/>
              </a:ext>
            </a:extLst>
          </p:cNvPr>
          <p:cNvSpPr>
            <a:spLocks noGrp="1"/>
          </p:cNvSpPr>
          <p:nvPr>
            <p:ph type="title" orient="vert"/>
          </p:nvPr>
        </p:nvSpPr>
        <p:spPr>
          <a:xfrm>
            <a:off x="9073242" y="827313"/>
            <a:ext cx="2280557" cy="5061857"/>
          </a:xfrm>
        </p:spPr>
        <p:txBody>
          <a:bodyPr vert="eaVert"/>
          <a:lstStyle/>
          <a:p>
            <a:r>
              <a:rPr lang="en-US" dirty="0"/>
              <a:t>Click to edit Master title style</a:t>
            </a:r>
          </a:p>
        </p:txBody>
      </p:sp>
      <p:sp>
        <p:nvSpPr>
          <p:cNvPr id="3" name="Vertical Text Placeholder 2">
            <a:extLst>
              <a:ext uri="{FF2B5EF4-FFF2-40B4-BE49-F238E27FC236}">
                <a16:creationId xmlns:a16="http://schemas.microsoft.com/office/drawing/2014/main" id="{07244E0D-96EC-4B35-BA5C-5DAFCC7281AE}"/>
              </a:ext>
            </a:extLst>
          </p:cNvPr>
          <p:cNvSpPr>
            <a:spLocks noGrp="1"/>
          </p:cNvSpPr>
          <p:nvPr>
            <p:ph type="body" orient="vert" idx="1"/>
          </p:nvPr>
        </p:nvSpPr>
        <p:spPr>
          <a:xfrm>
            <a:off x="838200" y="827313"/>
            <a:ext cx="8115300" cy="5061857"/>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3ADC4E-9FB1-439F-B0FB-47F47B3421A7}"/>
              </a:ext>
            </a:extLst>
          </p:cNvPr>
          <p:cNvSpPr>
            <a:spLocks noGrp="1"/>
          </p:cNvSpPr>
          <p:nvPr>
            <p:ph type="dt" sz="half" idx="10"/>
          </p:nvPr>
        </p:nvSpPr>
        <p:spPr/>
        <p:txBody>
          <a:bodyPr/>
          <a:lstStyle/>
          <a:p>
            <a:fld id="{60E86954-8675-4568-8589-FFA0DFCFFCF4}" type="datetime1">
              <a:rPr lang="en-US" smtClean="0"/>
              <a:t>8/2/2024</a:t>
            </a:fld>
            <a:endParaRPr lang="en-US" dirty="0"/>
          </a:p>
        </p:txBody>
      </p:sp>
      <p:sp>
        <p:nvSpPr>
          <p:cNvPr id="5" name="Footer Placeholder 4">
            <a:extLst>
              <a:ext uri="{FF2B5EF4-FFF2-40B4-BE49-F238E27FC236}">
                <a16:creationId xmlns:a16="http://schemas.microsoft.com/office/drawing/2014/main" id="{637EE406-061A-4440-BA75-3B684FC84826}"/>
              </a:ext>
            </a:extLst>
          </p:cNvPr>
          <p:cNvSpPr>
            <a:spLocks noGrp="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6" name="Slide Number Placeholder 5">
            <a:extLst>
              <a:ext uri="{FF2B5EF4-FFF2-40B4-BE49-F238E27FC236}">
                <a16:creationId xmlns:a16="http://schemas.microsoft.com/office/drawing/2014/main" id="{8A6D93CF-F5F3-4897-A51E-47D577FDD344}"/>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6365971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Key Takeaways">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02FA81F-F492-4428-8845-A70FF162FB21}"/>
              </a:ext>
              <a:ext uri="{C183D7F6-B498-43B3-948B-1728B52AA6E4}">
                <adec:decorative xmlns:adec="http://schemas.microsoft.com/office/drawing/2017/decorative" val="1"/>
              </a:ext>
            </a:extLst>
          </p:cNvPr>
          <p:cNvSpPr/>
          <p:nvPr userDrawn="1"/>
        </p:nvSpPr>
        <p:spPr>
          <a:xfrm>
            <a:off x="0" y="-39329"/>
            <a:ext cx="12192000" cy="208201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14EF588-5035-4D7A-B6DD-2A0CD883D001}"/>
              </a:ext>
            </a:extLst>
          </p:cNvPr>
          <p:cNvSpPr>
            <a:spLocks noGrp="1"/>
          </p:cNvSpPr>
          <p:nvPr>
            <p:ph type="title"/>
          </p:nvPr>
        </p:nvSpPr>
        <p:spPr>
          <a:xfrm>
            <a:off x="1045028" y="644236"/>
            <a:ext cx="10308771" cy="1046452"/>
          </a:xfrm>
        </p:spPr>
        <p:txBody>
          <a:bodyPr anchor="t"/>
          <a:lstStyle>
            <a:lvl1pPr>
              <a:defRPr b="1">
                <a:solidFill>
                  <a:schemeClr val="tx2"/>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B41290DF-6242-4D82-9077-9081909090DE}"/>
              </a:ext>
            </a:extLst>
          </p:cNvPr>
          <p:cNvSpPr>
            <a:spLocks noGrp="1"/>
          </p:cNvSpPr>
          <p:nvPr>
            <p:ph idx="1"/>
          </p:nvPr>
        </p:nvSpPr>
        <p:spPr>
          <a:xfrm>
            <a:off x="1045028" y="2334924"/>
            <a:ext cx="10308771" cy="3842038"/>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a:extLst>
              <a:ext uri="{FF2B5EF4-FFF2-40B4-BE49-F238E27FC236}">
                <a16:creationId xmlns:a16="http://schemas.microsoft.com/office/drawing/2014/main" id="{6E3E0D27-7263-4217-9779-D1E0A667CDAE}"/>
              </a:ext>
            </a:extLst>
          </p:cNvPr>
          <p:cNvSpPr>
            <a:spLocks noGrp="1"/>
          </p:cNvSpPr>
          <p:nvPr>
            <p:ph type="sldNum" sz="quarter" idx="12"/>
          </p:nvPr>
        </p:nvSpPr>
        <p:spPr/>
        <p:txBody>
          <a:bodyPr/>
          <a:lstStyle>
            <a:lvl1pPr>
              <a:defRPr>
                <a:solidFill>
                  <a:schemeClr val="bg1">
                    <a:lumMod val="95000"/>
                  </a:schemeClr>
                </a:solidFill>
              </a:defRPr>
            </a:lvl1pPr>
          </a:lstStyle>
          <a:p>
            <a:fld id="{0E830361-1618-43BA-8AB7-493978DD9A9F}" type="slidenum">
              <a:rPr lang="en-US" smtClean="0"/>
              <a:pPr/>
              <a:t>‹#›</a:t>
            </a:fld>
            <a:endParaRPr lang="en-US" dirty="0"/>
          </a:p>
        </p:txBody>
      </p:sp>
    </p:spTree>
    <p:extLst>
      <p:ext uri="{BB962C8B-B14F-4D97-AF65-F5344CB8AC3E}">
        <p14:creationId xmlns:p14="http://schemas.microsoft.com/office/powerpoint/2010/main" val="3697905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p:txBody>
          <a:bodyPr>
            <a:normAutofit/>
          </a:bodyPr>
          <a:lstStyle>
            <a:lvl1pPr>
              <a:defRPr sz="2000"/>
            </a:lvl1pPr>
            <a:lvl2pPr>
              <a:defRPr sz="2000"/>
            </a:lvl2pPr>
            <a:lvl3pPr>
              <a:defRPr sz="2000"/>
            </a:lvl3pPr>
            <a:lvl4pPr>
              <a:defRPr sz="2000"/>
            </a:lvl4pPr>
            <a:lvl5pPr>
              <a:defRPr sz="2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EA5D216-27F9-4078-8349-ABC9F614A5E7}"/>
              </a:ext>
              <a:ext uri="{C183D7F6-B498-43B3-948B-1728B52AA6E4}">
                <adec:decorative xmlns:adec="http://schemas.microsoft.com/office/drawing/2017/decorative" val="0"/>
              </a:ext>
            </a:extLst>
          </p:cNvPr>
          <p:cNvSpPr>
            <a:spLocks noGrp="1"/>
          </p:cNvSpPr>
          <p:nvPr>
            <p:ph type="dt" sz="half" idx="10"/>
          </p:nvPr>
        </p:nvSpPr>
        <p:spPr/>
        <p:txBody>
          <a:bodyPr/>
          <a:lstStyle/>
          <a:p>
            <a:fld id="{4E7A0202-D62E-4330-9088-A504FD2A55F6}" type="datetime1">
              <a:rPr lang="en-US" smtClean="0"/>
              <a:t>8/2/2024</a:t>
            </a:fld>
            <a:endParaRPr lang="en-US" dirty="0"/>
          </a:p>
        </p:txBody>
      </p:sp>
      <p:sp>
        <p:nvSpPr>
          <p:cNvPr id="5" name="Footer Placeholder 4">
            <a:extLst>
              <a:ext uri="{FF2B5EF4-FFF2-40B4-BE49-F238E27FC236}">
                <a16:creationId xmlns:a16="http://schemas.microsoft.com/office/drawing/2014/main" id="{4384F8A8-FBA7-4F25-ADEA-AF346495DEA1}"/>
              </a:ext>
              <a:ext uri="{C183D7F6-B498-43B3-948B-1728B52AA6E4}">
                <adec:decorative xmlns:adec="http://schemas.microsoft.com/office/drawing/2017/decorative" val="0"/>
              </a:ext>
            </a:extLst>
          </p:cNvPr>
          <p:cNvSpPr>
            <a:spLocks noGrp="1" noRot="1" noMove="1" noResize="1" noEditPoints="1" noAdjustHandles="1" noChangeArrowheads="1" noChangeShapeType="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6" name="Slide Number Placeholder 5">
            <a:extLst>
              <a:ext uri="{FF2B5EF4-FFF2-40B4-BE49-F238E27FC236}">
                <a16:creationId xmlns:a16="http://schemas.microsoft.com/office/drawing/2014/main" id="{2F4609F8-5897-4724-8FA6-3EFDE8F2DD79}"/>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778964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8199-C6CF-4DFF-A750-435F06CC748B}"/>
              </a:ext>
            </a:extLst>
          </p:cNvPr>
          <p:cNvSpPr>
            <a:spLocks noGrp="1"/>
          </p:cNvSpPr>
          <p:nvPr>
            <p:ph type="title"/>
          </p:nvPr>
        </p:nvSpPr>
        <p:spPr>
          <a:xfrm>
            <a:off x="1077362" y="720434"/>
            <a:ext cx="9950103" cy="858200"/>
          </a:xfrm>
        </p:spPr>
        <p:txBody>
          <a:bodyPr/>
          <a:lstStyle/>
          <a:p>
            <a:r>
              <a:rPr lang="en-US" dirty="0"/>
              <a:t>Click to edit Master title style</a:t>
            </a:r>
          </a:p>
        </p:txBody>
      </p:sp>
      <p:sp>
        <p:nvSpPr>
          <p:cNvPr id="10" name="Text Placeholder 9">
            <a:extLst>
              <a:ext uri="{FF2B5EF4-FFF2-40B4-BE49-F238E27FC236}">
                <a16:creationId xmlns:a16="http://schemas.microsoft.com/office/drawing/2014/main" id="{C4FCCD67-40D2-883C-2B3F-D1DCE273A25B}"/>
              </a:ext>
            </a:extLst>
          </p:cNvPr>
          <p:cNvSpPr>
            <a:spLocks noGrp="1"/>
          </p:cNvSpPr>
          <p:nvPr>
            <p:ph type="body" sz="quarter" idx="13" hasCustomPrompt="1"/>
          </p:nvPr>
        </p:nvSpPr>
        <p:spPr>
          <a:xfrm>
            <a:off x="1068736" y="1810648"/>
            <a:ext cx="9861550" cy="466725"/>
          </a:xfrm>
        </p:spPr>
        <p:txBody>
          <a:bodyPr/>
          <a:lstStyle>
            <a:lvl1pPr marL="0" indent="0">
              <a:buNone/>
              <a:defRPr b="1"/>
            </a:lvl1pPr>
          </a:lstStyle>
          <a:p>
            <a:pPr lvl="0"/>
            <a:r>
              <a:rPr lang="en-US" dirty="0"/>
              <a:t>Subheading</a:t>
            </a:r>
          </a:p>
        </p:txBody>
      </p:sp>
      <p:sp>
        <p:nvSpPr>
          <p:cNvPr id="3" name="Content Placeholder 2">
            <a:extLst>
              <a:ext uri="{FF2B5EF4-FFF2-40B4-BE49-F238E27FC236}">
                <a16:creationId xmlns:a16="http://schemas.microsoft.com/office/drawing/2014/main" id="{C2F2D5EB-F993-411F-9DBA-971321FC0068}"/>
              </a:ext>
            </a:extLst>
          </p:cNvPr>
          <p:cNvSpPr>
            <a:spLocks noGrp="1"/>
          </p:cNvSpPr>
          <p:nvPr>
            <p:ph idx="1"/>
          </p:nvPr>
        </p:nvSpPr>
        <p:spPr>
          <a:xfrm>
            <a:off x="1077362" y="2510287"/>
            <a:ext cx="9950103" cy="343054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EA5D216-27F9-4078-8349-ABC9F614A5E7}"/>
              </a:ext>
              <a:ext uri="{C183D7F6-B498-43B3-948B-1728B52AA6E4}">
                <adec:decorative xmlns:adec="http://schemas.microsoft.com/office/drawing/2017/decorative" val="0"/>
              </a:ext>
            </a:extLst>
          </p:cNvPr>
          <p:cNvSpPr>
            <a:spLocks noGrp="1"/>
          </p:cNvSpPr>
          <p:nvPr>
            <p:ph type="dt" sz="half" idx="10"/>
          </p:nvPr>
        </p:nvSpPr>
        <p:spPr/>
        <p:txBody>
          <a:bodyPr/>
          <a:lstStyle/>
          <a:p>
            <a:fld id="{ADE7983E-03D1-4AE8-ABCE-484D841F8990}" type="datetime1">
              <a:rPr lang="en-US" smtClean="0"/>
              <a:t>8/2/2024</a:t>
            </a:fld>
            <a:endParaRPr lang="en-US" dirty="0"/>
          </a:p>
        </p:txBody>
      </p:sp>
      <p:sp>
        <p:nvSpPr>
          <p:cNvPr id="7" name="Footer Placeholder 4">
            <a:extLst>
              <a:ext uri="{FF2B5EF4-FFF2-40B4-BE49-F238E27FC236}">
                <a16:creationId xmlns:a16="http://schemas.microsoft.com/office/drawing/2014/main" id="{5017079C-6097-989C-E369-8770C64306A3}"/>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5" name="Slide Number Placeholder 5">
            <a:extLst>
              <a:ext uri="{FF2B5EF4-FFF2-40B4-BE49-F238E27FC236}">
                <a16:creationId xmlns:a16="http://schemas.microsoft.com/office/drawing/2014/main" id="{FB8F243A-8D24-BE4F-8125-4EDC3DDA7F43}"/>
              </a:ext>
            </a:extLst>
          </p:cNvPr>
          <p:cNvSpPr>
            <a:spLocks noGrp="1"/>
          </p:cNvSpPr>
          <p:nvPr>
            <p:ph type="sldNum" sz="quarter" idx="12"/>
          </p:nvPr>
        </p:nvSpPr>
        <p:spPr>
          <a:xfrm>
            <a:off x="11540355" y="6356350"/>
            <a:ext cx="410973" cy="365125"/>
          </a:xfrm>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6599996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C0F0C-7BA8-490D-B4C9-CCE145DCD19A}"/>
              </a:ext>
            </a:extLst>
          </p:cNvPr>
          <p:cNvSpPr>
            <a:spLocks noGrp="1"/>
          </p:cNvSpPr>
          <p:nvPr>
            <p:ph type="title"/>
          </p:nvPr>
        </p:nvSpPr>
        <p:spPr>
          <a:xfrm>
            <a:off x="1084726" y="1709738"/>
            <a:ext cx="9143999" cy="3050523"/>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84290E61-B837-4BE4-9BC7-6AF706BCCA42}"/>
              </a:ext>
            </a:extLst>
          </p:cNvPr>
          <p:cNvSpPr>
            <a:spLocks noGrp="1"/>
          </p:cNvSpPr>
          <p:nvPr>
            <p:ph type="body" idx="1"/>
          </p:nvPr>
        </p:nvSpPr>
        <p:spPr>
          <a:xfrm>
            <a:off x="1084726" y="4902488"/>
            <a:ext cx="9143999" cy="9850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52E15F-E46D-44C6-9FB9-07B0BC545AEF}"/>
              </a:ext>
              <a:ext uri="{C183D7F6-B498-43B3-948B-1728B52AA6E4}">
                <adec:decorative xmlns:adec="http://schemas.microsoft.com/office/drawing/2017/decorative" val="0"/>
              </a:ext>
            </a:extLst>
          </p:cNvPr>
          <p:cNvSpPr>
            <a:spLocks noGrp="1"/>
          </p:cNvSpPr>
          <p:nvPr>
            <p:ph type="dt" sz="half" idx="10"/>
          </p:nvPr>
        </p:nvSpPr>
        <p:spPr/>
        <p:txBody>
          <a:bodyPr/>
          <a:lstStyle/>
          <a:p>
            <a:fld id="{0DF15511-D7D3-47D9-AA9B-EC4BA09A67AF}" type="datetime1">
              <a:rPr lang="en-US" smtClean="0"/>
              <a:t>8/2/2024</a:t>
            </a:fld>
            <a:endParaRPr lang="en-US" dirty="0"/>
          </a:p>
        </p:txBody>
      </p:sp>
      <p:sp>
        <p:nvSpPr>
          <p:cNvPr id="5" name="Footer Placeholder 4">
            <a:extLst>
              <a:ext uri="{FF2B5EF4-FFF2-40B4-BE49-F238E27FC236}">
                <a16:creationId xmlns:a16="http://schemas.microsoft.com/office/drawing/2014/main" id="{2EBF6955-3667-4857-B35A-9E12F7988608}"/>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6" name="Slide Number Placeholder 5">
            <a:extLst>
              <a:ext uri="{FF2B5EF4-FFF2-40B4-BE49-F238E27FC236}">
                <a16:creationId xmlns:a16="http://schemas.microsoft.com/office/drawing/2014/main" id="{3114B309-D15E-4FA1-9B8D-8C1F3B56C375}"/>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631780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E219AB-91F9-4F80-9B5D-2E6FE925F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19F334-D0CF-4DFD-BAA9-3ECD639B1F1E}"/>
              </a:ext>
            </a:extLst>
          </p:cNvPr>
          <p:cNvSpPr>
            <a:spLocks noGrp="1"/>
          </p:cNvSpPr>
          <p:nvPr>
            <p:ph sz="half" idx="1"/>
          </p:nvPr>
        </p:nvSpPr>
        <p:spPr>
          <a:xfrm>
            <a:off x="1077362" y="2227809"/>
            <a:ext cx="4942438" cy="394915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15E0B5D-4613-4DA7-BA20-58B19BE8A496}"/>
              </a:ext>
            </a:extLst>
          </p:cNvPr>
          <p:cNvSpPr>
            <a:spLocks noGrp="1"/>
          </p:cNvSpPr>
          <p:nvPr>
            <p:ph sz="half" idx="2"/>
          </p:nvPr>
        </p:nvSpPr>
        <p:spPr>
          <a:xfrm>
            <a:off x="6172200" y="2227809"/>
            <a:ext cx="4855265" cy="39491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4F311AB-0603-424D-BC42-0CEAB3562BA4}"/>
              </a:ext>
              <a:ext uri="{C183D7F6-B498-43B3-948B-1728B52AA6E4}">
                <adec:decorative xmlns:adec="http://schemas.microsoft.com/office/drawing/2017/decorative" val="0"/>
              </a:ext>
            </a:extLst>
          </p:cNvPr>
          <p:cNvSpPr>
            <a:spLocks noGrp="1"/>
          </p:cNvSpPr>
          <p:nvPr>
            <p:ph type="dt" sz="half" idx="10"/>
          </p:nvPr>
        </p:nvSpPr>
        <p:spPr/>
        <p:txBody>
          <a:bodyPr/>
          <a:lstStyle/>
          <a:p>
            <a:fld id="{64C63CD8-81C6-4C97-8A34-F27222CDFB41}" type="datetime1">
              <a:rPr lang="en-US" smtClean="0"/>
              <a:t>8/2/2024</a:t>
            </a:fld>
            <a:endParaRPr lang="en-US" dirty="0"/>
          </a:p>
        </p:txBody>
      </p:sp>
      <p:sp>
        <p:nvSpPr>
          <p:cNvPr id="6" name="Footer Placeholder 5">
            <a:extLst>
              <a:ext uri="{FF2B5EF4-FFF2-40B4-BE49-F238E27FC236}">
                <a16:creationId xmlns:a16="http://schemas.microsoft.com/office/drawing/2014/main" id="{7A3AA2AC-0C5F-4835-BE47-D780C29890E2}"/>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7" name="Slide Number Placeholder 6">
            <a:extLst>
              <a:ext uri="{FF2B5EF4-FFF2-40B4-BE49-F238E27FC236}">
                <a16:creationId xmlns:a16="http://schemas.microsoft.com/office/drawing/2014/main" id="{906C54C0-DFDA-4778-9EE8-5E5C30E05412}"/>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703443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F3603-5B09-4916-8324-A6BDAB4E060E}"/>
              </a:ext>
            </a:extLst>
          </p:cNvPr>
          <p:cNvSpPr>
            <a:spLocks noGrp="1"/>
          </p:cNvSpPr>
          <p:nvPr>
            <p:ph type="title"/>
          </p:nvPr>
        </p:nvSpPr>
        <p:spPr>
          <a:xfrm>
            <a:off x="1084726" y="365125"/>
            <a:ext cx="9942739"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074073C-C15B-4218-9B84-6758955176E7}"/>
              </a:ext>
            </a:extLst>
          </p:cNvPr>
          <p:cNvSpPr>
            <a:spLocks noGrp="1"/>
          </p:cNvSpPr>
          <p:nvPr>
            <p:ph type="body" idx="1"/>
          </p:nvPr>
        </p:nvSpPr>
        <p:spPr>
          <a:xfrm>
            <a:off x="1084725" y="1681163"/>
            <a:ext cx="491285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116D27-36F6-440B-A9BE-8B9499047CEF}"/>
              </a:ext>
            </a:extLst>
          </p:cNvPr>
          <p:cNvSpPr>
            <a:spLocks noGrp="1"/>
          </p:cNvSpPr>
          <p:nvPr>
            <p:ph sz="half" idx="2"/>
          </p:nvPr>
        </p:nvSpPr>
        <p:spPr>
          <a:xfrm>
            <a:off x="1084726" y="2505075"/>
            <a:ext cx="4912849"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7C12010D-7AC4-4A70-A211-6A29274119DB}"/>
              </a:ext>
            </a:extLst>
          </p:cNvPr>
          <p:cNvSpPr>
            <a:spLocks noGrp="1"/>
          </p:cNvSpPr>
          <p:nvPr>
            <p:ph type="body" sz="quarter" idx="3"/>
          </p:nvPr>
        </p:nvSpPr>
        <p:spPr>
          <a:xfrm>
            <a:off x="6172200" y="1681163"/>
            <a:ext cx="485526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AE85B5-3350-49A4-86A1-E5DAED491624}"/>
              </a:ext>
            </a:extLst>
          </p:cNvPr>
          <p:cNvSpPr>
            <a:spLocks noGrp="1"/>
          </p:cNvSpPr>
          <p:nvPr>
            <p:ph sz="quarter" idx="4"/>
          </p:nvPr>
        </p:nvSpPr>
        <p:spPr>
          <a:xfrm>
            <a:off x="6172200" y="2505075"/>
            <a:ext cx="485526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A73E874-D08B-4D81-B82D-5DF242E4A1AA}"/>
              </a:ext>
              <a:ext uri="{C183D7F6-B498-43B3-948B-1728B52AA6E4}">
                <adec:decorative xmlns:adec="http://schemas.microsoft.com/office/drawing/2017/decorative" val="0"/>
              </a:ext>
            </a:extLst>
          </p:cNvPr>
          <p:cNvSpPr>
            <a:spLocks noGrp="1"/>
          </p:cNvSpPr>
          <p:nvPr>
            <p:ph type="dt" sz="half" idx="10"/>
          </p:nvPr>
        </p:nvSpPr>
        <p:spPr/>
        <p:txBody>
          <a:bodyPr/>
          <a:lstStyle/>
          <a:p>
            <a:fld id="{FBF1378D-4462-410A-9779-B4FC0AE845CF}" type="datetime1">
              <a:rPr lang="en-US" smtClean="0"/>
              <a:t>8/2/2024</a:t>
            </a:fld>
            <a:endParaRPr lang="en-US" dirty="0"/>
          </a:p>
        </p:txBody>
      </p:sp>
      <p:sp>
        <p:nvSpPr>
          <p:cNvPr id="8" name="Footer Placeholder 7">
            <a:extLst>
              <a:ext uri="{FF2B5EF4-FFF2-40B4-BE49-F238E27FC236}">
                <a16:creationId xmlns:a16="http://schemas.microsoft.com/office/drawing/2014/main" id="{AE174067-0FFA-41C3-A3A6-E8907CC32DE1}"/>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9" name="Slide Number Placeholder 8">
            <a:extLst>
              <a:ext uri="{FF2B5EF4-FFF2-40B4-BE49-F238E27FC236}">
                <a16:creationId xmlns:a16="http://schemas.microsoft.com/office/drawing/2014/main" id="{B7947985-FBC0-4118-8877-2E327F637DF5}"/>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2770234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E0282-3DE7-4AB9-83AC-AFEDD22AF3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1A7436C-706A-443F-86CD-4444C82818B2}"/>
              </a:ext>
              <a:ext uri="{C183D7F6-B498-43B3-948B-1728B52AA6E4}">
                <adec:decorative xmlns:adec="http://schemas.microsoft.com/office/drawing/2017/decorative" val="0"/>
              </a:ext>
            </a:extLst>
          </p:cNvPr>
          <p:cNvSpPr>
            <a:spLocks noGrp="1"/>
          </p:cNvSpPr>
          <p:nvPr>
            <p:ph type="dt" sz="half" idx="10"/>
          </p:nvPr>
        </p:nvSpPr>
        <p:spPr/>
        <p:txBody>
          <a:bodyPr/>
          <a:lstStyle/>
          <a:p>
            <a:fld id="{69B974BA-F693-4697-AEAB-2AE93B7A657E}" type="datetime1">
              <a:rPr lang="en-US" smtClean="0"/>
              <a:t>8/2/2024</a:t>
            </a:fld>
            <a:endParaRPr lang="en-US" dirty="0"/>
          </a:p>
        </p:txBody>
      </p:sp>
      <p:sp>
        <p:nvSpPr>
          <p:cNvPr id="4" name="Footer Placeholder 3">
            <a:extLst>
              <a:ext uri="{FF2B5EF4-FFF2-40B4-BE49-F238E27FC236}">
                <a16:creationId xmlns:a16="http://schemas.microsoft.com/office/drawing/2014/main" id="{09B53292-7EA5-45D0-957F-636A44FC06DE}"/>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5" name="Slide Number Placeholder 4">
            <a:extLst>
              <a:ext uri="{FF2B5EF4-FFF2-40B4-BE49-F238E27FC236}">
                <a16:creationId xmlns:a16="http://schemas.microsoft.com/office/drawing/2014/main" id="{0476F59D-34BB-462C-B506-040B9E982FCB}"/>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461790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55245-AB52-41B4-9B28-55E6527DA2F8}"/>
              </a:ext>
            </a:extLst>
          </p:cNvPr>
          <p:cNvSpPr>
            <a:spLocks noGrp="1"/>
          </p:cNvSpPr>
          <p:nvPr>
            <p:ph type="dt" sz="half" idx="10"/>
          </p:nvPr>
        </p:nvSpPr>
        <p:spPr/>
        <p:txBody>
          <a:bodyPr/>
          <a:lstStyle/>
          <a:p>
            <a:fld id="{84A9FC87-4A69-449C-8E90-8DB209D0CD8A}" type="datetime1">
              <a:rPr lang="en-US" smtClean="0"/>
              <a:t>8/2/2024</a:t>
            </a:fld>
            <a:endParaRPr lang="en-US" dirty="0"/>
          </a:p>
        </p:txBody>
      </p:sp>
      <p:sp>
        <p:nvSpPr>
          <p:cNvPr id="3" name="Footer Placeholder 2">
            <a:extLst>
              <a:ext uri="{FF2B5EF4-FFF2-40B4-BE49-F238E27FC236}">
                <a16:creationId xmlns:a16="http://schemas.microsoft.com/office/drawing/2014/main" id="{CA73B8AE-58B0-4FDF-8430-9D8D3DD53725}"/>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4" name="Slide Number Placeholder 3">
            <a:extLst>
              <a:ext uri="{FF2B5EF4-FFF2-40B4-BE49-F238E27FC236}">
                <a16:creationId xmlns:a16="http://schemas.microsoft.com/office/drawing/2014/main" id="{479E4D91-8619-43C1-841B-B5F47DE01739}"/>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3252045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DA660-DF93-4947-B93F-BF118D3B5F80}"/>
              </a:ext>
            </a:extLst>
          </p:cNvPr>
          <p:cNvSpPr>
            <a:spLocks noGrp="1"/>
          </p:cNvSpPr>
          <p:nvPr>
            <p:ph type="title"/>
          </p:nvPr>
        </p:nvSpPr>
        <p:spPr>
          <a:xfrm>
            <a:off x="1084727" y="457200"/>
            <a:ext cx="3687298" cy="1600200"/>
          </a:xfrm>
        </p:spPr>
        <p:txBody>
          <a:bodyPr anchor="b"/>
          <a:lstStyle>
            <a:lvl1pPr>
              <a:defRPr sz="3200"/>
            </a:lvl1pPr>
          </a:lstStyle>
          <a:p>
            <a:r>
              <a:rPr lang="en-US" dirty="0"/>
              <a:t>Click to edit Master title style</a:t>
            </a:r>
          </a:p>
        </p:txBody>
      </p:sp>
      <p:sp>
        <p:nvSpPr>
          <p:cNvPr id="4" name="Text Placeholder 3">
            <a:extLst>
              <a:ext uri="{FF2B5EF4-FFF2-40B4-BE49-F238E27FC236}">
                <a16:creationId xmlns:a16="http://schemas.microsoft.com/office/drawing/2014/main" id="{EEFB0ECC-817B-4A71-AFB5-FC60A2BC3ABC}"/>
              </a:ext>
            </a:extLst>
          </p:cNvPr>
          <p:cNvSpPr>
            <a:spLocks noGrp="1"/>
          </p:cNvSpPr>
          <p:nvPr>
            <p:ph type="body" sz="half" idx="2"/>
          </p:nvPr>
        </p:nvSpPr>
        <p:spPr>
          <a:xfrm>
            <a:off x="1084727" y="2253343"/>
            <a:ext cx="3687298" cy="361564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3" name="Content Placeholder 2">
            <a:extLst>
              <a:ext uri="{FF2B5EF4-FFF2-40B4-BE49-F238E27FC236}">
                <a16:creationId xmlns:a16="http://schemas.microsoft.com/office/drawing/2014/main" id="{02F0292E-B3E1-4FD6-A7FA-C165BAC21C28}"/>
              </a:ext>
            </a:extLst>
          </p:cNvPr>
          <p:cNvSpPr>
            <a:spLocks noGrp="1"/>
          </p:cNvSpPr>
          <p:nvPr>
            <p:ph idx="1"/>
          </p:nvPr>
        </p:nvSpPr>
        <p:spPr>
          <a:xfrm>
            <a:off x="5183188" y="987425"/>
            <a:ext cx="5844277" cy="4873625"/>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17788E0B-6135-4F59-A35A-2CA1A8BA4ED2}"/>
              </a:ext>
              <a:ext uri="{C183D7F6-B498-43B3-948B-1728B52AA6E4}">
                <adec:decorative xmlns:adec="http://schemas.microsoft.com/office/drawing/2017/decorative" val="0"/>
              </a:ext>
            </a:extLst>
          </p:cNvPr>
          <p:cNvSpPr>
            <a:spLocks noGrp="1"/>
          </p:cNvSpPr>
          <p:nvPr>
            <p:ph type="dt" sz="half" idx="10"/>
          </p:nvPr>
        </p:nvSpPr>
        <p:spPr/>
        <p:txBody>
          <a:bodyPr/>
          <a:lstStyle/>
          <a:p>
            <a:fld id="{87184FFF-F694-47A7-B29B-CA699226EE26}" type="datetime1">
              <a:rPr lang="en-US" smtClean="0"/>
              <a:t>8/2/2024</a:t>
            </a:fld>
            <a:endParaRPr lang="en-US" dirty="0"/>
          </a:p>
        </p:txBody>
      </p:sp>
      <p:sp>
        <p:nvSpPr>
          <p:cNvPr id="6" name="Footer Placeholder 5">
            <a:extLst>
              <a:ext uri="{FF2B5EF4-FFF2-40B4-BE49-F238E27FC236}">
                <a16:creationId xmlns:a16="http://schemas.microsoft.com/office/drawing/2014/main" id="{FD0DEF36-4037-4E6D-988F-CC8E3F11C630}"/>
              </a:ext>
              <a:ext uri="{C183D7F6-B498-43B3-948B-1728B52AA6E4}">
                <adec:decorative xmlns:adec="http://schemas.microsoft.com/office/drawing/2017/decorative" val="0"/>
              </a:ext>
            </a:extLst>
          </p:cNvPr>
          <p:cNvSpPr>
            <a:spLocks noGrp="1"/>
          </p:cNvSpPr>
          <p:nvPr>
            <p:ph type="ftr" sz="quarter" idx="11"/>
          </p:nvPr>
        </p:nvSpPr>
        <p:spPr>
          <a:xfrm rot="5400000">
            <a:off x="-1610380" y="1926575"/>
            <a:ext cx="3830351" cy="365125"/>
          </a:xfrm>
          <a:prstGeom prst="rect">
            <a:avLst/>
          </a:prstGeom>
        </p:spPr>
        <p:txBody>
          <a:bodyPr/>
          <a:lstStyle/>
          <a:p>
            <a:r>
              <a:rPr lang="en-US" dirty="0"/>
              <a:t>Communication Essentials for College</a:t>
            </a:r>
          </a:p>
        </p:txBody>
      </p:sp>
      <p:sp>
        <p:nvSpPr>
          <p:cNvPr id="7" name="Slide Number Placeholder 6">
            <a:extLst>
              <a:ext uri="{FF2B5EF4-FFF2-40B4-BE49-F238E27FC236}">
                <a16:creationId xmlns:a16="http://schemas.microsoft.com/office/drawing/2014/main" id="{055C0D2D-D878-4723-A002-5A601EFB48A0}"/>
              </a:ext>
            </a:extLst>
          </p:cNvPr>
          <p:cNvSpPr>
            <a:spLocks noGrp="1"/>
          </p:cNvSpPr>
          <p:nvPr>
            <p:ph type="sldNum" sz="quarter" idx="12"/>
          </p:nvPr>
        </p:nvSpPr>
        <p:spPr/>
        <p:txBody>
          <a:bodyPr/>
          <a:lstStyle/>
          <a:p>
            <a:fld id="{5DEF7F31-0B8A-474A-B86C-91F381754329}" type="slidenum">
              <a:rPr lang="en-US" smtClean="0"/>
              <a:t>‹#›</a:t>
            </a:fld>
            <a:endParaRPr lang="en-US" dirty="0"/>
          </a:p>
        </p:txBody>
      </p:sp>
    </p:spTree>
    <p:extLst>
      <p:ext uri="{BB962C8B-B14F-4D97-AF65-F5344CB8AC3E}">
        <p14:creationId xmlns:p14="http://schemas.microsoft.com/office/powerpoint/2010/main" val="3956694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AE192E3E-68A9-4F36-936C-1C8D0B9EF132}"/>
              </a:ext>
              <a:ext uri="{C183D7F6-B498-43B3-948B-1728B52AA6E4}">
                <adec:decorative xmlns:adec="http://schemas.microsoft.com/office/drawing/2017/decorative" val="0"/>
              </a:ext>
            </a:extLst>
          </p:cNvPr>
          <p:cNvSpPr/>
          <p:nvPr/>
        </p:nvSpPr>
        <p:spPr>
          <a:xfrm>
            <a:off x="8803792"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Placeholder 1">
            <a:extLst>
              <a:ext uri="{FF2B5EF4-FFF2-40B4-BE49-F238E27FC236}">
                <a16:creationId xmlns:a16="http://schemas.microsoft.com/office/drawing/2014/main" id="{3F214EB0-7E6D-4536-9350-5CB688B56F26}"/>
              </a:ext>
            </a:extLst>
          </p:cNvPr>
          <p:cNvSpPr>
            <a:spLocks noGrp="1"/>
          </p:cNvSpPr>
          <p:nvPr>
            <p:ph type="title"/>
          </p:nvPr>
        </p:nvSpPr>
        <p:spPr>
          <a:xfrm>
            <a:off x="1077362" y="720434"/>
            <a:ext cx="9950103" cy="1507376"/>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ABF5455E-4725-4924-BF7D-2E1FC9E391F8}"/>
              </a:ext>
            </a:extLst>
          </p:cNvPr>
          <p:cNvSpPr>
            <a:spLocks noGrp="1"/>
          </p:cNvSpPr>
          <p:nvPr>
            <p:ph type="body" idx="1"/>
          </p:nvPr>
        </p:nvSpPr>
        <p:spPr>
          <a:xfrm>
            <a:off x="1077362" y="2427316"/>
            <a:ext cx="9950103" cy="351351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2CAD9D9-1A1D-4438-9F3D-E5E58FD72F1F}"/>
              </a:ext>
              <a:ext uri="{C183D7F6-B498-43B3-948B-1728B52AA6E4}">
                <adec:decorative xmlns:adec="http://schemas.microsoft.com/office/drawing/2017/decorative" val="0"/>
              </a:ext>
            </a:extLst>
          </p:cNvPr>
          <p:cNvSpPr>
            <a:spLocks noGrp="1"/>
          </p:cNvSpPr>
          <p:nvPr>
            <p:ph type="dt" sz="half" idx="2"/>
          </p:nvPr>
        </p:nvSpPr>
        <p:spPr>
          <a:xfrm>
            <a:off x="9243751" y="6356350"/>
            <a:ext cx="2296603" cy="365125"/>
          </a:xfrm>
          <a:prstGeom prst="rect">
            <a:avLst/>
          </a:prstGeom>
        </p:spPr>
        <p:txBody>
          <a:bodyPr vert="horz" lIns="91440" tIns="45720" rIns="91440" bIns="45720" rtlCol="0" anchor="ctr"/>
          <a:lstStyle>
            <a:lvl1pPr algn="r">
              <a:defRPr sz="900">
                <a:solidFill>
                  <a:schemeClr val="bg1"/>
                </a:solidFill>
              </a:defRPr>
            </a:lvl1pPr>
          </a:lstStyle>
          <a:p>
            <a:fld id="{228244FF-CB10-485A-A4F5-78AA2C494C08}" type="datetime1">
              <a:rPr lang="en-US" smtClean="0"/>
              <a:t>8/2/2024</a:t>
            </a:fld>
            <a:endParaRPr lang="en-US" dirty="0"/>
          </a:p>
        </p:txBody>
      </p:sp>
      <p:sp>
        <p:nvSpPr>
          <p:cNvPr id="9" name="Footer Placeholder 4">
            <a:extLst>
              <a:ext uri="{FF2B5EF4-FFF2-40B4-BE49-F238E27FC236}">
                <a16:creationId xmlns:a16="http://schemas.microsoft.com/office/drawing/2014/main" id="{B493454C-9E6B-7179-F5A8-B2D0F1348E8D}"/>
              </a:ext>
              <a:ext uri="{C183D7F6-B498-43B3-948B-1728B52AA6E4}">
                <adec:decorative xmlns:adec="http://schemas.microsoft.com/office/drawing/2017/decorative" val="0"/>
              </a:ext>
            </a:extLst>
          </p:cNvPr>
          <p:cNvSpPr>
            <a:spLocks noGrp="1"/>
          </p:cNvSpPr>
          <p:nvPr>
            <p:ph type="ftr" sz="quarter" idx="3"/>
          </p:nvPr>
        </p:nvSpPr>
        <p:spPr>
          <a:xfrm rot="5400000">
            <a:off x="-969824" y="1363656"/>
            <a:ext cx="2583743" cy="365125"/>
          </a:xfrm>
          <a:prstGeom prst="rect">
            <a:avLst/>
          </a:prstGeom>
        </p:spPr>
        <p:txBody>
          <a:bodyPr/>
          <a:lstStyle>
            <a:lvl1pPr>
              <a:defRPr sz="1050"/>
            </a:lvl1pPr>
          </a:lstStyle>
          <a:p>
            <a:r>
              <a:rPr lang="en-US" dirty="0"/>
              <a:t>Communication Essentials for College</a:t>
            </a:r>
          </a:p>
        </p:txBody>
      </p:sp>
      <p:sp>
        <p:nvSpPr>
          <p:cNvPr id="6" name="Slide Number Placeholder 5">
            <a:extLst>
              <a:ext uri="{FF2B5EF4-FFF2-40B4-BE49-F238E27FC236}">
                <a16:creationId xmlns:a16="http://schemas.microsoft.com/office/drawing/2014/main" id="{06717188-1DE1-4DA5-8161-21179E4ADEAE}"/>
              </a:ext>
            </a:extLst>
          </p:cNvPr>
          <p:cNvSpPr>
            <a:spLocks noGrp="1"/>
          </p:cNvSpPr>
          <p:nvPr>
            <p:ph type="sldNum" sz="quarter" idx="4"/>
          </p:nvPr>
        </p:nvSpPr>
        <p:spPr>
          <a:xfrm>
            <a:off x="11540355" y="6356350"/>
            <a:ext cx="410973" cy="365125"/>
          </a:xfrm>
          <a:prstGeom prst="rect">
            <a:avLst/>
          </a:prstGeom>
        </p:spPr>
        <p:txBody>
          <a:bodyPr vert="horz" lIns="91440" tIns="45720" rIns="91440" bIns="45720" rtlCol="0" anchor="ctr"/>
          <a:lstStyle>
            <a:lvl1pPr algn="r">
              <a:defRPr sz="900">
                <a:solidFill>
                  <a:schemeClr val="bg1"/>
                </a:solidFill>
              </a:defRPr>
            </a:lvl1pPr>
          </a:lstStyle>
          <a:p>
            <a:fld id="{5DEF7F31-0B8A-474A-B86C-91F381754329}" type="slidenum">
              <a:rPr lang="en-US" smtClean="0"/>
              <a:pPr/>
              <a:t>‹#›</a:t>
            </a:fld>
            <a:endParaRPr lang="en-US" dirty="0"/>
          </a:p>
        </p:txBody>
      </p:sp>
    </p:spTree>
    <p:extLst>
      <p:ext uri="{BB962C8B-B14F-4D97-AF65-F5344CB8AC3E}">
        <p14:creationId xmlns:p14="http://schemas.microsoft.com/office/powerpoint/2010/main" val="1150810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88"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 id="2147483689" r:id="rId13"/>
  </p:sldLayoutIdLst>
  <p:hf hdr="0" dt="0"/>
  <p:txStyles>
    <p:titleStyle>
      <a:lvl1pPr algn="l" defTabSz="914400" rtl="0" eaLnBrk="1" latinLnBrk="0" hangingPunct="1">
        <a:lnSpc>
          <a:spcPct val="110000"/>
        </a:lnSpc>
        <a:spcBef>
          <a:spcPct val="0"/>
        </a:spcBef>
        <a:buNone/>
        <a:defRPr sz="3200" b="1" kern="120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274320" indent="0" algn="l" defTabSz="914400" rtl="0" eaLnBrk="1" latinLnBrk="0" hangingPunct="1">
        <a:lnSpc>
          <a:spcPct val="120000"/>
        </a:lnSpc>
        <a:spcBef>
          <a:spcPts val="500"/>
        </a:spcBef>
        <a:buFontTx/>
        <a:buNone/>
        <a:defRPr sz="2000" b="1" kern="1200">
          <a:solidFill>
            <a:schemeClr val="tx1"/>
          </a:solidFill>
          <a:latin typeface="+mn-lt"/>
          <a:ea typeface="+mn-ea"/>
          <a:cs typeface="+mn-cs"/>
        </a:defRPr>
      </a:lvl2pPr>
      <a:lvl3pPr marL="54864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3pPr>
      <a:lvl4pPr marL="594360" indent="0" algn="l" defTabSz="914400" rtl="0" eaLnBrk="1" latinLnBrk="0" hangingPunct="1">
        <a:lnSpc>
          <a:spcPct val="120000"/>
        </a:lnSpc>
        <a:spcBef>
          <a:spcPts val="500"/>
        </a:spcBef>
        <a:buFontTx/>
        <a:buNone/>
        <a:defRPr sz="2000" b="1" kern="1200">
          <a:solidFill>
            <a:schemeClr val="tx1"/>
          </a:solidFill>
          <a:latin typeface="+mn-lt"/>
          <a:ea typeface="+mn-ea"/>
          <a:cs typeface="+mn-cs"/>
        </a:defRPr>
      </a:lvl4pPr>
      <a:lvl5pPr marL="82296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nc/4.0/" TargetMode="External"/><Relationship Id="rId2" Type="http://schemas.openxmlformats.org/officeDocument/2006/relationships/hyperlink" Target="https://ecampusontario.pressbooks.pub/gccom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campusontario.pressbooks.pub/gccomm/chapter/readingcolleg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creativecommons.org/licenses/by-nc/4.0/" TargetMode="External"/><Relationship Id="rId4" Type="http://schemas.openxmlformats.org/officeDocument/2006/relationships/hyperlink" Target="https://ecampusontario.pressbooks.pub/gccomm/"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1.xml"/><Relationship Id="rId1" Type="http://schemas.openxmlformats.org/officeDocument/2006/relationships/slideLayout" Target="../slideLayouts/slideLayout1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www.flickr.com/photos/vblibrary/6123923301/in/gallery-78108369@N07-72157632019968814/" TargetMode="External"/><Relationship Id="rId2" Type="http://schemas.openxmlformats.org/officeDocument/2006/relationships/notesSlide" Target="../notesSlides/notesSlide43.xml"/><Relationship Id="rId1" Type="http://schemas.openxmlformats.org/officeDocument/2006/relationships/slideLayout" Target="../slideLayouts/slideLayout10.xml"/><Relationship Id="rId6" Type="http://schemas.openxmlformats.org/officeDocument/2006/relationships/image" Target="../media/image3.jpg"/><Relationship Id="rId5" Type="http://schemas.openxmlformats.org/officeDocument/2006/relationships/hyperlink" Target="https://creativecommons.org/licenses/by/2.0/" TargetMode="External"/><Relationship Id="rId4" Type="http://schemas.openxmlformats.org/officeDocument/2006/relationships/hyperlink" Target="https://www.flickr.com/photos/vblibrary/" TargetMode="Externa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ecampusontario.pressbooks.pub/gccomm/"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20">
            <a:extLst>
              <a:ext uri="{FF2B5EF4-FFF2-40B4-BE49-F238E27FC236}">
                <a16:creationId xmlns:a16="http://schemas.microsoft.com/office/drawing/2014/main" id="{845648E2-B946-43A1-80DE-C50CBBDF92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B26F5EE-D65E-DE1E-CA31-1839F821CAAB}"/>
              </a:ext>
            </a:extLst>
          </p:cNvPr>
          <p:cNvSpPr>
            <a:spLocks noGrp="1"/>
          </p:cNvSpPr>
          <p:nvPr>
            <p:ph type="ctrTitle"/>
          </p:nvPr>
        </p:nvSpPr>
        <p:spPr>
          <a:xfrm>
            <a:off x="1084728" y="1597961"/>
            <a:ext cx="4304590" cy="3162300"/>
          </a:xfrm>
        </p:spPr>
        <p:txBody>
          <a:bodyPr anchor="b">
            <a:normAutofit fontScale="90000"/>
          </a:bodyPr>
          <a:lstStyle/>
          <a:p>
            <a:r>
              <a:rPr lang="en-US" dirty="0"/>
              <a:t>Communication Essentials for College</a:t>
            </a:r>
            <a:br>
              <a:rPr lang="en-US" dirty="0"/>
            </a:br>
            <a:r>
              <a:rPr lang="en-US" dirty="0"/>
              <a:t>Chapter 2: Reading &amp; Writing for College</a:t>
            </a:r>
          </a:p>
        </p:txBody>
      </p:sp>
      <p:sp>
        <p:nvSpPr>
          <p:cNvPr id="3" name="Subtitle 2">
            <a:extLst>
              <a:ext uri="{FF2B5EF4-FFF2-40B4-BE49-F238E27FC236}">
                <a16:creationId xmlns:a16="http://schemas.microsoft.com/office/drawing/2014/main" id="{B5902BE6-A31A-EF23-BD5A-C5F9C1484F42}"/>
              </a:ext>
            </a:extLst>
          </p:cNvPr>
          <p:cNvSpPr>
            <a:spLocks noGrp="1"/>
          </p:cNvSpPr>
          <p:nvPr>
            <p:ph type="subTitle" idx="1"/>
          </p:nvPr>
        </p:nvSpPr>
        <p:spPr>
          <a:xfrm>
            <a:off x="1084727" y="4902489"/>
            <a:ext cx="5614023" cy="985075"/>
          </a:xfrm>
        </p:spPr>
        <p:txBody>
          <a:bodyPr anchor="t">
            <a:normAutofit fontScale="77500" lnSpcReduction="20000"/>
          </a:bodyPr>
          <a:lstStyle/>
          <a:p>
            <a:pPr lvl="0">
              <a:lnSpc>
                <a:spcPct val="100000"/>
              </a:lnSpc>
              <a:defRPr/>
            </a:pPr>
            <a:r>
              <a:rPr lang="en-US" sz="1800" dirty="0">
                <a:solidFill>
                  <a:srgbClr val="39393A"/>
                </a:solidFill>
              </a:rPr>
              <a:t>Slides created to accompany </a:t>
            </a:r>
            <a:r>
              <a:rPr lang="en-US" sz="1800" i="1" dirty="0">
                <a:solidFill>
                  <a:srgbClr val="14438F"/>
                </a:solidFill>
                <a:hlinkClick r:id="rId2">
                  <a:extLst>
                    <a:ext uri="{A12FA001-AC4F-418D-AE19-62706E023703}">
                      <ahyp:hlinkClr xmlns:ahyp="http://schemas.microsoft.com/office/drawing/2018/hyperlinkcolor" val="tx"/>
                    </a:ext>
                  </a:extLst>
                </a:hlinkClick>
              </a:rPr>
              <a:t>Communication Essentials for College</a:t>
            </a:r>
            <a:r>
              <a:rPr lang="en-US" sz="1800" dirty="0">
                <a:solidFill>
                  <a:srgbClr val="39393A"/>
                </a:solidFill>
                <a:hlinkClick r:id="rId2">
                  <a:extLst>
                    <a:ext uri="{A12FA001-AC4F-418D-AE19-62706E023703}">
                      <ahyp:hlinkClr xmlns:ahyp="http://schemas.microsoft.com/office/drawing/2018/hyperlinkcolor" val="tx"/>
                    </a:ext>
                  </a:extLst>
                </a:hlinkClick>
              </a:rPr>
              <a:t> </a:t>
            </a:r>
            <a:r>
              <a:rPr lang="en-US" sz="1800" dirty="0">
                <a:solidFill>
                  <a:srgbClr val="39393A"/>
                </a:solidFill>
              </a:rPr>
              <a:t>by Jen Booth, Emily Cramer &amp; Amanda Quibell, Georgian College.</a:t>
            </a:r>
          </a:p>
          <a:p>
            <a:pPr lvl="0">
              <a:lnSpc>
                <a:spcPct val="100000"/>
              </a:lnSpc>
              <a:defRPr/>
            </a:pPr>
            <a:r>
              <a:rPr lang="en-US" sz="1800" dirty="0">
                <a:solidFill>
                  <a:srgbClr val="39393A"/>
                </a:solidFill>
              </a:rPr>
              <a:t>Except where otherwise noted, all material is licensed under </a:t>
            </a:r>
            <a:r>
              <a:rPr lang="en-US" sz="1800" dirty="0">
                <a:solidFill>
                  <a:srgbClr val="14438F"/>
                </a:solidFill>
                <a:hlinkClick r:id="rId3">
                  <a:extLst>
                    <a:ext uri="{A12FA001-AC4F-418D-AE19-62706E023703}">
                      <ahyp:hlinkClr xmlns:ahyp="http://schemas.microsoft.com/office/drawing/2018/hyperlinkcolor" val="tx"/>
                    </a:ext>
                  </a:extLst>
                </a:hlinkClick>
              </a:rPr>
              <a:t>CC BY NC 4.0</a:t>
            </a:r>
            <a:endParaRPr lang="en-US" dirty="0"/>
          </a:p>
        </p:txBody>
      </p:sp>
      <p:sp>
        <p:nvSpPr>
          <p:cNvPr id="36" name="Freeform: Shape 22">
            <a:extLst>
              <a:ext uri="{FF2B5EF4-FFF2-40B4-BE49-F238E27FC236}">
                <a16:creationId xmlns:a16="http://schemas.microsoft.com/office/drawing/2014/main" id="{EA06546B-3E90-4E24-BD32-C6BFD1CD8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794726" y="-906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Freeform: Shape 24">
            <a:extLst>
              <a:ext uri="{FF2B5EF4-FFF2-40B4-BE49-F238E27FC236}">
                <a16:creationId xmlns:a16="http://schemas.microsoft.com/office/drawing/2014/main" id="{3FA95682-BEE6-4B33-BA34-7E7BE4978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03793" y="3455896"/>
            <a:ext cx="3388208" cy="3406341"/>
          </a:xfrm>
          <a:custGeom>
            <a:avLst/>
            <a:gdLst>
              <a:gd name="connsiteX0" fmla="*/ 3388058 w 3388208"/>
              <a:gd name="connsiteY0" fmla="*/ 0 h 3406341"/>
              <a:gd name="connsiteX1" fmla="*/ 3388208 w 3388208"/>
              <a:gd name="connsiteY1" fmla="*/ 0 h 3406341"/>
              <a:gd name="connsiteX2" fmla="*/ 3388208 w 3388208"/>
              <a:gd name="connsiteY2" fmla="*/ 3406341 h 3406341"/>
              <a:gd name="connsiteX3" fmla="*/ 0 w 3388208"/>
              <a:gd name="connsiteY3" fmla="*/ 3406341 h 3406341"/>
              <a:gd name="connsiteX4" fmla="*/ 79006 w 3388208"/>
              <a:gd name="connsiteY4" fmla="*/ 3404386 h 3406341"/>
              <a:gd name="connsiteX5" fmla="*/ 3383947 w 3388208"/>
              <a:gd name="connsiteY5" fmla="*/ 164274 h 34063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388208" h="3406341">
                <a:moveTo>
                  <a:pt x="3388058" y="0"/>
                </a:moveTo>
                <a:lnTo>
                  <a:pt x="3388208" y="0"/>
                </a:lnTo>
                <a:lnTo>
                  <a:pt x="3388208" y="3406341"/>
                </a:lnTo>
                <a:lnTo>
                  <a:pt x="0" y="3406341"/>
                </a:lnTo>
                <a:lnTo>
                  <a:pt x="79006" y="3404386"/>
                </a:lnTo>
                <a:cubicBezTo>
                  <a:pt x="1864742" y="3315784"/>
                  <a:pt x="3296223" y="1912901"/>
                  <a:pt x="3383947" y="164274"/>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5" name="Picture 4">
            <a:extLst>
              <a:ext uri="{FF2B5EF4-FFF2-40B4-BE49-F238E27FC236}">
                <a16:creationId xmlns:a16="http://schemas.microsoft.com/office/drawing/2014/main" id="{AE0E1FFF-E308-BF4B-056D-7B49CBB55B80}"/>
              </a:ext>
              <a:ext uri="{C183D7F6-B498-43B3-948B-1728B52AA6E4}">
                <adec:decorative xmlns:adec="http://schemas.microsoft.com/office/drawing/2017/decorative" val="1"/>
              </a:ext>
            </a:extLst>
          </p:cNvPr>
          <p:cNvPicPr>
            <a:picLocks noChangeAspect="1"/>
          </p:cNvPicPr>
          <p:nvPr/>
        </p:nvPicPr>
        <p:blipFill rotWithShape="1">
          <a:blip r:embed="rId4">
            <a:extLst>
              <a:ext uri="{28A0092B-C50C-407E-A947-70E740481C1C}">
                <a14:useLocalDpi xmlns:a14="http://schemas.microsoft.com/office/drawing/2010/main" val="0"/>
              </a:ext>
            </a:extLst>
          </a:blip>
          <a:srcRect l="268" t="-179" r="-270" b="362"/>
          <a:stretch/>
        </p:blipFill>
        <p:spPr>
          <a:xfrm>
            <a:off x="6802683" y="797973"/>
            <a:ext cx="3467173" cy="5184710"/>
          </a:xfrm>
          <a:prstGeom prst="rect">
            <a:avLst/>
          </a:prstGeom>
        </p:spPr>
      </p:pic>
    </p:spTree>
    <p:extLst>
      <p:ext uri="{BB962C8B-B14F-4D97-AF65-F5344CB8AC3E}">
        <p14:creationId xmlns:p14="http://schemas.microsoft.com/office/powerpoint/2010/main" val="3843911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4A364-4702-1E41-8A1D-4D085430EDE9}"/>
              </a:ext>
            </a:extLst>
          </p:cNvPr>
          <p:cNvSpPr>
            <a:spLocks noGrp="1"/>
          </p:cNvSpPr>
          <p:nvPr>
            <p:ph type="title"/>
          </p:nvPr>
        </p:nvSpPr>
        <p:spPr/>
        <p:txBody>
          <a:bodyPr/>
          <a:lstStyle/>
          <a:p>
            <a:r>
              <a:rPr lang="en-US" b="1" dirty="0"/>
              <a:t>Managing Your Reading Time (Continued</a:t>
            </a:r>
            <a:endParaRPr lang="en-US" dirty="0"/>
          </a:p>
        </p:txBody>
      </p:sp>
      <p:sp>
        <p:nvSpPr>
          <p:cNvPr id="3" name="Content Placeholder 2">
            <a:extLst>
              <a:ext uri="{FF2B5EF4-FFF2-40B4-BE49-F238E27FC236}">
                <a16:creationId xmlns:a16="http://schemas.microsoft.com/office/drawing/2014/main" id="{307D2823-C8FF-5499-D832-E1E670E4FC93}"/>
              </a:ext>
            </a:extLst>
          </p:cNvPr>
          <p:cNvSpPr>
            <a:spLocks noGrp="1"/>
          </p:cNvSpPr>
          <p:nvPr>
            <p:ph idx="1"/>
          </p:nvPr>
        </p:nvSpPr>
        <p:spPr/>
        <p:txBody>
          <a:bodyPr/>
          <a:lstStyle/>
          <a:p>
            <a:r>
              <a:rPr lang="en-US" sz="2000" dirty="0"/>
              <a:t>Set a purpose of your reading: </a:t>
            </a:r>
          </a:p>
          <a:p>
            <a:pPr marL="617220" lvl="1" indent="-342900">
              <a:buFont typeface="Arial" panose="020B0604020202020204" pitchFamily="34" charset="0"/>
              <a:buChar char="•"/>
            </a:pPr>
            <a:r>
              <a:rPr lang="en-US" sz="2000" b="0" dirty="0"/>
              <a:t>What do you wish to achieve after the reading assignment?</a:t>
            </a:r>
          </a:p>
          <a:p>
            <a:pPr marL="617220" lvl="1" indent="-342900">
              <a:buFont typeface="Arial" panose="020B0604020202020204" pitchFamily="34" charset="0"/>
              <a:buChar char="•"/>
            </a:pPr>
            <a:r>
              <a:rPr lang="en-US" sz="2000" b="0" dirty="0"/>
              <a:t>How in-depth do you need to understand the reading material?</a:t>
            </a:r>
          </a:p>
          <a:p>
            <a:pPr marL="617220" lvl="1" indent="-342900">
              <a:buFont typeface="Arial" panose="020B0604020202020204" pitchFamily="34" charset="0"/>
              <a:buChar char="•"/>
            </a:pPr>
            <a:r>
              <a:rPr lang="en-US" sz="2000" b="0" dirty="0"/>
              <a:t>How much does it relate to your coursework or assignment?</a:t>
            </a:r>
          </a:p>
          <a:p>
            <a:r>
              <a:rPr lang="en-US" sz="2000" dirty="0"/>
              <a:t>Setting a purpose will help you to identify how much time you could spend on that reading material.</a:t>
            </a:r>
          </a:p>
          <a:p>
            <a:endParaRPr lang="en-US" dirty="0"/>
          </a:p>
        </p:txBody>
      </p:sp>
      <p:sp>
        <p:nvSpPr>
          <p:cNvPr id="4" name="Footer Placeholder 3">
            <a:extLst>
              <a:ext uri="{FF2B5EF4-FFF2-40B4-BE49-F238E27FC236}">
                <a16:creationId xmlns:a16="http://schemas.microsoft.com/office/drawing/2014/main" id="{5B94470F-D3C5-EDCA-8FF3-7F8E59766B10}"/>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B5FC0BD9-E5DC-8C07-600F-13C8E50DF523}"/>
              </a:ext>
            </a:extLst>
          </p:cNvPr>
          <p:cNvSpPr>
            <a:spLocks noGrp="1"/>
          </p:cNvSpPr>
          <p:nvPr>
            <p:ph type="sldNum" sz="quarter" idx="12"/>
          </p:nvPr>
        </p:nvSpPr>
        <p:spPr/>
        <p:txBody>
          <a:bodyPr/>
          <a:lstStyle/>
          <a:p>
            <a:fld id="{5DEF7F31-0B8A-474A-B86C-91F381754329}" type="slidenum">
              <a:rPr lang="en-US" smtClean="0"/>
              <a:t>10</a:t>
            </a:fld>
            <a:endParaRPr lang="en-US" dirty="0"/>
          </a:p>
        </p:txBody>
      </p:sp>
    </p:spTree>
    <p:extLst>
      <p:ext uri="{BB962C8B-B14F-4D97-AF65-F5344CB8AC3E}">
        <p14:creationId xmlns:p14="http://schemas.microsoft.com/office/powerpoint/2010/main" val="2943027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C42BB-8467-CC32-419E-11948355847E}"/>
              </a:ext>
            </a:extLst>
          </p:cNvPr>
          <p:cNvSpPr>
            <a:spLocks noGrp="1"/>
          </p:cNvSpPr>
          <p:nvPr>
            <p:ph type="title"/>
          </p:nvPr>
        </p:nvSpPr>
        <p:spPr/>
        <p:txBody>
          <a:bodyPr/>
          <a:lstStyle/>
          <a:p>
            <a:r>
              <a:rPr lang="en-US" dirty="0"/>
              <a:t>Improving Your Comprehension</a:t>
            </a:r>
          </a:p>
        </p:txBody>
      </p:sp>
      <p:sp>
        <p:nvSpPr>
          <p:cNvPr id="3" name="Content Placeholder 2">
            <a:extLst>
              <a:ext uri="{FF2B5EF4-FFF2-40B4-BE49-F238E27FC236}">
                <a16:creationId xmlns:a16="http://schemas.microsoft.com/office/drawing/2014/main" id="{CEC18BE5-5D34-3836-EFA7-5C87F29BE995}"/>
              </a:ext>
            </a:extLst>
          </p:cNvPr>
          <p:cNvSpPr>
            <a:spLocks noGrp="1"/>
          </p:cNvSpPr>
          <p:nvPr>
            <p:ph idx="1"/>
          </p:nvPr>
        </p:nvSpPr>
        <p:spPr/>
        <p:txBody>
          <a:bodyPr/>
          <a:lstStyle/>
          <a:p>
            <a:r>
              <a:rPr lang="en-US" sz="2000" dirty="0"/>
              <a:t>After setting a plan and managing time, you must work on assessing the process to understand the reading and writing.</a:t>
            </a:r>
          </a:p>
          <a:p>
            <a:r>
              <a:rPr lang="en-US" sz="2000" dirty="0"/>
              <a:t>For expository writing, it is ideal to identify the main points and assess how well you understand the material you are reading.</a:t>
            </a:r>
          </a:p>
          <a:p>
            <a:r>
              <a:rPr lang="en-US" sz="2000" dirty="0"/>
              <a:t>Take time to think about what reading strategy works best for you.</a:t>
            </a:r>
          </a:p>
          <a:p>
            <a:endParaRPr lang="en-US" dirty="0"/>
          </a:p>
        </p:txBody>
      </p:sp>
      <p:sp>
        <p:nvSpPr>
          <p:cNvPr id="4" name="Footer Placeholder 3">
            <a:extLst>
              <a:ext uri="{FF2B5EF4-FFF2-40B4-BE49-F238E27FC236}">
                <a16:creationId xmlns:a16="http://schemas.microsoft.com/office/drawing/2014/main" id="{99035CAA-B445-6D13-A323-28360A9B19AC}"/>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AC926643-0EB4-E127-6860-B902F0E726FF}"/>
              </a:ext>
            </a:extLst>
          </p:cNvPr>
          <p:cNvSpPr>
            <a:spLocks noGrp="1"/>
          </p:cNvSpPr>
          <p:nvPr>
            <p:ph type="sldNum" sz="quarter" idx="12"/>
          </p:nvPr>
        </p:nvSpPr>
        <p:spPr/>
        <p:txBody>
          <a:bodyPr/>
          <a:lstStyle/>
          <a:p>
            <a:fld id="{5DEF7F31-0B8A-474A-B86C-91F381754329}" type="slidenum">
              <a:rPr lang="en-US" smtClean="0"/>
              <a:t>11</a:t>
            </a:fld>
            <a:endParaRPr lang="en-US" dirty="0"/>
          </a:p>
        </p:txBody>
      </p:sp>
    </p:spTree>
    <p:extLst>
      <p:ext uri="{BB962C8B-B14F-4D97-AF65-F5344CB8AC3E}">
        <p14:creationId xmlns:p14="http://schemas.microsoft.com/office/powerpoint/2010/main" val="2229533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38DB9-44A7-BDC8-A258-707356597613}"/>
              </a:ext>
            </a:extLst>
          </p:cNvPr>
          <p:cNvSpPr>
            <a:spLocks noGrp="1"/>
          </p:cNvSpPr>
          <p:nvPr>
            <p:ph type="title"/>
          </p:nvPr>
        </p:nvSpPr>
        <p:spPr/>
        <p:txBody>
          <a:bodyPr/>
          <a:lstStyle/>
          <a:p>
            <a:r>
              <a:rPr lang="en-US" dirty="0"/>
              <a:t>Identifying the Main Points</a:t>
            </a:r>
          </a:p>
        </p:txBody>
      </p:sp>
      <p:sp>
        <p:nvSpPr>
          <p:cNvPr id="3" name="Content Placeholder 2">
            <a:extLst>
              <a:ext uri="{FF2B5EF4-FFF2-40B4-BE49-F238E27FC236}">
                <a16:creationId xmlns:a16="http://schemas.microsoft.com/office/drawing/2014/main" id="{6293B871-8312-D49A-BDA1-F10750B66F39}"/>
              </a:ext>
            </a:extLst>
          </p:cNvPr>
          <p:cNvSpPr>
            <a:spLocks noGrp="1"/>
          </p:cNvSpPr>
          <p:nvPr>
            <p:ph idx="1"/>
          </p:nvPr>
        </p:nvSpPr>
        <p:spPr/>
        <p:txBody>
          <a:bodyPr/>
          <a:lstStyle/>
          <a:p>
            <a:r>
              <a:rPr lang="en-US" sz="2000" dirty="0"/>
              <a:t>Your first goal towards your comprehension will always be to identify main points, regardless of the type of reading material.</a:t>
            </a:r>
          </a:p>
          <a:p>
            <a:r>
              <a:rPr lang="en-US" sz="2000" dirty="0"/>
              <a:t>Reading material could be in the form of textbook, non-fiction trade book, magazine, newspaper or a scholarly journal/article etc.</a:t>
            </a:r>
          </a:p>
          <a:p>
            <a:r>
              <a:rPr lang="en-US" sz="2000" dirty="0"/>
              <a:t>After finding the main point you then identify the supporting points and explanations that develop and clarify it.</a:t>
            </a:r>
          </a:p>
          <a:p>
            <a:endParaRPr lang="en-US" dirty="0"/>
          </a:p>
        </p:txBody>
      </p:sp>
      <p:sp>
        <p:nvSpPr>
          <p:cNvPr id="4" name="Footer Placeholder 3">
            <a:extLst>
              <a:ext uri="{FF2B5EF4-FFF2-40B4-BE49-F238E27FC236}">
                <a16:creationId xmlns:a16="http://schemas.microsoft.com/office/drawing/2014/main" id="{6928AB58-1A14-B6EE-9F04-A9A11C5F44C5}"/>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97C8890E-C118-49D7-E26B-82488D7DF3E9}"/>
              </a:ext>
            </a:extLst>
          </p:cNvPr>
          <p:cNvSpPr>
            <a:spLocks noGrp="1"/>
          </p:cNvSpPr>
          <p:nvPr>
            <p:ph type="sldNum" sz="quarter" idx="12"/>
          </p:nvPr>
        </p:nvSpPr>
        <p:spPr/>
        <p:txBody>
          <a:bodyPr/>
          <a:lstStyle/>
          <a:p>
            <a:fld id="{5DEF7F31-0B8A-474A-B86C-91F381754329}" type="slidenum">
              <a:rPr lang="en-US" smtClean="0"/>
              <a:t>12</a:t>
            </a:fld>
            <a:endParaRPr lang="en-US" dirty="0"/>
          </a:p>
        </p:txBody>
      </p:sp>
    </p:spTree>
    <p:extLst>
      <p:ext uri="{BB962C8B-B14F-4D97-AF65-F5344CB8AC3E}">
        <p14:creationId xmlns:p14="http://schemas.microsoft.com/office/powerpoint/2010/main" val="839518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8E89C-2D10-0560-BF0F-A2E5CA29085E}"/>
              </a:ext>
            </a:extLst>
          </p:cNvPr>
          <p:cNvSpPr>
            <a:spLocks noGrp="1"/>
          </p:cNvSpPr>
          <p:nvPr>
            <p:ph type="title"/>
          </p:nvPr>
        </p:nvSpPr>
        <p:spPr/>
        <p:txBody>
          <a:bodyPr/>
          <a:lstStyle/>
          <a:p>
            <a:r>
              <a:rPr lang="en-US" dirty="0"/>
              <a:t>Identifying the Main Points (Continued)</a:t>
            </a:r>
          </a:p>
        </p:txBody>
      </p:sp>
      <p:sp>
        <p:nvSpPr>
          <p:cNvPr id="3" name="Content Placeholder 2">
            <a:extLst>
              <a:ext uri="{FF2B5EF4-FFF2-40B4-BE49-F238E27FC236}">
                <a16:creationId xmlns:a16="http://schemas.microsoft.com/office/drawing/2014/main" id="{B9C5AD6B-F50F-EE8E-44BB-68F1232A6B91}"/>
              </a:ext>
            </a:extLst>
          </p:cNvPr>
          <p:cNvSpPr>
            <a:spLocks noGrp="1"/>
          </p:cNvSpPr>
          <p:nvPr>
            <p:ph idx="1"/>
          </p:nvPr>
        </p:nvSpPr>
        <p:spPr/>
        <p:txBody>
          <a:bodyPr/>
          <a:lstStyle/>
          <a:p>
            <a:r>
              <a:rPr lang="en-US" sz="2000" dirty="0"/>
              <a:t>The most important idea is generally stated by the author in the beginning or the introductory paragraphs. Look for main points in summary, key objectives, introductions or conclusions.</a:t>
            </a:r>
          </a:p>
          <a:p>
            <a:r>
              <a:rPr lang="en-US" sz="2000" dirty="0"/>
              <a:t>Headings and subheadings will show how the author has organized supporting points.</a:t>
            </a:r>
          </a:p>
          <a:p>
            <a:r>
              <a:rPr lang="en-US" sz="2000" dirty="0"/>
              <a:t>Main points will give you a general overview and context of the reading material.</a:t>
            </a:r>
          </a:p>
          <a:p>
            <a:endParaRPr lang="en-US" dirty="0"/>
          </a:p>
        </p:txBody>
      </p:sp>
      <p:sp>
        <p:nvSpPr>
          <p:cNvPr id="4" name="Footer Placeholder 3">
            <a:extLst>
              <a:ext uri="{FF2B5EF4-FFF2-40B4-BE49-F238E27FC236}">
                <a16:creationId xmlns:a16="http://schemas.microsoft.com/office/drawing/2014/main" id="{9D464266-A0A6-DB3C-B940-C7086BF6387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5763AFFD-F70F-82E1-5C71-1FE7BFCB1558}"/>
              </a:ext>
            </a:extLst>
          </p:cNvPr>
          <p:cNvSpPr>
            <a:spLocks noGrp="1"/>
          </p:cNvSpPr>
          <p:nvPr>
            <p:ph type="sldNum" sz="quarter" idx="12"/>
          </p:nvPr>
        </p:nvSpPr>
        <p:spPr/>
        <p:txBody>
          <a:bodyPr/>
          <a:lstStyle/>
          <a:p>
            <a:fld id="{5DEF7F31-0B8A-474A-B86C-91F381754329}" type="slidenum">
              <a:rPr lang="en-US" smtClean="0"/>
              <a:t>13</a:t>
            </a:fld>
            <a:endParaRPr lang="en-US" dirty="0"/>
          </a:p>
        </p:txBody>
      </p:sp>
    </p:spTree>
    <p:extLst>
      <p:ext uri="{BB962C8B-B14F-4D97-AF65-F5344CB8AC3E}">
        <p14:creationId xmlns:p14="http://schemas.microsoft.com/office/powerpoint/2010/main" val="30192149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252C8A-C44B-D1A1-22EA-59D07963B86C}"/>
              </a:ext>
            </a:extLst>
          </p:cNvPr>
          <p:cNvSpPr>
            <a:spLocks noGrp="1"/>
          </p:cNvSpPr>
          <p:nvPr>
            <p:ph type="title"/>
          </p:nvPr>
        </p:nvSpPr>
        <p:spPr/>
        <p:txBody>
          <a:bodyPr/>
          <a:lstStyle/>
          <a:p>
            <a:r>
              <a:rPr lang="en-US" dirty="0"/>
              <a:t>Monitoring Your Comprehension</a:t>
            </a:r>
          </a:p>
        </p:txBody>
      </p:sp>
      <p:sp>
        <p:nvSpPr>
          <p:cNvPr id="3" name="Content Placeholder 2">
            <a:extLst>
              <a:ext uri="{FF2B5EF4-FFF2-40B4-BE49-F238E27FC236}">
                <a16:creationId xmlns:a16="http://schemas.microsoft.com/office/drawing/2014/main" id="{82785E72-D75B-B917-A481-E16A56711581}"/>
              </a:ext>
            </a:extLst>
          </p:cNvPr>
          <p:cNvSpPr>
            <a:spLocks noGrp="1"/>
          </p:cNvSpPr>
          <p:nvPr>
            <p:ph idx="1"/>
          </p:nvPr>
        </p:nvSpPr>
        <p:spPr/>
        <p:txBody>
          <a:bodyPr/>
          <a:lstStyle/>
          <a:p>
            <a:r>
              <a:rPr lang="en-US" sz="2000" dirty="0"/>
              <a:t>Try answering  comprehension questions at the end of each chapter to assess your reading.</a:t>
            </a:r>
          </a:p>
          <a:p>
            <a:r>
              <a:rPr lang="en-US" sz="2000" dirty="0"/>
              <a:t>Summarize main points at the end of reading each section.</a:t>
            </a:r>
            <a:endParaRPr lang="en-US" sz="2000" dirty="0">
              <a:cs typeface="Calibri"/>
            </a:endParaRPr>
          </a:p>
          <a:p>
            <a:r>
              <a:rPr lang="en-US" sz="2000" dirty="0"/>
              <a:t>Identify questions you should be able to answer at the end of the chapter section.</a:t>
            </a:r>
            <a:endParaRPr lang="en-US" sz="2000" dirty="0">
              <a:cs typeface="Calibri"/>
            </a:endParaRPr>
          </a:p>
          <a:p>
            <a:r>
              <a:rPr lang="en-US" sz="2000" dirty="0"/>
              <a:t>Do not read in a vacuum: discuss the readings with classmates to determine if you understand the main points.</a:t>
            </a:r>
            <a:endParaRPr lang="en-US" sz="2000" dirty="0">
              <a:cs typeface="Calibri"/>
            </a:endParaRPr>
          </a:p>
          <a:p>
            <a:endParaRPr lang="en-US" dirty="0"/>
          </a:p>
        </p:txBody>
      </p:sp>
      <p:sp>
        <p:nvSpPr>
          <p:cNvPr id="4" name="Footer Placeholder 3">
            <a:extLst>
              <a:ext uri="{FF2B5EF4-FFF2-40B4-BE49-F238E27FC236}">
                <a16:creationId xmlns:a16="http://schemas.microsoft.com/office/drawing/2014/main" id="{39196D42-54C3-C8D7-9E5B-86956C4DE4DC}"/>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02C9DB7F-8BFF-88BE-0A06-FE80459BA839}"/>
              </a:ext>
            </a:extLst>
          </p:cNvPr>
          <p:cNvSpPr>
            <a:spLocks noGrp="1"/>
          </p:cNvSpPr>
          <p:nvPr>
            <p:ph type="sldNum" sz="quarter" idx="12"/>
          </p:nvPr>
        </p:nvSpPr>
        <p:spPr/>
        <p:txBody>
          <a:bodyPr/>
          <a:lstStyle/>
          <a:p>
            <a:fld id="{5DEF7F31-0B8A-474A-B86C-91F381754329}" type="slidenum">
              <a:rPr lang="en-US" smtClean="0"/>
              <a:t>14</a:t>
            </a:fld>
            <a:endParaRPr lang="en-US" dirty="0"/>
          </a:p>
        </p:txBody>
      </p:sp>
    </p:spTree>
    <p:extLst>
      <p:ext uri="{BB962C8B-B14F-4D97-AF65-F5344CB8AC3E}">
        <p14:creationId xmlns:p14="http://schemas.microsoft.com/office/powerpoint/2010/main" val="25444646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6A1E8-DB27-B5C9-D39F-A87F70285B10}"/>
              </a:ext>
            </a:extLst>
          </p:cNvPr>
          <p:cNvSpPr>
            <a:spLocks noGrp="1"/>
          </p:cNvSpPr>
          <p:nvPr>
            <p:ph type="title"/>
          </p:nvPr>
        </p:nvSpPr>
        <p:spPr/>
        <p:txBody>
          <a:bodyPr/>
          <a:lstStyle/>
          <a:p>
            <a:r>
              <a:rPr lang="en-US" dirty="0"/>
              <a:t>Taking It to the Next Level: Active Reading</a:t>
            </a:r>
          </a:p>
        </p:txBody>
      </p:sp>
      <p:sp>
        <p:nvSpPr>
          <p:cNvPr id="3" name="Content Placeholder 2">
            <a:extLst>
              <a:ext uri="{FF2B5EF4-FFF2-40B4-BE49-F238E27FC236}">
                <a16:creationId xmlns:a16="http://schemas.microsoft.com/office/drawing/2014/main" id="{86B19F94-5EB3-4302-6EDC-5B26894C1979}"/>
              </a:ext>
            </a:extLst>
          </p:cNvPr>
          <p:cNvSpPr>
            <a:spLocks noGrp="1"/>
          </p:cNvSpPr>
          <p:nvPr>
            <p:ph idx="1"/>
          </p:nvPr>
        </p:nvSpPr>
        <p:spPr>
          <a:xfrm>
            <a:off x="992302" y="2480207"/>
            <a:ext cx="9950103" cy="3513514"/>
          </a:xfrm>
        </p:spPr>
        <p:txBody>
          <a:bodyPr/>
          <a:lstStyle/>
          <a:p>
            <a:r>
              <a:rPr lang="en-US" sz="2000" dirty="0"/>
              <a:t>Two common strategies for active reading are:</a:t>
            </a:r>
          </a:p>
          <a:p>
            <a:pPr marL="617220" lvl="1" indent="-342900">
              <a:buFont typeface="+mj-lt"/>
              <a:buAutoNum type="arabicPeriod"/>
            </a:pPr>
            <a:r>
              <a:rPr lang="en-US" sz="2000" b="0" dirty="0"/>
              <a:t>Applying the four reading strategies</a:t>
            </a:r>
          </a:p>
          <a:p>
            <a:pPr marL="617220" lvl="1" indent="-342900">
              <a:buFont typeface="+mj-lt"/>
              <a:buAutoNum type="arabicPeriod"/>
            </a:pPr>
            <a:r>
              <a:rPr lang="en-US" sz="2000" b="0" dirty="0"/>
              <a:t>SQ3R</a:t>
            </a:r>
          </a:p>
          <a:p>
            <a:endParaRPr lang="en-US" dirty="0"/>
          </a:p>
        </p:txBody>
      </p:sp>
      <p:sp>
        <p:nvSpPr>
          <p:cNvPr id="4" name="Footer Placeholder 3">
            <a:extLst>
              <a:ext uri="{FF2B5EF4-FFF2-40B4-BE49-F238E27FC236}">
                <a16:creationId xmlns:a16="http://schemas.microsoft.com/office/drawing/2014/main" id="{859F21DA-08CB-6776-E38B-B8803F9F5DF4}"/>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E8D1FF1D-C103-1CFA-E1F0-F49682C1D438}"/>
              </a:ext>
            </a:extLst>
          </p:cNvPr>
          <p:cNvSpPr>
            <a:spLocks noGrp="1"/>
          </p:cNvSpPr>
          <p:nvPr>
            <p:ph type="sldNum" sz="quarter" idx="12"/>
          </p:nvPr>
        </p:nvSpPr>
        <p:spPr/>
        <p:txBody>
          <a:bodyPr/>
          <a:lstStyle/>
          <a:p>
            <a:fld id="{5DEF7F31-0B8A-474A-B86C-91F381754329}" type="slidenum">
              <a:rPr lang="en-US" smtClean="0"/>
              <a:t>15</a:t>
            </a:fld>
            <a:endParaRPr lang="en-US" dirty="0"/>
          </a:p>
        </p:txBody>
      </p:sp>
    </p:spTree>
    <p:extLst>
      <p:ext uri="{BB962C8B-B14F-4D97-AF65-F5344CB8AC3E}">
        <p14:creationId xmlns:p14="http://schemas.microsoft.com/office/powerpoint/2010/main" val="24136905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8DA2CD-525E-4A79-6522-32280B5BF927}"/>
              </a:ext>
            </a:extLst>
          </p:cNvPr>
          <p:cNvSpPr>
            <a:spLocks noGrp="1"/>
          </p:cNvSpPr>
          <p:nvPr>
            <p:ph type="title"/>
          </p:nvPr>
        </p:nvSpPr>
        <p:spPr/>
        <p:txBody>
          <a:bodyPr/>
          <a:lstStyle/>
          <a:p>
            <a:r>
              <a:rPr lang="en-US" dirty="0"/>
              <a:t>Four Reading Stages</a:t>
            </a:r>
          </a:p>
        </p:txBody>
      </p:sp>
      <p:sp>
        <p:nvSpPr>
          <p:cNvPr id="3" name="Content Placeholder 2">
            <a:extLst>
              <a:ext uri="{FF2B5EF4-FFF2-40B4-BE49-F238E27FC236}">
                <a16:creationId xmlns:a16="http://schemas.microsoft.com/office/drawing/2014/main" id="{64A86612-E888-AB14-39F7-8935BDDAF811}"/>
              </a:ext>
            </a:extLst>
          </p:cNvPr>
          <p:cNvSpPr>
            <a:spLocks noGrp="1"/>
          </p:cNvSpPr>
          <p:nvPr>
            <p:ph idx="1"/>
          </p:nvPr>
        </p:nvSpPr>
        <p:spPr/>
        <p:txBody>
          <a:bodyPr/>
          <a:lstStyle/>
          <a:p>
            <a:r>
              <a:rPr lang="en-US" sz="2000" dirty="0"/>
              <a:t>Using these reading strategies will help you understand and remember the content.</a:t>
            </a:r>
          </a:p>
          <a:p>
            <a:r>
              <a:rPr lang="en-US" sz="2000" dirty="0"/>
              <a:t>The four reading stages are:</a:t>
            </a:r>
          </a:p>
          <a:p>
            <a:pPr marL="800100" lvl="1" indent="-342900">
              <a:buFont typeface="+mj-lt"/>
              <a:buAutoNum type="arabicPeriod"/>
            </a:pPr>
            <a:r>
              <a:rPr lang="en-US" sz="2000" b="0" dirty="0"/>
              <a:t>Survey reading</a:t>
            </a:r>
            <a:endParaRPr lang="en-US" sz="2000" b="0" dirty="0">
              <a:cs typeface="Calibri"/>
            </a:endParaRPr>
          </a:p>
          <a:p>
            <a:pPr marL="800100" lvl="1" indent="-342900">
              <a:buFont typeface="+mj-lt"/>
              <a:buAutoNum type="arabicPeriod"/>
            </a:pPr>
            <a:r>
              <a:rPr lang="en-US" sz="2000" b="0" dirty="0"/>
              <a:t>Close reading</a:t>
            </a:r>
            <a:endParaRPr lang="en-US" sz="2000" b="0" dirty="0">
              <a:cs typeface="Calibri"/>
            </a:endParaRPr>
          </a:p>
          <a:p>
            <a:pPr marL="800100" lvl="1" indent="-342900">
              <a:buFont typeface="+mj-lt"/>
              <a:buAutoNum type="arabicPeriod"/>
            </a:pPr>
            <a:r>
              <a:rPr lang="en-US" sz="2000" b="0" dirty="0"/>
              <a:t>Inquiry reading</a:t>
            </a:r>
            <a:endParaRPr lang="en-US" sz="2000" b="0" dirty="0">
              <a:cs typeface="Calibri"/>
            </a:endParaRPr>
          </a:p>
          <a:p>
            <a:pPr marL="800100" lvl="1" indent="-342900">
              <a:buFont typeface="+mj-lt"/>
              <a:buAutoNum type="arabicPeriod"/>
            </a:pPr>
            <a:r>
              <a:rPr lang="en-US" sz="2000" b="0" dirty="0"/>
              <a:t>Critical reading</a:t>
            </a:r>
            <a:endParaRPr lang="en-US" sz="2000" b="0" dirty="0">
              <a:cs typeface="Calibri"/>
            </a:endParaRPr>
          </a:p>
          <a:p>
            <a:endParaRPr lang="en-US" dirty="0"/>
          </a:p>
        </p:txBody>
      </p:sp>
      <p:sp>
        <p:nvSpPr>
          <p:cNvPr id="4" name="Footer Placeholder 3">
            <a:extLst>
              <a:ext uri="{FF2B5EF4-FFF2-40B4-BE49-F238E27FC236}">
                <a16:creationId xmlns:a16="http://schemas.microsoft.com/office/drawing/2014/main" id="{62A72A27-DEA5-3E61-1AF3-AFAA12AD2219}"/>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A39DB445-56DF-819B-3BA2-1D613412CE0A}"/>
              </a:ext>
            </a:extLst>
          </p:cNvPr>
          <p:cNvSpPr>
            <a:spLocks noGrp="1"/>
          </p:cNvSpPr>
          <p:nvPr>
            <p:ph type="sldNum" sz="quarter" idx="12"/>
          </p:nvPr>
        </p:nvSpPr>
        <p:spPr/>
        <p:txBody>
          <a:bodyPr/>
          <a:lstStyle/>
          <a:p>
            <a:fld id="{5DEF7F31-0B8A-474A-B86C-91F381754329}" type="slidenum">
              <a:rPr lang="en-US" smtClean="0"/>
              <a:t>16</a:t>
            </a:fld>
            <a:endParaRPr lang="en-US" dirty="0"/>
          </a:p>
        </p:txBody>
      </p:sp>
    </p:spTree>
    <p:extLst>
      <p:ext uri="{BB962C8B-B14F-4D97-AF65-F5344CB8AC3E}">
        <p14:creationId xmlns:p14="http://schemas.microsoft.com/office/powerpoint/2010/main" val="5350427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9C37E-7D5F-86AF-90EA-EAB27D19FB01}"/>
              </a:ext>
            </a:extLst>
          </p:cNvPr>
          <p:cNvSpPr>
            <a:spLocks noGrp="1"/>
          </p:cNvSpPr>
          <p:nvPr>
            <p:ph type="title"/>
          </p:nvPr>
        </p:nvSpPr>
        <p:spPr/>
        <p:txBody>
          <a:bodyPr/>
          <a:lstStyle/>
          <a:p>
            <a:r>
              <a:rPr lang="en-US" dirty="0"/>
              <a:t>Four Reading Stages (Continued)</a:t>
            </a:r>
          </a:p>
        </p:txBody>
      </p:sp>
      <p:sp>
        <p:nvSpPr>
          <p:cNvPr id="3" name="Content Placeholder 2">
            <a:extLst>
              <a:ext uri="{FF2B5EF4-FFF2-40B4-BE49-F238E27FC236}">
                <a16:creationId xmlns:a16="http://schemas.microsoft.com/office/drawing/2014/main" id="{46182A93-F2D6-6DC4-E38A-83940129B48F}"/>
              </a:ext>
            </a:extLst>
          </p:cNvPr>
          <p:cNvSpPr>
            <a:spLocks noGrp="1"/>
          </p:cNvSpPr>
          <p:nvPr>
            <p:ph idx="1"/>
          </p:nvPr>
        </p:nvSpPr>
        <p:spPr/>
        <p:txBody>
          <a:bodyPr/>
          <a:lstStyle/>
          <a:p>
            <a:r>
              <a:rPr lang="en-US" sz="2000" dirty="0"/>
              <a:t>All the reading stages focus on “reading as thinking” which means you need to read actively to understand and remember. To do this you need to reflect on the relevance of ideas and their usefulness. </a:t>
            </a:r>
          </a:p>
          <a:p>
            <a:endParaRPr lang="en-US" dirty="0"/>
          </a:p>
        </p:txBody>
      </p:sp>
      <p:sp>
        <p:nvSpPr>
          <p:cNvPr id="4" name="Footer Placeholder 3">
            <a:extLst>
              <a:ext uri="{FF2B5EF4-FFF2-40B4-BE49-F238E27FC236}">
                <a16:creationId xmlns:a16="http://schemas.microsoft.com/office/drawing/2014/main" id="{09CDE636-DEEF-8B7B-863E-D5A3BBE8CF64}"/>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CD34F494-7DEA-CA62-42FC-6978BCF1E1BF}"/>
              </a:ext>
            </a:extLst>
          </p:cNvPr>
          <p:cNvSpPr>
            <a:spLocks noGrp="1"/>
          </p:cNvSpPr>
          <p:nvPr>
            <p:ph type="sldNum" sz="quarter" idx="12"/>
          </p:nvPr>
        </p:nvSpPr>
        <p:spPr/>
        <p:txBody>
          <a:bodyPr/>
          <a:lstStyle/>
          <a:p>
            <a:fld id="{5DEF7F31-0B8A-474A-B86C-91F381754329}" type="slidenum">
              <a:rPr lang="en-US" smtClean="0"/>
              <a:t>17</a:t>
            </a:fld>
            <a:endParaRPr lang="en-US" dirty="0"/>
          </a:p>
        </p:txBody>
      </p:sp>
    </p:spTree>
    <p:extLst>
      <p:ext uri="{BB962C8B-B14F-4D97-AF65-F5344CB8AC3E}">
        <p14:creationId xmlns:p14="http://schemas.microsoft.com/office/powerpoint/2010/main" val="2590507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7C849-23AC-453E-498E-A94C0C28DEB3}"/>
              </a:ext>
            </a:extLst>
          </p:cNvPr>
          <p:cNvSpPr>
            <a:spLocks noGrp="1"/>
          </p:cNvSpPr>
          <p:nvPr>
            <p:ph type="title"/>
          </p:nvPr>
        </p:nvSpPr>
        <p:spPr/>
        <p:txBody>
          <a:bodyPr/>
          <a:lstStyle/>
          <a:p>
            <a:r>
              <a:rPr lang="en-US" dirty="0"/>
              <a:t>Survey reading</a:t>
            </a:r>
          </a:p>
        </p:txBody>
      </p:sp>
      <p:sp>
        <p:nvSpPr>
          <p:cNvPr id="3" name="Content Placeholder 2">
            <a:extLst>
              <a:ext uri="{FF2B5EF4-FFF2-40B4-BE49-F238E27FC236}">
                <a16:creationId xmlns:a16="http://schemas.microsoft.com/office/drawing/2014/main" id="{6FB82019-B981-AB19-1340-5430DC3FA29B}"/>
              </a:ext>
            </a:extLst>
          </p:cNvPr>
          <p:cNvSpPr>
            <a:spLocks noGrp="1"/>
          </p:cNvSpPr>
          <p:nvPr>
            <p:ph idx="1"/>
          </p:nvPr>
        </p:nvSpPr>
        <p:spPr/>
        <p:txBody>
          <a:bodyPr/>
          <a:lstStyle/>
          <a:p>
            <a:r>
              <a:rPr lang="en-US" dirty="0"/>
              <a:t>Skimming through text, </a:t>
            </a:r>
            <a:r>
              <a:rPr lang="en-US" sz="2000" dirty="0"/>
              <a:t>spending</a:t>
            </a:r>
            <a:r>
              <a:rPr lang="en-US" dirty="0"/>
              <a:t> 2 to 10 minutes per chapter, gives you overall picture of the text. Some benefits are:</a:t>
            </a:r>
          </a:p>
          <a:p>
            <a:pPr marL="560070" lvl="1" indent="-285750">
              <a:buFont typeface="Arial" panose="020B0604020202020204" pitchFamily="34" charset="0"/>
              <a:buChar char="•"/>
            </a:pPr>
            <a:r>
              <a:rPr lang="en-US" b="0" dirty="0"/>
              <a:t>You have a better understanding of how long it will take you to study the text thoroughly</a:t>
            </a:r>
          </a:p>
          <a:p>
            <a:pPr marL="560070" lvl="1" indent="-285750">
              <a:buFont typeface="Arial" panose="020B0604020202020204" pitchFamily="34" charset="0"/>
              <a:buChar char="•"/>
            </a:pPr>
            <a:r>
              <a:rPr lang="en-US" b="0" dirty="0"/>
              <a:t>You can highlight key topics and how they are relevant.</a:t>
            </a:r>
          </a:p>
          <a:p>
            <a:pPr marL="560070" lvl="1" indent="-285750">
              <a:buFont typeface="Arial" panose="020B0604020202020204" pitchFamily="34" charset="0"/>
              <a:buChar char="•"/>
            </a:pPr>
            <a:r>
              <a:rPr lang="en-US" b="0" dirty="0"/>
              <a:t>Improves concentration.</a:t>
            </a:r>
          </a:p>
          <a:p>
            <a:endParaRPr lang="en-US" dirty="0"/>
          </a:p>
        </p:txBody>
      </p:sp>
      <p:sp>
        <p:nvSpPr>
          <p:cNvPr id="4" name="Footer Placeholder 3">
            <a:extLst>
              <a:ext uri="{FF2B5EF4-FFF2-40B4-BE49-F238E27FC236}">
                <a16:creationId xmlns:a16="http://schemas.microsoft.com/office/drawing/2014/main" id="{4D5536E0-3474-5D0B-B054-72AE7A17B5FB}"/>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09C8CDF7-8014-44F9-87B7-FAA493A21FD0}"/>
              </a:ext>
            </a:extLst>
          </p:cNvPr>
          <p:cNvSpPr>
            <a:spLocks noGrp="1"/>
          </p:cNvSpPr>
          <p:nvPr>
            <p:ph type="sldNum" sz="quarter" idx="12"/>
          </p:nvPr>
        </p:nvSpPr>
        <p:spPr/>
        <p:txBody>
          <a:bodyPr/>
          <a:lstStyle/>
          <a:p>
            <a:fld id="{5DEF7F31-0B8A-474A-B86C-91F381754329}" type="slidenum">
              <a:rPr lang="en-US" smtClean="0"/>
              <a:t>18</a:t>
            </a:fld>
            <a:endParaRPr lang="en-US" dirty="0"/>
          </a:p>
        </p:txBody>
      </p:sp>
    </p:spTree>
    <p:extLst>
      <p:ext uri="{BB962C8B-B14F-4D97-AF65-F5344CB8AC3E}">
        <p14:creationId xmlns:p14="http://schemas.microsoft.com/office/powerpoint/2010/main" val="3275773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1A7BB-9E8A-D45E-72D3-FC4928D80EC5}"/>
              </a:ext>
            </a:extLst>
          </p:cNvPr>
          <p:cNvSpPr>
            <a:spLocks noGrp="1"/>
          </p:cNvSpPr>
          <p:nvPr>
            <p:ph type="title"/>
          </p:nvPr>
        </p:nvSpPr>
        <p:spPr/>
        <p:txBody>
          <a:bodyPr/>
          <a:lstStyle/>
          <a:p>
            <a:r>
              <a:rPr lang="en-US" dirty="0"/>
              <a:t>Close reading</a:t>
            </a:r>
          </a:p>
        </p:txBody>
      </p:sp>
      <p:sp>
        <p:nvSpPr>
          <p:cNvPr id="3" name="Content Placeholder 2">
            <a:extLst>
              <a:ext uri="{FF2B5EF4-FFF2-40B4-BE49-F238E27FC236}">
                <a16:creationId xmlns:a16="http://schemas.microsoft.com/office/drawing/2014/main" id="{EA81CF44-5511-6FD5-84E2-FD412D1A0053}"/>
              </a:ext>
            </a:extLst>
          </p:cNvPr>
          <p:cNvSpPr>
            <a:spLocks noGrp="1"/>
          </p:cNvSpPr>
          <p:nvPr>
            <p:ph idx="1"/>
          </p:nvPr>
        </p:nvSpPr>
        <p:spPr/>
        <p:txBody>
          <a:bodyPr/>
          <a:lstStyle/>
          <a:p>
            <a:r>
              <a:rPr lang="en-US" sz="2000" dirty="0"/>
              <a:t>This reading stage allows you to concentrate and make decisions about how relevant content is,  to ensure you understand the content, and makes it easier to remember.</a:t>
            </a:r>
          </a:p>
          <a:p>
            <a:r>
              <a:rPr lang="en-US" sz="2000" dirty="0"/>
              <a:t>You read to remember at least 75 to 80% of information.</a:t>
            </a:r>
            <a:endParaRPr lang="en-US" sz="2000" dirty="0">
              <a:cs typeface="Calibri"/>
            </a:endParaRPr>
          </a:p>
          <a:p>
            <a:r>
              <a:rPr lang="en-US" sz="2000" dirty="0"/>
              <a:t>Identify main points, key details of each section in a chapter, and summarize.</a:t>
            </a:r>
            <a:endParaRPr lang="en-US" sz="2000" dirty="0">
              <a:cs typeface="Calibri"/>
            </a:endParaRPr>
          </a:p>
          <a:p>
            <a:r>
              <a:rPr lang="en-US" sz="2000" dirty="0"/>
              <a:t>You should be able to give a test immediately after reading. </a:t>
            </a:r>
            <a:endParaRPr lang="en-US" sz="2000" dirty="0">
              <a:cs typeface="Calibri"/>
            </a:endParaRPr>
          </a:p>
          <a:p>
            <a:endParaRPr lang="en-US" dirty="0"/>
          </a:p>
        </p:txBody>
      </p:sp>
      <p:sp>
        <p:nvSpPr>
          <p:cNvPr id="4" name="Footer Placeholder 3">
            <a:extLst>
              <a:ext uri="{FF2B5EF4-FFF2-40B4-BE49-F238E27FC236}">
                <a16:creationId xmlns:a16="http://schemas.microsoft.com/office/drawing/2014/main" id="{1B5250D8-2B78-8237-75B8-5A941D253D29}"/>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Rectangle 5">
            <a:extLst>
              <a:ext uri="{FF2B5EF4-FFF2-40B4-BE49-F238E27FC236}">
                <a16:creationId xmlns:a16="http://schemas.microsoft.com/office/drawing/2014/main" id="{5577DEC7-18CA-BF51-BA4A-477BAC02DEAA}"/>
              </a:ext>
            </a:extLst>
          </p:cNvPr>
          <p:cNvSpPr/>
          <p:nvPr/>
        </p:nvSpPr>
        <p:spPr>
          <a:xfrm>
            <a:off x="7377340" y="6333293"/>
            <a:ext cx="1980670" cy="340734"/>
          </a:xfrm>
          <a:prstGeom prst="rect">
            <a:avLst/>
          </a:prstGeom>
        </p:spPr>
        <p:txBody>
          <a:bodyPr wrap="none">
            <a:spAutoFit/>
          </a:bodyPr>
          <a:lstStyle/>
          <a:p>
            <a:pPr>
              <a:lnSpc>
                <a:spcPct val="107000"/>
              </a:lnSpc>
              <a:spcAft>
                <a:spcPts val="800"/>
              </a:spcAft>
            </a:pPr>
            <a:r>
              <a:rPr lang="en-US" sz="1600" dirty="0">
                <a:solidFill>
                  <a:srgbClr val="39393A"/>
                </a:solidFill>
                <a:latin typeface="Avenir Next LT Pro Light (Body)"/>
                <a:ea typeface="Calibri" panose="020F0502020204030204" pitchFamily="34" charset="0"/>
                <a:cs typeface="Times New Roman" panose="02020603050405020304" pitchFamily="18" charset="0"/>
              </a:rPr>
              <a:t>(Booth et al. , 2022)</a:t>
            </a:r>
          </a:p>
        </p:txBody>
      </p:sp>
      <p:sp>
        <p:nvSpPr>
          <p:cNvPr id="5" name="Slide Number Placeholder 4">
            <a:extLst>
              <a:ext uri="{FF2B5EF4-FFF2-40B4-BE49-F238E27FC236}">
                <a16:creationId xmlns:a16="http://schemas.microsoft.com/office/drawing/2014/main" id="{E4DE9A38-454A-DC3D-20A4-3F64FBC781CB}"/>
              </a:ext>
            </a:extLst>
          </p:cNvPr>
          <p:cNvSpPr>
            <a:spLocks noGrp="1"/>
          </p:cNvSpPr>
          <p:nvPr>
            <p:ph type="sldNum" sz="quarter" idx="12"/>
          </p:nvPr>
        </p:nvSpPr>
        <p:spPr/>
        <p:txBody>
          <a:bodyPr/>
          <a:lstStyle/>
          <a:p>
            <a:fld id="{5DEF7F31-0B8A-474A-B86C-91F381754329}" type="slidenum">
              <a:rPr lang="en-US" smtClean="0"/>
              <a:t>19</a:t>
            </a:fld>
            <a:endParaRPr lang="en-US" dirty="0"/>
          </a:p>
        </p:txBody>
      </p:sp>
    </p:spTree>
    <p:extLst>
      <p:ext uri="{BB962C8B-B14F-4D97-AF65-F5344CB8AC3E}">
        <p14:creationId xmlns:p14="http://schemas.microsoft.com/office/powerpoint/2010/main" val="1882724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5224D-BC8A-685B-238D-93B6D5F68D13}"/>
              </a:ext>
            </a:extLst>
          </p:cNvPr>
          <p:cNvSpPr>
            <a:spLocks noGrp="1"/>
          </p:cNvSpPr>
          <p:nvPr>
            <p:ph type="title"/>
          </p:nvPr>
        </p:nvSpPr>
        <p:spPr/>
        <p:txBody>
          <a:bodyPr/>
          <a:lstStyle/>
          <a:p>
            <a:r>
              <a:rPr lang="en-US" dirty="0"/>
              <a:t>Chapter 2: Reading &amp; Writing for College</a:t>
            </a:r>
          </a:p>
        </p:txBody>
      </p:sp>
      <p:sp>
        <p:nvSpPr>
          <p:cNvPr id="3" name="Content Placeholder 2">
            <a:extLst>
              <a:ext uri="{FF2B5EF4-FFF2-40B4-BE49-F238E27FC236}">
                <a16:creationId xmlns:a16="http://schemas.microsoft.com/office/drawing/2014/main" id="{078F0173-8679-D722-6F40-BAEF2EC2C285}"/>
              </a:ext>
            </a:extLst>
          </p:cNvPr>
          <p:cNvSpPr>
            <a:spLocks noGrp="1"/>
          </p:cNvSpPr>
          <p:nvPr>
            <p:ph idx="1"/>
          </p:nvPr>
        </p:nvSpPr>
        <p:spPr/>
        <p:txBody>
          <a:bodyPr/>
          <a:lstStyle/>
          <a:p>
            <a:r>
              <a:rPr lang="en-US" dirty="0"/>
              <a:t>2.1 – Reading for College</a:t>
            </a:r>
          </a:p>
          <a:p>
            <a:r>
              <a:rPr lang="en-US" dirty="0"/>
              <a:t>2.2 – Note-Taking</a:t>
            </a:r>
          </a:p>
          <a:p>
            <a:r>
              <a:rPr lang="en-US" dirty="0"/>
              <a:t>2.3 – Writing for College</a:t>
            </a:r>
          </a:p>
          <a:p>
            <a:r>
              <a:rPr lang="en-US" dirty="0"/>
              <a:t>2.4 – Purpose, Audience, Tone, and Content</a:t>
            </a:r>
          </a:p>
          <a:p>
            <a:r>
              <a:rPr lang="en-US" dirty="0"/>
              <a:t>2.5 – Effective Means for Writing a Paragraph</a:t>
            </a:r>
          </a:p>
          <a:p>
            <a:r>
              <a:rPr lang="en-US" dirty="0"/>
              <a:t>2.6 – Writing Paragraphs: Exercises</a:t>
            </a:r>
          </a:p>
        </p:txBody>
      </p:sp>
      <p:sp>
        <p:nvSpPr>
          <p:cNvPr id="4" name="Footer Placeholder 3">
            <a:extLst>
              <a:ext uri="{FF2B5EF4-FFF2-40B4-BE49-F238E27FC236}">
                <a16:creationId xmlns:a16="http://schemas.microsoft.com/office/drawing/2014/main" id="{5E83DFFA-104E-E40F-ACCE-118A3240257B}"/>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t>Communication Essentials for College</a:t>
            </a:r>
          </a:p>
        </p:txBody>
      </p:sp>
      <p:sp>
        <p:nvSpPr>
          <p:cNvPr id="5" name="Slide Number Placeholder 4">
            <a:extLst>
              <a:ext uri="{FF2B5EF4-FFF2-40B4-BE49-F238E27FC236}">
                <a16:creationId xmlns:a16="http://schemas.microsoft.com/office/drawing/2014/main" id="{B6D2EBFC-8444-03FD-AB19-0D3A7E69598C}"/>
              </a:ext>
            </a:extLst>
          </p:cNvPr>
          <p:cNvSpPr>
            <a:spLocks noGrp="1"/>
          </p:cNvSpPr>
          <p:nvPr>
            <p:ph type="sldNum" sz="quarter" idx="12"/>
          </p:nvPr>
        </p:nvSpPr>
        <p:spPr/>
        <p:txBody>
          <a:bodyPr/>
          <a:lstStyle/>
          <a:p>
            <a:fld id="{5DEF7F31-0B8A-474A-B86C-91F381754329}" type="slidenum">
              <a:rPr lang="en-US" smtClean="0"/>
              <a:t>2</a:t>
            </a:fld>
            <a:endParaRPr lang="en-US" dirty="0"/>
          </a:p>
        </p:txBody>
      </p:sp>
    </p:spTree>
    <p:extLst>
      <p:ext uri="{BB962C8B-B14F-4D97-AF65-F5344CB8AC3E}">
        <p14:creationId xmlns:p14="http://schemas.microsoft.com/office/powerpoint/2010/main" val="13969522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B72A0-C517-39EA-70CC-3B909AB28434}"/>
              </a:ext>
            </a:extLst>
          </p:cNvPr>
          <p:cNvSpPr>
            <a:spLocks noGrp="1"/>
          </p:cNvSpPr>
          <p:nvPr>
            <p:ph type="title"/>
          </p:nvPr>
        </p:nvSpPr>
        <p:spPr/>
        <p:txBody>
          <a:bodyPr/>
          <a:lstStyle/>
          <a:p>
            <a:r>
              <a:rPr lang="en-US" dirty="0"/>
              <a:t>Inquiry reading</a:t>
            </a:r>
          </a:p>
        </p:txBody>
      </p:sp>
      <p:sp>
        <p:nvSpPr>
          <p:cNvPr id="3" name="Content Placeholder 2">
            <a:extLst>
              <a:ext uri="{FF2B5EF4-FFF2-40B4-BE49-F238E27FC236}">
                <a16:creationId xmlns:a16="http://schemas.microsoft.com/office/drawing/2014/main" id="{0B72ED1C-20D9-290E-E4A7-B7F5EFD3ED43}"/>
              </a:ext>
            </a:extLst>
          </p:cNvPr>
          <p:cNvSpPr>
            <a:spLocks noGrp="1"/>
          </p:cNvSpPr>
          <p:nvPr>
            <p:ph idx="1"/>
          </p:nvPr>
        </p:nvSpPr>
        <p:spPr/>
        <p:txBody>
          <a:bodyPr/>
          <a:lstStyle/>
          <a:p>
            <a:r>
              <a:rPr lang="en-US" dirty="0"/>
              <a:t>Also known as ‘Discovery Reading’.</a:t>
            </a:r>
            <a:endParaRPr lang="en-US" dirty="0">
              <a:cs typeface="Calibri"/>
            </a:endParaRPr>
          </a:p>
          <a:p>
            <a:r>
              <a:rPr lang="en-US" dirty="0"/>
              <a:t>Increased focus: This is a more involved reading stage. You ask interpretative questions and search for answers while you read.  </a:t>
            </a:r>
            <a:endParaRPr lang="en-US" dirty="0">
              <a:cs typeface="Calibri"/>
            </a:endParaRPr>
          </a:p>
          <a:p>
            <a:r>
              <a:rPr lang="en-US" dirty="0"/>
              <a:t>Increased retention: You are able to retain more information from reading material because of active involvement.</a:t>
            </a:r>
            <a:endParaRPr lang="en-US" dirty="0">
              <a:cs typeface="Calibri"/>
            </a:endParaRPr>
          </a:p>
          <a:p>
            <a:endParaRPr lang="en-US" dirty="0"/>
          </a:p>
        </p:txBody>
      </p:sp>
      <p:sp>
        <p:nvSpPr>
          <p:cNvPr id="4" name="Footer Placeholder 3">
            <a:extLst>
              <a:ext uri="{FF2B5EF4-FFF2-40B4-BE49-F238E27FC236}">
                <a16:creationId xmlns:a16="http://schemas.microsoft.com/office/drawing/2014/main" id="{135E4F69-40B1-BCB1-FF2B-408E83FB6B1B}"/>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8DF62321-5400-70E2-32C3-AA448F117C3B}"/>
              </a:ext>
            </a:extLst>
          </p:cNvPr>
          <p:cNvSpPr>
            <a:spLocks noGrp="1"/>
          </p:cNvSpPr>
          <p:nvPr>
            <p:ph type="sldNum" sz="quarter" idx="12"/>
          </p:nvPr>
        </p:nvSpPr>
        <p:spPr/>
        <p:txBody>
          <a:bodyPr/>
          <a:lstStyle/>
          <a:p>
            <a:fld id="{5DEF7F31-0B8A-474A-B86C-91F381754329}" type="slidenum">
              <a:rPr lang="en-US" smtClean="0"/>
              <a:t>20</a:t>
            </a:fld>
            <a:endParaRPr lang="en-US" dirty="0"/>
          </a:p>
        </p:txBody>
      </p:sp>
    </p:spTree>
    <p:extLst>
      <p:ext uri="{BB962C8B-B14F-4D97-AF65-F5344CB8AC3E}">
        <p14:creationId xmlns:p14="http://schemas.microsoft.com/office/powerpoint/2010/main" val="4102259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62AD3-550B-5502-F7E4-73555C974E2E}"/>
              </a:ext>
            </a:extLst>
          </p:cNvPr>
          <p:cNvSpPr>
            <a:spLocks noGrp="1"/>
          </p:cNvSpPr>
          <p:nvPr>
            <p:ph type="title"/>
          </p:nvPr>
        </p:nvSpPr>
        <p:spPr/>
        <p:txBody>
          <a:bodyPr/>
          <a:lstStyle/>
          <a:p>
            <a:r>
              <a:rPr lang="en-US" dirty="0"/>
              <a:t>Inquiry reading (Continued)</a:t>
            </a:r>
          </a:p>
        </p:txBody>
      </p:sp>
      <p:sp>
        <p:nvSpPr>
          <p:cNvPr id="3" name="Content Placeholder 2">
            <a:extLst>
              <a:ext uri="{FF2B5EF4-FFF2-40B4-BE49-F238E27FC236}">
                <a16:creationId xmlns:a16="http://schemas.microsoft.com/office/drawing/2014/main" id="{18A14EC5-5D47-4350-2120-E97BAE689308}"/>
              </a:ext>
            </a:extLst>
          </p:cNvPr>
          <p:cNvSpPr>
            <a:spLocks noGrp="1"/>
          </p:cNvSpPr>
          <p:nvPr>
            <p:ph idx="1"/>
          </p:nvPr>
        </p:nvSpPr>
        <p:spPr/>
        <p:txBody>
          <a:bodyPr/>
          <a:lstStyle/>
          <a:p>
            <a:r>
              <a:rPr lang="en-US" sz="2000" dirty="0"/>
              <a:t>Stimulation of creativity: As you use this stages and raise new question they might inspire you to research further.</a:t>
            </a:r>
          </a:p>
          <a:p>
            <a:r>
              <a:rPr lang="en-US" sz="2000" dirty="0"/>
              <a:t>Match instructors expectations: Instructors are looking for deep understanding of course content.</a:t>
            </a:r>
            <a:endParaRPr lang="en-US" sz="2000" dirty="0">
              <a:cs typeface="Calibri"/>
            </a:endParaRPr>
          </a:p>
          <a:p>
            <a:endParaRPr lang="en-US" dirty="0"/>
          </a:p>
        </p:txBody>
      </p:sp>
      <p:sp>
        <p:nvSpPr>
          <p:cNvPr id="4" name="Footer Placeholder 3">
            <a:extLst>
              <a:ext uri="{FF2B5EF4-FFF2-40B4-BE49-F238E27FC236}">
                <a16:creationId xmlns:a16="http://schemas.microsoft.com/office/drawing/2014/main" id="{BC156BF9-7723-1F6D-3F73-7C52F0B890C1}"/>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C9EDC384-3D33-D26C-6737-341AE4044833}"/>
              </a:ext>
            </a:extLst>
          </p:cNvPr>
          <p:cNvSpPr>
            <a:spLocks noGrp="1"/>
          </p:cNvSpPr>
          <p:nvPr>
            <p:ph type="sldNum" sz="quarter" idx="12"/>
          </p:nvPr>
        </p:nvSpPr>
        <p:spPr/>
        <p:txBody>
          <a:bodyPr/>
          <a:lstStyle/>
          <a:p>
            <a:fld id="{5DEF7F31-0B8A-474A-B86C-91F381754329}" type="slidenum">
              <a:rPr lang="en-US" smtClean="0"/>
              <a:t>21</a:t>
            </a:fld>
            <a:endParaRPr lang="en-US" dirty="0"/>
          </a:p>
        </p:txBody>
      </p:sp>
    </p:spTree>
    <p:extLst>
      <p:ext uri="{BB962C8B-B14F-4D97-AF65-F5344CB8AC3E}">
        <p14:creationId xmlns:p14="http://schemas.microsoft.com/office/powerpoint/2010/main" val="32681480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43EC4-7732-D2B6-D0D9-B2A2E860664A}"/>
              </a:ext>
            </a:extLst>
          </p:cNvPr>
          <p:cNvSpPr>
            <a:spLocks noGrp="1"/>
          </p:cNvSpPr>
          <p:nvPr>
            <p:ph type="title"/>
          </p:nvPr>
        </p:nvSpPr>
        <p:spPr/>
        <p:txBody>
          <a:bodyPr/>
          <a:lstStyle/>
          <a:p>
            <a:r>
              <a:rPr lang="en-US" dirty="0"/>
              <a:t>Critical reading</a:t>
            </a:r>
          </a:p>
        </p:txBody>
      </p:sp>
      <p:sp>
        <p:nvSpPr>
          <p:cNvPr id="3" name="Content Placeholder 2">
            <a:extLst>
              <a:ext uri="{FF2B5EF4-FFF2-40B4-BE49-F238E27FC236}">
                <a16:creationId xmlns:a16="http://schemas.microsoft.com/office/drawing/2014/main" id="{B2464146-180B-4041-F7C9-AB67CAF01F2A}"/>
              </a:ext>
            </a:extLst>
          </p:cNvPr>
          <p:cNvSpPr>
            <a:spLocks noGrp="1"/>
          </p:cNvSpPr>
          <p:nvPr>
            <p:ph idx="1"/>
          </p:nvPr>
        </p:nvSpPr>
        <p:spPr/>
        <p:txBody>
          <a:bodyPr/>
          <a:lstStyle/>
          <a:p>
            <a:r>
              <a:rPr lang="en-US" sz="2000" dirty="0"/>
              <a:t>Interpret, analyze and evaluate the content to deepen understanding and make connections to other reading materials.</a:t>
            </a:r>
          </a:p>
          <a:p>
            <a:r>
              <a:rPr lang="en-US" sz="2000" dirty="0"/>
              <a:t>Critically determine the key concepts, relevancy, and the accuracy of arguments to make better judgement about the text.</a:t>
            </a:r>
          </a:p>
          <a:p>
            <a:r>
              <a:rPr lang="en-US" sz="2000" dirty="0"/>
              <a:t>Recognizes the biases, motivations and assumptions and instead relies on evidence and open-mindedness when reading.</a:t>
            </a:r>
          </a:p>
          <a:p>
            <a:endParaRPr lang="en-US" dirty="0"/>
          </a:p>
        </p:txBody>
      </p:sp>
      <p:sp>
        <p:nvSpPr>
          <p:cNvPr id="4" name="Footer Placeholder 3">
            <a:extLst>
              <a:ext uri="{FF2B5EF4-FFF2-40B4-BE49-F238E27FC236}">
                <a16:creationId xmlns:a16="http://schemas.microsoft.com/office/drawing/2014/main" id="{57F1C228-855C-133B-C04D-39E1016EF080}"/>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85C7410B-A3CC-0481-511B-556C420B65A8}"/>
              </a:ext>
            </a:extLst>
          </p:cNvPr>
          <p:cNvSpPr>
            <a:spLocks noGrp="1"/>
          </p:cNvSpPr>
          <p:nvPr>
            <p:ph type="sldNum" sz="quarter" idx="12"/>
          </p:nvPr>
        </p:nvSpPr>
        <p:spPr/>
        <p:txBody>
          <a:bodyPr/>
          <a:lstStyle/>
          <a:p>
            <a:fld id="{5DEF7F31-0B8A-474A-B86C-91F381754329}" type="slidenum">
              <a:rPr lang="en-US" smtClean="0"/>
              <a:t>22</a:t>
            </a:fld>
            <a:endParaRPr lang="en-US" dirty="0"/>
          </a:p>
        </p:txBody>
      </p:sp>
    </p:spTree>
    <p:extLst>
      <p:ext uri="{BB962C8B-B14F-4D97-AF65-F5344CB8AC3E}">
        <p14:creationId xmlns:p14="http://schemas.microsoft.com/office/powerpoint/2010/main" val="21089944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5E2672-7A68-407C-A3E9-1C8B81FC49DB}"/>
              </a:ext>
            </a:extLst>
          </p:cNvPr>
          <p:cNvSpPr>
            <a:spLocks noGrp="1"/>
          </p:cNvSpPr>
          <p:nvPr>
            <p:ph type="title"/>
          </p:nvPr>
        </p:nvSpPr>
        <p:spPr/>
        <p:txBody>
          <a:bodyPr/>
          <a:lstStyle/>
          <a:p>
            <a:r>
              <a:rPr lang="en-US" dirty="0"/>
              <a:t>Using the SQ3R Strategy</a:t>
            </a:r>
          </a:p>
        </p:txBody>
      </p:sp>
      <p:sp>
        <p:nvSpPr>
          <p:cNvPr id="3" name="Content Placeholder 2">
            <a:extLst>
              <a:ext uri="{FF2B5EF4-FFF2-40B4-BE49-F238E27FC236}">
                <a16:creationId xmlns:a16="http://schemas.microsoft.com/office/drawing/2014/main" id="{06072C19-98FB-FC36-7FF4-17C02B8424D0}"/>
              </a:ext>
            </a:extLst>
          </p:cNvPr>
          <p:cNvSpPr>
            <a:spLocks noGrp="1"/>
          </p:cNvSpPr>
          <p:nvPr>
            <p:ph idx="1"/>
          </p:nvPr>
        </p:nvSpPr>
        <p:spPr/>
        <p:txBody>
          <a:bodyPr/>
          <a:lstStyle/>
          <a:p>
            <a:r>
              <a:rPr lang="en-US" sz="2000" dirty="0"/>
              <a:t>Step by step process for various reading purposes like:</a:t>
            </a:r>
          </a:p>
          <a:p>
            <a:pPr marL="560070" lvl="1" indent="-285750">
              <a:buFont typeface="Arial" panose="020B0604020202020204" pitchFamily="34" charset="0"/>
              <a:buChar char="•"/>
            </a:pPr>
            <a:r>
              <a:rPr lang="en-US" sz="2000" b="0" dirty="0"/>
              <a:t>Getting main concepts only</a:t>
            </a:r>
          </a:p>
          <a:p>
            <a:pPr marL="560070" lvl="1" indent="-285750">
              <a:buFont typeface="Arial" panose="020B0604020202020204" pitchFamily="34" charset="0"/>
              <a:buChar char="•"/>
            </a:pPr>
            <a:r>
              <a:rPr lang="en-US" sz="2000" b="0" dirty="0"/>
              <a:t>Flushing out key details</a:t>
            </a:r>
          </a:p>
          <a:p>
            <a:pPr marL="560070" lvl="1" indent="-285750">
              <a:buFont typeface="Arial" panose="020B0604020202020204" pitchFamily="34" charset="0"/>
              <a:buChar char="•"/>
            </a:pPr>
            <a:r>
              <a:rPr lang="en-US" sz="2000" b="0" dirty="0"/>
              <a:t>Organizing concepts</a:t>
            </a:r>
          </a:p>
          <a:p>
            <a:pPr marL="560070" lvl="1" indent="-285750">
              <a:buFont typeface="Arial" panose="020B0604020202020204" pitchFamily="34" charset="0"/>
              <a:buChar char="•"/>
            </a:pPr>
            <a:r>
              <a:rPr lang="en-US" sz="2000" b="0" dirty="0"/>
              <a:t>Summarizing key points</a:t>
            </a:r>
          </a:p>
          <a:p>
            <a:endParaRPr lang="en-US" dirty="0"/>
          </a:p>
        </p:txBody>
      </p:sp>
      <p:sp>
        <p:nvSpPr>
          <p:cNvPr id="4" name="Footer Placeholder 3">
            <a:extLst>
              <a:ext uri="{FF2B5EF4-FFF2-40B4-BE49-F238E27FC236}">
                <a16:creationId xmlns:a16="http://schemas.microsoft.com/office/drawing/2014/main" id="{DD2D10DE-4FD3-348B-5A16-BF4DDEB310B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Rectangle 5">
            <a:extLst>
              <a:ext uri="{FF2B5EF4-FFF2-40B4-BE49-F238E27FC236}">
                <a16:creationId xmlns:a16="http://schemas.microsoft.com/office/drawing/2014/main" id="{5AE1B1D7-418D-F49E-DD03-47CECF18BF48}"/>
              </a:ext>
            </a:extLst>
          </p:cNvPr>
          <p:cNvSpPr/>
          <p:nvPr/>
        </p:nvSpPr>
        <p:spPr>
          <a:xfrm>
            <a:off x="7301495" y="6333293"/>
            <a:ext cx="1935466" cy="340734"/>
          </a:xfrm>
          <a:prstGeom prst="rect">
            <a:avLst/>
          </a:prstGeom>
        </p:spPr>
        <p:txBody>
          <a:bodyPr wrap="none">
            <a:spAutoFit/>
          </a:bodyPr>
          <a:lstStyle/>
          <a:p>
            <a:pPr>
              <a:lnSpc>
                <a:spcPct val="107000"/>
              </a:lnSpc>
              <a:spcAft>
                <a:spcPts val="800"/>
              </a:spcAft>
            </a:pPr>
            <a:r>
              <a:rPr lang="en-US" sz="1600" dirty="0">
                <a:solidFill>
                  <a:srgbClr val="39393A"/>
                </a:solidFill>
                <a:latin typeface="Avenir Next LT Pro Light (Body)"/>
                <a:ea typeface="Calibri" panose="020F0502020204030204" pitchFamily="34" charset="0"/>
                <a:cs typeface="Times New Roman" panose="02020603050405020304" pitchFamily="18" charset="0"/>
              </a:rPr>
              <a:t>(Booth et al., 2022)</a:t>
            </a:r>
          </a:p>
        </p:txBody>
      </p:sp>
      <p:sp>
        <p:nvSpPr>
          <p:cNvPr id="5" name="Slide Number Placeholder 4">
            <a:extLst>
              <a:ext uri="{FF2B5EF4-FFF2-40B4-BE49-F238E27FC236}">
                <a16:creationId xmlns:a16="http://schemas.microsoft.com/office/drawing/2014/main" id="{09362E60-AEFF-7526-EEC0-406E249AE1EF}"/>
              </a:ext>
            </a:extLst>
          </p:cNvPr>
          <p:cNvSpPr>
            <a:spLocks noGrp="1"/>
          </p:cNvSpPr>
          <p:nvPr>
            <p:ph type="sldNum" sz="quarter" idx="12"/>
          </p:nvPr>
        </p:nvSpPr>
        <p:spPr/>
        <p:txBody>
          <a:bodyPr/>
          <a:lstStyle/>
          <a:p>
            <a:fld id="{5DEF7F31-0B8A-474A-B86C-91F381754329}" type="slidenum">
              <a:rPr lang="en-US" smtClean="0"/>
              <a:t>23</a:t>
            </a:fld>
            <a:endParaRPr lang="en-US" dirty="0"/>
          </a:p>
        </p:txBody>
      </p:sp>
    </p:spTree>
    <p:extLst>
      <p:ext uri="{BB962C8B-B14F-4D97-AF65-F5344CB8AC3E}">
        <p14:creationId xmlns:p14="http://schemas.microsoft.com/office/powerpoint/2010/main" val="36064960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66246D-2BA2-2419-27D9-31295043F255}"/>
              </a:ext>
            </a:extLst>
          </p:cNvPr>
          <p:cNvSpPr>
            <a:spLocks noGrp="1"/>
          </p:cNvSpPr>
          <p:nvPr>
            <p:ph type="title"/>
          </p:nvPr>
        </p:nvSpPr>
        <p:spPr/>
        <p:txBody>
          <a:bodyPr/>
          <a:lstStyle/>
          <a:p>
            <a:r>
              <a:rPr lang="en-US" dirty="0"/>
              <a:t>Using the SQ3R Strategy (Continued)</a:t>
            </a:r>
          </a:p>
        </p:txBody>
      </p:sp>
      <p:sp>
        <p:nvSpPr>
          <p:cNvPr id="3" name="Content Placeholder 2">
            <a:extLst>
              <a:ext uri="{FF2B5EF4-FFF2-40B4-BE49-F238E27FC236}">
                <a16:creationId xmlns:a16="http://schemas.microsoft.com/office/drawing/2014/main" id="{1E2E1EF8-BD9B-940D-5720-CF0EDF67D14D}"/>
              </a:ext>
            </a:extLst>
          </p:cNvPr>
          <p:cNvSpPr>
            <a:spLocks noGrp="1"/>
          </p:cNvSpPr>
          <p:nvPr>
            <p:ph idx="1"/>
          </p:nvPr>
        </p:nvSpPr>
        <p:spPr/>
        <p:txBody>
          <a:bodyPr/>
          <a:lstStyle/>
          <a:p>
            <a:r>
              <a:rPr lang="en-US" sz="2000" dirty="0"/>
              <a:t>The SQ3R follows this process:</a:t>
            </a:r>
          </a:p>
          <a:p>
            <a:pPr marL="560070" lvl="1" indent="-285750">
              <a:buFont typeface="Arial" panose="020B0604020202020204" pitchFamily="34" charset="0"/>
              <a:buChar char="•"/>
            </a:pPr>
            <a:r>
              <a:rPr lang="en-US" sz="2000" b="0" dirty="0"/>
              <a:t>Survey or skim the text before reading.</a:t>
            </a:r>
          </a:p>
          <a:p>
            <a:pPr marL="560070" lvl="1" indent="-285750">
              <a:buFont typeface="Arial" panose="020B0604020202020204" pitchFamily="34" charset="0"/>
              <a:buChar char="•"/>
            </a:pPr>
            <a:r>
              <a:rPr lang="en-US" sz="2000" b="0" dirty="0"/>
              <a:t>Create questions before you start reading.</a:t>
            </a:r>
          </a:p>
          <a:p>
            <a:pPr marL="560070" lvl="1" indent="-285750">
              <a:buFont typeface="Arial" panose="020B0604020202020204" pitchFamily="34" charset="0"/>
              <a:buChar char="•"/>
            </a:pPr>
            <a:r>
              <a:rPr lang="en-US" sz="2000" b="0" dirty="0"/>
              <a:t>Read the text.</a:t>
            </a:r>
          </a:p>
          <a:p>
            <a:pPr marL="560070" lvl="1" indent="-285750">
              <a:buFont typeface="Arial" panose="020B0604020202020204" pitchFamily="34" charset="0"/>
              <a:buChar char="•"/>
            </a:pPr>
            <a:r>
              <a:rPr lang="en-US" sz="2000" b="0" dirty="0"/>
              <a:t>Recite and/or record important points during and after reading.</a:t>
            </a:r>
          </a:p>
          <a:p>
            <a:pPr marL="560070" lvl="1" indent="-285750">
              <a:buFont typeface="Arial" panose="020B0604020202020204" pitchFamily="34" charset="0"/>
              <a:buChar char="•"/>
            </a:pPr>
            <a:r>
              <a:rPr lang="en-US" sz="2000" b="0" dirty="0"/>
              <a:t>Review and reflect on the text after you read.</a:t>
            </a:r>
          </a:p>
          <a:p>
            <a:endParaRPr lang="en-US" dirty="0"/>
          </a:p>
        </p:txBody>
      </p:sp>
      <p:sp>
        <p:nvSpPr>
          <p:cNvPr id="4" name="Footer Placeholder 3">
            <a:extLst>
              <a:ext uri="{FF2B5EF4-FFF2-40B4-BE49-F238E27FC236}">
                <a16:creationId xmlns:a16="http://schemas.microsoft.com/office/drawing/2014/main" id="{D7FD4C24-3061-ED17-3644-627A1547154C}"/>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Rectangle 5">
            <a:extLst>
              <a:ext uri="{FF2B5EF4-FFF2-40B4-BE49-F238E27FC236}">
                <a16:creationId xmlns:a16="http://schemas.microsoft.com/office/drawing/2014/main" id="{8E2F5DD1-23B3-3447-F2EC-27FE32969389}"/>
              </a:ext>
            </a:extLst>
          </p:cNvPr>
          <p:cNvSpPr/>
          <p:nvPr/>
        </p:nvSpPr>
        <p:spPr>
          <a:xfrm>
            <a:off x="7761919" y="6350702"/>
            <a:ext cx="1935466" cy="340734"/>
          </a:xfrm>
          <a:prstGeom prst="rect">
            <a:avLst/>
          </a:prstGeom>
        </p:spPr>
        <p:txBody>
          <a:bodyPr wrap="none">
            <a:spAutoFit/>
          </a:bodyPr>
          <a:lstStyle/>
          <a:p>
            <a:pPr>
              <a:lnSpc>
                <a:spcPct val="107000"/>
              </a:lnSpc>
              <a:spcAft>
                <a:spcPts val="800"/>
              </a:spcAft>
            </a:pPr>
            <a:r>
              <a:rPr lang="en-US" sz="1600" dirty="0">
                <a:solidFill>
                  <a:srgbClr val="39393A"/>
                </a:solidFill>
                <a:latin typeface="Avenir Next LT Pro Light (Body)"/>
                <a:ea typeface="Calibri" panose="020F0502020204030204" pitchFamily="34" charset="0"/>
                <a:cs typeface="Times New Roman" panose="02020603050405020304" pitchFamily="18" charset="0"/>
              </a:rPr>
              <a:t>(Booth et al., 2022)</a:t>
            </a:r>
          </a:p>
        </p:txBody>
      </p:sp>
      <p:sp>
        <p:nvSpPr>
          <p:cNvPr id="5" name="Slide Number Placeholder 4">
            <a:extLst>
              <a:ext uri="{FF2B5EF4-FFF2-40B4-BE49-F238E27FC236}">
                <a16:creationId xmlns:a16="http://schemas.microsoft.com/office/drawing/2014/main" id="{F828ED35-8E6E-7D1C-0238-D65F951FBCB1}"/>
              </a:ext>
            </a:extLst>
          </p:cNvPr>
          <p:cNvSpPr>
            <a:spLocks noGrp="1"/>
          </p:cNvSpPr>
          <p:nvPr>
            <p:ph type="sldNum" sz="quarter" idx="12"/>
          </p:nvPr>
        </p:nvSpPr>
        <p:spPr/>
        <p:txBody>
          <a:bodyPr/>
          <a:lstStyle/>
          <a:p>
            <a:fld id="{5DEF7F31-0B8A-474A-B86C-91F381754329}" type="slidenum">
              <a:rPr lang="en-US" smtClean="0"/>
              <a:t>24</a:t>
            </a:fld>
            <a:endParaRPr lang="en-US" dirty="0"/>
          </a:p>
        </p:txBody>
      </p:sp>
    </p:spTree>
    <p:extLst>
      <p:ext uri="{BB962C8B-B14F-4D97-AF65-F5344CB8AC3E}">
        <p14:creationId xmlns:p14="http://schemas.microsoft.com/office/powerpoint/2010/main" val="26721664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7C003-CB2B-3641-F1FA-CB11F08363BF}"/>
              </a:ext>
            </a:extLst>
          </p:cNvPr>
          <p:cNvSpPr>
            <a:spLocks noGrp="1"/>
          </p:cNvSpPr>
          <p:nvPr>
            <p:ph type="title"/>
          </p:nvPr>
        </p:nvSpPr>
        <p:spPr/>
        <p:txBody>
          <a:bodyPr/>
          <a:lstStyle/>
          <a:p>
            <a:r>
              <a:rPr lang="en-US" dirty="0"/>
              <a:t>Using Other Active Reading Strategies</a:t>
            </a:r>
          </a:p>
        </p:txBody>
      </p:sp>
      <p:sp>
        <p:nvSpPr>
          <p:cNvPr id="3" name="Content Placeholder 2">
            <a:extLst>
              <a:ext uri="{FF2B5EF4-FFF2-40B4-BE49-F238E27FC236}">
                <a16:creationId xmlns:a16="http://schemas.microsoft.com/office/drawing/2014/main" id="{472D772B-CEA1-AC3D-23CE-46BEA7E95827}"/>
              </a:ext>
            </a:extLst>
          </p:cNvPr>
          <p:cNvSpPr>
            <a:spLocks noGrp="1"/>
          </p:cNvSpPr>
          <p:nvPr>
            <p:ph idx="1"/>
          </p:nvPr>
        </p:nvSpPr>
        <p:spPr/>
        <p:txBody>
          <a:bodyPr/>
          <a:lstStyle/>
          <a:p>
            <a:r>
              <a:rPr lang="en-US" sz="2000" dirty="0"/>
              <a:t>Connect what you know to what you are reading, relate it to your own life.</a:t>
            </a:r>
          </a:p>
          <a:p>
            <a:r>
              <a:rPr lang="en-US" sz="2000" dirty="0"/>
              <a:t>Visualize and try to create a picture or narrative to describe the text.</a:t>
            </a:r>
          </a:p>
          <a:p>
            <a:r>
              <a:rPr lang="en-US" sz="2000" dirty="0"/>
              <a:t>Pay attention to graphics (photos, diagrams, charts, tables).</a:t>
            </a:r>
          </a:p>
          <a:p>
            <a:r>
              <a:rPr lang="en-US" sz="2000" dirty="0"/>
              <a:t>Understand the text in context (who wrote it, where was it written, are there an assumptions or agendas).</a:t>
            </a:r>
          </a:p>
          <a:p>
            <a:r>
              <a:rPr lang="en-US" sz="2000" dirty="0"/>
              <a:t>Plan to discuss what you are reading.</a:t>
            </a:r>
          </a:p>
          <a:p>
            <a:endParaRPr lang="en-US" dirty="0"/>
          </a:p>
        </p:txBody>
      </p:sp>
      <p:sp>
        <p:nvSpPr>
          <p:cNvPr id="4" name="Footer Placeholder 3">
            <a:extLst>
              <a:ext uri="{FF2B5EF4-FFF2-40B4-BE49-F238E27FC236}">
                <a16:creationId xmlns:a16="http://schemas.microsoft.com/office/drawing/2014/main" id="{AA29B2A3-1909-5657-DDF5-208B1016970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4352F69E-8F5D-65AA-C8B7-610A92E72B41}"/>
              </a:ext>
            </a:extLst>
          </p:cNvPr>
          <p:cNvSpPr txBox="1"/>
          <p:nvPr/>
        </p:nvSpPr>
        <p:spPr>
          <a:xfrm>
            <a:off x="7234327" y="6326513"/>
            <a:ext cx="2956110" cy="33855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600" dirty="0">
                <a:solidFill>
                  <a:schemeClr val="tx2"/>
                </a:solidFill>
              </a:rPr>
              <a:t>(Booth et al., 2022). </a:t>
            </a:r>
          </a:p>
        </p:txBody>
      </p:sp>
      <p:sp>
        <p:nvSpPr>
          <p:cNvPr id="5" name="Slide Number Placeholder 4">
            <a:extLst>
              <a:ext uri="{FF2B5EF4-FFF2-40B4-BE49-F238E27FC236}">
                <a16:creationId xmlns:a16="http://schemas.microsoft.com/office/drawing/2014/main" id="{72F4FFF8-B13C-5233-9ADA-791D86B1C001}"/>
              </a:ext>
            </a:extLst>
          </p:cNvPr>
          <p:cNvSpPr>
            <a:spLocks noGrp="1"/>
          </p:cNvSpPr>
          <p:nvPr>
            <p:ph type="sldNum" sz="quarter" idx="12"/>
          </p:nvPr>
        </p:nvSpPr>
        <p:spPr/>
        <p:txBody>
          <a:bodyPr/>
          <a:lstStyle/>
          <a:p>
            <a:fld id="{5DEF7F31-0B8A-474A-B86C-91F381754329}" type="slidenum">
              <a:rPr lang="en-US" smtClean="0"/>
              <a:t>25</a:t>
            </a:fld>
            <a:endParaRPr lang="en-US" dirty="0"/>
          </a:p>
        </p:txBody>
      </p:sp>
    </p:spTree>
    <p:extLst>
      <p:ext uri="{BB962C8B-B14F-4D97-AF65-F5344CB8AC3E}">
        <p14:creationId xmlns:p14="http://schemas.microsoft.com/office/powerpoint/2010/main" val="6074432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4BDDE-77EC-023A-7C8D-1507D9EF5F49}"/>
              </a:ext>
            </a:extLst>
          </p:cNvPr>
          <p:cNvSpPr>
            <a:spLocks noGrp="1"/>
          </p:cNvSpPr>
          <p:nvPr>
            <p:ph type="title"/>
          </p:nvPr>
        </p:nvSpPr>
        <p:spPr/>
        <p:txBody>
          <a:bodyPr>
            <a:normAutofit/>
          </a:bodyPr>
          <a:lstStyle/>
          <a:p>
            <a:r>
              <a:rPr lang="en-US" b="1" dirty="0"/>
              <a:t>2.2 - Note-Taking</a:t>
            </a:r>
            <a:endParaRPr lang="en-US" dirty="0"/>
          </a:p>
        </p:txBody>
      </p:sp>
      <p:sp>
        <p:nvSpPr>
          <p:cNvPr id="3" name="Text Placeholder 2">
            <a:extLst>
              <a:ext uri="{FF2B5EF4-FFF2-40B4-BE49-F238E27FC236}">
                <a16:creationId xmlns:a16="http://schemas.microsoft.com/office/drawing/2014/main" id="{2EFE3AE2-F0BC-8F2B-2490-954896748F8E}"/>
              </a:ext>
            </a:extLst>
          </p:cNvPr>
          <p:cNvSpPr>
            <a:spLocks noGrp="1"/>
          </p:cNvSpPr>
          <p:nvPr>
            <p:ph type="body" sz="quarter" idx="13"/>
          </p:nvPr>
        </p:nvSpPr>
        <p:spPr/>
        <p:txBody>
          <a:bodyPr/>
          <a:lstStyle/>
          <a:p>
            <a:r>
              <a:rPr lang="en-US" dirty="0"/>
              <a:t>Learning Objectives</a:t>
            </a:r>
          </a:p>
        </p:txBody>
      </p:sp>
      <p:sp>
        <p:nvSpPr>
          <p:cNvPr id="4" name="Content Placeholder 3">
            <a:extLst>
              <a:ext uri="{FF2B5EF4-FFF2-40B4-BE49-F238E27FC236}">
                <a16:creationId xmlns:a16="http://schemas.microsoft.com/office/drawing/2014/main" id="{1FB18E04-A850-7083-816E-7D719EDFE208}"/>
              </a:ext>
            </a:extLst>
          </p:cNvPr>
          <p:cNvSpPr>
            <a:spLocks noGrp="1"/>
          </p:cNvSpPr>
          <p:nvPr>
            <p:ph idx="1"/>
          </p:nvPr>
        </p:nvSpPr>
        <p:spPr/>
        <p:txBody>
          <a:bodyPr/>
          <a:lstStyle/>
          <a:p>
            <a:r>
              <a:rPr lang="en-US" dirty="0"/>
              <a:t>Understand and apply strategies for taking notes efficiently.</a:t>
            </a:r>
          </a:p>
          <a:p>
            <a:r>
              <a:rPr lang="en-US" dirty="0"/>
              <a:t>Determine the specific study and note-taking strategies that work best for you individually.</a:t>
            </a:r>
          </a:p>
          <a:p>
            <a:endParaRPr lang="en-US" dirty="0"/>
          </a:p>
        </p:txBody>
      </p:sp>
      <p:sp>
        <p:nvSpPr>
          <p:cNvPr id="5" name="Footer Placeholder 4">
            <a:extLst>
              <a:ext uri="{FF2B5EF4-FFF2-40B4-BE49-F238E27FC236}">
                <a16:creationId xmlns:a16="http://schemas.microsoft.com/office/drawing/2014/main" id="{94A9EFF0-AA6E-5C5C-FCAC-0EE331966870}"/>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Slide Number Placeholder 5">
            <a:extLst>
              <a:ext uri="{FF2B5EF4-FFF2-40B4-BE49-F238E27FC236}">
                <a16:creationId xmlns:a16="http://schemas.microsoft.com/office/drawing/2014/main" id="{DD5DFA9E-6F5A-1D26-6404-033DFD20CDD9}"/>
              </a:ext>
            </a:extLst>
          </p:cNvPr>
          <p:cNvSpPr>
            <a:spLocks noGrp="1"/>
          </p:cNvSpPr>
          <p:nvPr>
            <p:ph type="sldNum" sz="quarter" idx="12"/>
          </p:nvPr>
        </p:nvSpPr>
        <p:spPr/>
        <p:txBody>
          <a:bodyPr/>
          <a:lstStyle/>
          <a:p>
            <a:fld id="{5DEF7F31-0B8A-474A-B86C-91F381754329}" type="slidenum">
              <a:rPr lang="en-US" smtClean="0"/>
              <a:t>26</a:t>
            </a:fld>
            <a:endParaRPr lang="en-US" dirty="0"/>
          </a:p>
        </p:txBody>
      </p:sp>
    </p:spTree>
    <p:extLst>
      <p:ext uri="{BB962C8B-B14F-4D97-AF65-F5344CB8AC3E}">
        <p14:creationId xmlns:p14="http://schemas.microsoft.com/office/powerpoint/2010/main" val="32441897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779DD-2ADE-C4E6-BEFE-9A5574C92BD3}"/>
              </a:ext>
            </a:extLst>
          </p:cNvPr>
          <p:cNvSpPr>
            <a:spLocks noGrp="1"/>
          </p:cNvSpPr>
          <p:nvPr>
            <p:ph type="title"/>
          </p:nvPr>
        </p:nvSpPr>
        <p:spPr/>
        <p:txBody>
          <a:bodyPr/>
          <a:lstStyle/>
          <a:p>
            <a:r>
              <a:rPr lang="en-US" dirty="0"/>
              <a:t>Two Purposes for Taking Notes</a:t>
            </a:r>
          </a:p>
        </p:txBody>
      </p:sp>
      <p:sp>
        <p:nvSpPr>
          <p:cNvPr id="3" name="Content Placeholder 2">
            <a:extLst>
              <a:ext uri="{FF2B5EF4-FFF2-40B4-BE49-F238E27FC236}">
                <a16:creationId xmlns:a16="http://schemas.microsoft.com/office/drawing/2014/main" id="{5BEEB4EE-3A54-A24A-6A5F-1D7B72F58DB6}"/>
              </a:ext>
            </a:extLst>
          </p:cNvPr>
          <p:cNvSpPr>
            <a:spLocks noGrp="1"/>
          </p:cNvSpPr>
          <p:nvPr>
            <p:ph idx="1"/>
          </p:nvPr>
        </p:nvSpPr>
        <p:spPr/>
        <p:txBody>
          <a:bodyPr/>
          <a:lstStyle/>
          <a:p>
            <a:r>
              <a:rPr lang="en-US" sz="2000" dirty="0">
                <a:cs typeface="Calibri"/>
              </a:rPr>
              <a:t>External storage: note-taking to keep a record of information shared in class as a learning tool.</a:t>
            </a:r>
          </a:p>
          <a:p>
            <a:r>
              <a:rPr lang="en-US" sz="2000" dirty="0">
                <a:cs typeface="Calibri"/>
              </a:rPr>
              <a:t>As a way to review information shared in class when studying for an exam.</a:t>
            </a:r>
          </a:p>
          <a:p>
            <a:endParaRPr lang="en-US" dirty="0"/>
          </a:p>
        </p:txBody>
      </p:sp>
      <p:sp>
        <p:nvSpPr>
          <p:cNvPr id="4" name="Footer Placeholder 3">
            <a:extLst>
              <a:ext uri="{FF2B5EF4-FFF2-40B4-BE49-F238E27FC236}">
                <a16:creationId xmlns:a16="http://schemas.microsoft.com/office/drawing/2014/main" id="{08E19285-9EFD-C113-E384-AEFF147E49F5}"/>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D30BFDF9-7B3A-5DA3-1138-C974484DB32F}"/>
              </a:ext>
            </a:extLst>
          </p:cNvPr>
          <p:cNvSpPr>
            <a:spLocks noGrp="1"/>
          </p:cNvSpPr>
          <p:nvPr>
            <p:ph type="sldNum" sz="quarter" idx="12"/>
          </p:nvPr>
        </p:nvSpPr>
        <p:spPr/>
        <p:txBody>
          <a:bodyPr/>
          <a:lstStyle/>
          <a:p>
            <a:fld id="{5DEF7F31-0B8A-474A-B86C-91F381754329}" type="slidenum">
              <a:rPr lang="en-US" smtClean="0"/>
              <a:t>27</a:t>
            </a:fld>
            <a:endParaRPr lang="en-US" dirty="0"/>
          </a:p>
        </p:txBody>
      </p:sp>
    </p:spTree>
    <p:extLst>
      <p:ext uri="{BB962C8B-B14F-4D97-AF65-F5344CB8AC3E}">
        <p14:creationId xmlns:p14="http://schemas.microsoft.com/office/powerpoint/2010/main" val="17279584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9742C-EDB7-C4D4-31FD-81C3BABC47DA}"/>
              </a:ext>
            </a:extLst>
          </p:cNvPr>
          <p:cNvSpPr>
            <a:spLocks noGrp="1"/>
          </p:cNvSpPr>
          <p:nvPr>
            <p:ph type="title"/>
          </p:nvPr>
        </p:nvSpPr>
        <p:spPr/>
        <p:txBody>
          <a:bodyPr/>
          <a:lstStyle/>
          <a:p>
            <a:r>
              <a:rPr lang="en-US" dirty="0"/>
              <a:t>Making the Writing Process Work for You</a:t>
            </a:r>
          </a:p>
        </p:txBody>
      </p:sp>
      <p:sp>
        <p:nvSpPr>
          <p:cNvPr id="3" name="Content Placeholder 2">
            <a:extLst>
              <a:ext uri="{FF2B5EF4-FFF2-40B4-BE49-F238E27FC236}">
                <a16:creationId xmlns:a16="http://schemas.microsoft.com/office/drawing/2014/main" id="{193D67C8-CC2F-ED1F-A5C7-357504B56A57}"/>
              </a:ext>
            </a:extLst>
          </p:cNvPr>
          <p:cNvSpPr>
            <a:spLocks noGrp="1"/>
          </p:cNvSpPr>
          <p:nvPr>
            <p:ph idx="1"/>
          </p:nvPr>
        </p:nvSpPr>
        <p:spPr/>
        <p:txBody>
          <a:bodyPr/>
          <a:lstStyle/>
          <a:p>
            <a:r>
              <a:rPr lang="en-US" sz="2000" dirty="0">
                <a:cs typeface="Calibri"/>
              </a:rPr>
              <a:t>Focus attention – avoid distraction.</a:t>
            </a:r>
          </a:p>
          <a:p>
            <a:r>
              <a:rPr lang="en-US" sz="2000" dirty="0">
                <a:cs typeface="Calibri"/>
              </a:rPr>
              <a:t>Engaged learning by identifying main points and organizing ideas.</a:t>
            </a:r>
          </a:p>
          <a:p>
            <a:r>
              <a:rPr lang="en-US" sz="2000" dirty="0">
                <a:cs typeface="Calibri"/>
              </a:rPr>
              <a:t>Supports your learning and a record to review later.</a:t>
            </a:r>
          </a:p>
          <a:p>
            <a:endParaRPr lang="en-US" dirty="0"/>
          </a:p>
        </p:txBody>
      </p:sp>
      <p:sp>
        <p:nvSpPr>
          <p:cNvPr id="4" name="Footer Placeholder 3">
            <a:extLst>
              <a:ext uri="{FF2B5EF4-FFF2-40B4-BE49-F238E27FC236}">
                <a16:creationId xmlns:a16="http://schemas.microsoft.com/office/drawing/2014/main" id="{66F4BDD9-EB48-8FEC-A5E0-610F7235859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7" name="TextBox 6">
            <a:extLst>
              <a:ext uri="{FF2B5EF4-FFF2-40B4-BE49-F238E27FC236}">
                <a16:creationId xmlns:a16="http://schemas.microsoft.com/office/drawing/2014/main" id="{A26AFED3-6087-82D6-9436-27A1261C1CE2}"/>
              </a:ext>
            </a:extLst>
          </p:cNvPr>
          <p:cNvSpPr txBox="1"/>
          <p:nvPr/>
        </p:nvSpPr>
        <p:spPr>
          <a:xfrm>
            <a:off x="2515572" y="6382921"/>
            <a:ext cx="7692483" cy="338554"/>
          </a:xfrm>
          <a:prstGeom prst="rect">
            <a:avLst/>
          </a:prstGeom>
          <a:noFill/>
        </p:spPr>
        <p:txBody>
          <a:bodyPr wrap="square" lIns="91440" tIns="45720" rIns="91440" bIns="45720" rtlCol="0" anchor="t">
            <a:spAutoFit/>
          </a:bodyPr>
          <a:lstStyle/>
          <a:p>
            <a:r>
              <a:rPr lang="en-US" sz="1600" dirty="0">
                <a:solidFill>
                  <a:srgbClr val="39393A"/>
                </a:solidFill>
              </a:rPr>
              <a:t>(Kwantlen Polytechnic University , 2018, as cited in </a:t>
            </a:r>
            <a:r>
              <a:rPr lang="en-US" sz="1600" dirty="0">
                <a:solidFill>
                  <a:schemeClr val="tx2"/>
                </a:solidFill>
              </a:rPr>
              <a:t>Booth et al., 2022</a:t>
            </a:r>
            <a:r>
              <a:rPr lang="en-US" sz="1600" dirty="0">
                <a:solidFill>
                  <a:srgbClr val="39393A"/>
                </a:solidFill>
              </a:rPr>
              <a:t>) </a:t>
            </a:r>
          </a:p>
        </p:txBody>
      </p:sp>
      <p:sp>
        <p:nvSpPr>
          <p:cNvPr id="5" name="Slide Number Placeholder 4">
            <a:extLst>
              <a:ext uri="{FF2B5EF4-FFF2-40B4-BE49-F238E27FC236}">
                <a16:creationId xmlns:a16="http://schemas.microsoft.com/office/drawing/2014/main" id="{7CFEA06B-CB41-DF1A-52A0-551575F8D3B9}"/>
              </a:ext>
            </a:extLst>
          </p:cNvPr>
          <p:cNvSpPr>
            <a:spLocks noGrp="1"/>
          </p:cNvSpPr>
          <p:nvPr>
            <p:ph type="sldNum" sz="quarter" idx="12"/>
          </p:nvPr>
        </p:nvSpPr>
        <p:spPr/>
        <p:txBody>
          <a:bodyPr/>
          <a:lstStyle/>
          <a:p>
            <a:fld id="{5DEF7F31-0B8A-474A-B86C-91F381754329}" type="slidenum">
              <a:rPr lang="en-US" smtClean="0"/>
              <a:t>28</a:t>
            </a:fld>
            <a:endParaRPr lang="en-US" dirty="0"/>
          </a:p>
        </p:txBody>
      </p:sp>
    </p:spTree>
    <p:extLst>
      <p:ext uri="{BB962C8B-B14F-4D97-AF65-F5344CB8AC3E}">
        <p14:creationId xmlns:p14="http://schemas.microsoft.com/office/powerpoint/2010/main" val="18332218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A1A11-9E91-E8D4-BECB-C4B01F442482}"/>
              </a:ext>
            </a:extLst>
          </p:cNvPr>
          <p:cNvSpPr>
            <a:spLocks noGrp="1"/>
          </p:cNvSpPr>
          <p:nvPr>
            <p:ph type="title"/>
          </p:nvPr>
        </p:nvSpPr>
        <p:spPr/>
        <p:txBody>
          <a:bodyPr/>
          <a:lstStyle/>
          <a:p>
            <a:r>
              <a:rPr lang="en-US" dirty="0"/>
              <a:t>Note-taking methods</a:t>
            </a:r>
          </a:p>
        </p:txBody>
      </p:sp>
      <p:sp>
        <p:nvSpPr>
          <p:cNvPr id="3" name="Content Placeholder 2">
            <a:extLst>
              <a:ext uri="{FF2B5EF4-FFF2-40B4-BE49-F238E27FC236}">
                <a16:creationId xmlns:a16="http://schemas.microsoft.com/office/drawing/2014/main" id="{2CBFB62C-DCA2-17B2-6F23-A86A883E6356}"/>
              </a:ext>
            </a:extLst>
          </p:cNvPr>
          <p:cNvSpPr>
            <a:spLocks noGrp="1"/>
          </p:cNvSpPr>
          <p:nvPr>
            <p:ph idx="1"/>
          </p:nvPr>
        </p:nvSpPr>
        <p:spPr/>
        <p:txBody>
          <a:bodyPr/>
          <a:lstStyle/>
          <a:p>
            <a:r>
              <a:rPr lang="en-US" sz="2000" dirty="0">
                <a:cs typeface="Calibri"/>
              </a:rPr>
              <a:t>The List Method:</a:t>
            </a:r>
          </a:p>
          <a:p>
            <a:pPr lvl="1">
              <a:buFont typeface="Wingdings" panose="05000000000000000000" pitchFamily="2" charset="2"/>
              <a:buChar char="ü"/>
            </a:pPr>
            <a:r>
              <a:rPr lang="en-US" sz="2000" b="0" dirty="0">
                <a:cs typeface="Calibri"/>
              </a:rPr>
              <a:t>Most commonly used method by students.</a:t>
            </a:r>
          </a:p>
          <a:p>
            <a:pPr lvl="1">
              <a:buFont typeface="Wingdings" panose="05000000000000000000" pitchFamily="2" charset="2"/>
              <a:buChar char="ü"/>
            </a:pPr>
            <a:r>
              <a:rPr lang="en-US" sz="2000" b="0" dirty="0">
                <a:cs typeface="Calibri"/>
              </a:rPr>
              <a:t>Sequential list of ideas.</a:t>
            </a:r>
          </a:p>
          <a:p>
            <a:pPr lvl="1">
              <a:buFont typeface="Wingdings" panose="05000000000000000000" pitchFamily="2" charset="2"/>
              <a:buChar char="ü"/>
            </a:pPr>
            <a:r>
              <a:rPr lang="en-US" sz="2000" b="0" dirty="0">
                <a:cs typeface="Calibri"/>
              </a:rPr>
              <a:t>Short phrases or complete paragraphs.</a:t>
            </a:r>
          </a:p>
          <a:p>
            <a:pPr lvl="1">
              <a:buFont typeface="Wingdings" panose="05000000000000000000" pitchFamily="2" charset="2"/>
              <a:buChar char="ü"/>
            </a:pPr>
            <a:r>
              <a:rPr lang="en-US" sz="2000" b="0" dirty="0">
                <a:cs typeface="Calibri"/>
              </a:rPr>
              <a:t>Requires a lot of writing at fast pace to keep up with instructor.</a:t>
            </a:r>
          </a:p>
          <a:p>
            <a:endParaRPr lang="en-US" dirty="0"/>
          </a:p>
        </p:txBody>
      </p:sp>
      <p:sp>
        <p:nvSpPr>
          <p:cNvPr id="4" name="Footer Placeholder 3">
            <a:extLst>
              <a:ext uri="{FF2B5EF4-FFF2-40B4-BE49-F238E27FC236}">
                <a16:creationId xmlns:a16="http://schemas.microsoft.com/office/drawing/2014/main" id="{358EEBC6-E0B5-F5B2-2DA2-F5968D8EB5A1}"/>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D5BAD9BB-F88C-8988-1362-88C3620357C5}"/>
              </a:ext>
            </a:extLst>
          </p:cNvPr>
          <p:cNvSpPr>
            <a:spLocks noGrp="1"/>
          </p:cNvSpPr>
          <p:nvPr>
            <p:ph type="sldNum" sz="quarter" idx="12"/>
          </p:nvPr>
        </p:nvSpPr>
        <p:spPr/>
        <p:txBody>
          <a:bodyPr/>
          <a:lstStyle/>
          <a:p>
            <a:fld id="{5DEF7F31-0B8A-474A-B86C-91F381754329}" type="slidenum">
              <a:rPr lang="en-US" smtClean="0"/>
              <a:t>29</a:t>
            </a:fld>
            <a:endParaRPr lang="en-US" dirty="0"/>
          </a:p>
        </p:txBody>
      </p:sp>
    </p:spTree>
    <p:extLst>
      <p:ext uri="{BB962C8B-B14F-4D97-AF65-F5344CB8AC3E}">
        <p14:creationId xmlns:p14="http://schemas.microsoft.com/office/powerpoint/2010/main" val="36707357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262AD-4206-2A32-05A0-F18DCBD11911}"/>
              </a:ext>
            </a:extLst>
          </p:cNvPr>
          <p:cNvSpPr>
            <a:spLocks noGrp="1"/>
          </p:cNvSpPr>
          <p:nvPr>
            <p:ph type="title"/>
          </p:nvPr>
        </p:nvSpPr>
        <p:spPr/>
        <p:txBody>
          <a:bodyPr>
            <a:normAutofit/>
          </a:bodyPr>
          <a:lstStyle/>
          <a:p>
            <a:r>
              <a:rPr lang="en-US" dirty="0"/>
              <a:t>2.1 - Reading for College</a:t>
            </a:r>
          </a:p>
        </p:txBody>
      </p:sp>
      <p:sp>
        <p:nvSpPr>
          <p:cNvPr id="3" name="Text Placeholder 2">
            <a:extLst>
              <a:ext uri="{FF2B5EF4-FFF2-40B4-BE49-F238E27FC236}">
                <a16:creationId xmlns:a16="http://schemas.microsoft.com/office/drawing/2014/main" id="{E81B9CBD-201C-2E49-6B7E-8D887E1B4985}"/>
              </a:ext>
            </a:extLst>
          </p:cNvPr>
          <p:cNvSpPr>
            <a:spLocks noGrp="1"/>
          </p:cNvSpPr>
          <p:nvPr>
            <p:ph type="body" sz="quarter" idx="13"/>
          </p:nvPr>
        </p:nvSpPr>
        <p:spPr/>
        <p:txBody>
          <a:bodyPr/>
          <a:lstStyle/>
          <a:p>
            <a:r>
              <a:rPr lang="en-US" dirty="0"/>
              <a:t>Learning Objectives</a:t>
            </a:r>
          </a:p>
        </p:txBody>
      </p:sp>
      <p:sp>
        <p:nvSpPr>
          <p:cNvPr id="4" name="Content Placeholder 3">
            <a:extLst>
              <a:ext uri="{FF2B5EF4-FFF2-40B4-BE49-F238E27FC236}">
                <a16:creationId xmlns:a16="http://schemas.microsoft.com/office/drawing/2014/main" id="{AD32405A-8971-06C6-FE97-EDD8D4CAE1DD}"/>
              </a:ext>
            </a:extLst>
          </p:cNvPr>
          <p:cNvSpPr>
            <a:spLocks noGrp="1"/>
          </p:cNvSpPr>
          <p:nvPr>
            <p:ph idx="1"/>
          </p:nvPr>
        </p:nvSpPr>
        <p:spPr/>
        <p:txBody>
          <a:bodyPr/>
          <a:lstStyle/>
          <a:p>
            <a:r>
              <a:rPr lang="en-US" dirty="0"/>
              <a:t>Understand the expectations for reading and writing assignments in post-secondary  courses.</a:t>
            </a:r>
          </a:p>
          <a:p>
            <a:r>
              <a:rPr lang="en-US" dirty="0"/>
              <a:t>Understand and apply general strategies to complete college-level reading assignments efficiently and effectively.</a:t>
            </a:r>
          </a:p>
          <a:p>
            <a:endParaRPr lang="en-US" dirty="0"/>
          </a:p>
        </p:txBody>
      </p:sp>
      <p:sp>
        <p:nvSpPr>
          <p:cNvPr id="5" name="Footer Placeholder 4">
            <a:extLst>
              <a:ext uri="{FF2B5EF4-FFF2-40B4-BE49-F238E27FC236}">
                <a16:creationId xmlns:a16="http://schemas.microsoft.com/office/drawing/2014/main" id="{3814A536-09AA-2D92-C503-627CF4A8342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Slide Number Placeholder 5">
            <a:extLst>
              <a:ext uri="{FF2B5EF4-FFF2-40B4-BE49-F238E27FC236}">
                <a16:creationId xmlns:a16="http://schemas.microsoft.com/office/drawing/2014/main" id="{0A1D1BC6-DD94-A537-8E07-959231F4F130}"/>
              </a:ext>
            </a:extLst>
          </p:cNvPr>
          <p:cNvSpPr>
            <a:spLocks noGrp="1"/>
          </p:cNvSpPr>
          <p:nvPr>
            <p:ph type="sldNum" sz="quarter" idx="12"/>
          </p:nvPr>
        </p:nvSpPr>
        <p:spPr/>
        <p:txBody>
          <a:bodyPr/>
          <a:lstStyle/>
          <a:p>
            <a:fld id="{5DEF7F31-0B8A-474A-B86C-91F381754329}" type="slidenum">
              <a:rPr lang="en-US" smtClean="0"/>
              <a:t>3</a:t>
            </a:fld>
            <a:endParaRPr lang="en-US" dirty="0"/>
          </a:p>
        </p:txBody>
      </p:sp>
    </p:spTree>
    <p:extLst>
      <p:ext uri="{BB962C8B-B14F-4D97-AF65-F5344CB8AC3E}">
        <p14:creationId xmlns:p14="http://schemas.microsoft.com/office/powerpoint/2010/main" val="9240615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7A76F2-58A3-7939-1B8B-E6509E402EC0}"/>
              </a:ext>
            </a:extLst>
          </p:cNvPr>
          <p:cNvSpPr>
            <a:spLocks noGrp="1"/>
          </p:cNvSpPr>
          <p:nvPr>
            <p:ph type="title"/>
          </p:nvPr>
        </p:nvSpPr>
        <p:spPr/>
        <p:txBody>
          <a:bodyPr/>
          <a:lstStyle/>
          <a:p>
            <a:r>
              <a:rPr lang="en-US" dirty="0"/>
              <a:t>Note-taking methods (Continued 1)</a:t>
            </a:r>
          </a:p>
        </p:txBody>
      </p:sp>
      <p:sp>
        <p:nvSpPr>
          <p:cNvPr id="3" name="Content Placeholder 2">
            <a:extLst>
              <a:ext uri="{FF2B5EF4-FFF2-40B4-BE49-F238E27FC236}">
                <a16:creationId xmlns:a16="http://schemas.microsoft.com/office/drawing/2014/main" id="{3C6E50C7-1833-25E0-A41C-3CADAEADA285}"/>
              </a:ext>
            </a:extLst>
          </p:cNvPr>
          <p:cNvSpPr>
            <a:spLocks noGrp="1"/>
          </p:cNvSpPr>
          <p:nvPr>
            <p:ph idx="1"/>
          </p:nvPr>
        </p:nvSpPr>
        <p:spPr/>
        <p:txBody>
          <a:bodyPr/>
          <a:lstStyle/>
          <a:p>
            <a:r>
              <a:rPr lang="en-US" sz="2000" dirty="0">
                <a:cs typeface="Calibri"/>
              </a:rPr>
              <a:t>The Outline Method:</a:t>
            </a:r>
          </a:p>
          <a:p>
            <a:pPr lvl="1">
              <a:buFont typeface="Wingdings" panose="05000000000000000000" pitchFamily="2" charset="2"/>
              <a:buChar char="ü"/>
            </a:pPr>
            <a:r>
              <a:rPr lang="en-US" sz="2000" b="0" dirty="0">
                <a:cs typeface="Calibri"/>
              </a:rPr>
              <a:t>Easy to use when taking notes on computer and course material is organized.</a:t>
            </a:r>
          </a:p>
          <a:p>
            <a:pPr lvl="1">
              <a:buFont typeface="Wingdings" panose="05000000000000000000" pitchFamily="2" charset="2"/>
              <a:buChar char="ü"/>
            </a:pPr>
            <a:r>
              <a:rPr lang="en-US" sz="2000" b="0" dirty="0">
                <a:cs typeface="Calibri"/>
              </a:rPr>
              <a:t>Most important ideas along the left margin numbered with roman numerals.</a:t>
            </a:r>
          </a:p>
          <a:p>
            <a:pPr lvl="1">
              <a:buFont typeface="Wingdings" panose="05000000000000000000" pitchFamily="2" charset="2"/>
              <a:buChar char="ü"/>
            </a:pPr>
            <a:r>
              <a:rPr lang="en-US" sz="2000" b="0" dirty="0">
                <a:cs typeface="Calibri"/>
              </a:rPr>
              <a:t>Supporting ideas and concepts are indented with capital letters.</a:t>
            </a:r>
          </a:p>
          <a:p>
            <a:pPr lvl="1">
              <a:buFont typeface="Wingdings" panose="05000000000000000000" pitchFamily="2" charset="2"/>
              <a:buChar char="ü"/>
            </a:pPr>
            <a:r>
              <a:rPr lang="en-US" sz="2000" b="0" dirty="0">
                <a:cs typeface="Calibri"/>
              </a:rPr>
              <a:t>Details are added under each idea for further explanation.</a:t>
            </a:r>
          </a:p>
          <a:p>
            <a:endParaRPr lang="en-US" dirty="0"/>
          </a:p>
        </p:txBody>
      </p:sp>
      <p:sp>
        <p:nvSpPr>
          <p:cNvPr id="4" name="Footer Placeholder 3">
            <a:extLst>
              <a:ext uri="{FF2B5EF4-FFF2-40B4-BE49-F238E27FC236}">
                <a16:creationId xmlns:a16="http://schemas.microsoft.com/office/drawing/2014/main" id="{5C5D0681-89E7-8542-C083-6676EFEB2B8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2C5E1B0D-48E9-DBCE-0D63-2273920335BF}"/>
              </a:ext>
            </a:extLst>
          </p:cNvPr>
          <p:cNvSpPr>
            <a:spLocks noGrp="1"/>
          </p:cNvSpPr>
          <p:nvPr>
            <p:ph type="sldNum" sz="quarter" idx="12"/>
          </p:nvPr>
        </p:nvSpPr>
        <p:spPr/>
        <p:txBody>
          <a:bodyPr/>
          <a:lstStyle/>
          <a:p>
            <a:fld id="{5DEF7F31-0B8A-474A-B86C-91F381754329}" type="slidenum">
              <a:rPr lang="en-US" smtClean="0"/>
              <a:t>30</a:t>
            </a:fld>
            <a:endParaRPr lang="en-US" dirty="0"/>
          </a:p>
        </p:txBody>
      </p:sp>
    </p:spTree>
    <p:extLst>
      <p:ext uri="{BB962C8B-B14F-4D97-AF65-F5344CB8AC3E}">
        <p14:creationId xmlns:p14="http://schemas.microsoft.com/office/powerpoint/2010/main" val="40236039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3540C-10AB-1C13-D8DF-C3C5B5AF1646}"/>
              </a:ext>
            </a:extLst>
          </p:cNvPr>
          <p:cNvSpPr>
            <a:spLocks noGrp="1"/>
          </p:cNvSpPr>
          <p:nvPr>
            <p:ph type="title"/>
          </p:nvPr>
        </p:nvSpPr>
        <p:spPr/>
        <p:txBody>
          <a:bodyPr/>
          <a:lstStyle/>
          <a:p>
            <a:r>
              <a:rPr lang="en-US" dirty="0"/>
              <a:t>Note-taking methods (Continued 2)</a:t>
            </a:r>
          </a:p>
        </p:txBody>
      </p:sp>
      <p:sp>
        <p:nvSpPr>
          <p:cNvPr id="3" name="Content Placeholder 2">
            <a:extLst>
              <a:ext uri="{FF2B5EF4-FFF2-40B4-BE49-F238E27FC236}">
                <a16:creationId xmlns:a16="http://schemas.microsoft.com/office/drawing/2014/main" id="{FF85EAB2-20C5-18A0-ED93-865C222FCE53}"/>
              </a:ext>
            </a:extLst>
          </p:cNvPr>
          <p:cNvSpPr>
            <a:spLocks noGrp="1"/>
          </p:cNvSpPr>
          <p:nvPr>
            <p:ph idx="1"/>
          </p:nvPr>
        </p:nvSpPr>
        <p:spPr/>
        <p:txBody>
          <a:bodyPr/>
          <a:lstStyle/>
          <a:p>
            <a:r>
              <a:rPr lang="en-US" sz="2000" dirty="0">
                <a:cs typeface="Calibri"/>
              </a:rPr>
              <a:t>Concept Map Method:</a:t>
            </a:r>
          </a:p>
          <a:p>
            <a:pPr lvl="1">
              <a:buFont typeface="Wingdings" panose="05000000000000000000" pitchFamily="2" charset="2"/>
              <a:buChar char="ü"/>
            </a:pPr>
            <a:r>
              <a:rPr lang="en-US" sz="2000" b="0" dirty="0">
                <a:cs typeface="Calibri"/>
              </a:rPr>
              <a:t>Central idea is placed in the </a:t>
            </a:r>
            <a:r>
              <a:rPr lang="en-US" sz="2000" b="0" dirty="0" err="1">
                <a:cs typeface="Calibri"/>
              </a:rPr>
              <a:t>centre</a:t>
            </a:r>
            <a:r>
              <a:rPr lang="en-US" sz="2000" b="0" dirty="0">
                <a:cs typeface="Calibri"/>
              </a:rPr>
              <a:t> of page.</a:t>
            </a:r>
          </a:p>
          <a:p>
            <a:pPr lvl="1">
              <a:buFont typeface="Wingdings" panose="05000000000000000000" pitchFamily="2" charset="2"/>
              <a:buChar char="ü"/>
            </a:pPr>
            <a:r>
              <a:rPr lang="en-US" sz="2000" b="0" dirty="0">
                <a:cs typeface="Calibri"/>
              </a:rPr>
              <a:t>Add lines and new circles to depict new ideas and associations between them.</a:t>
            </a:r>
          </a:p>
          <a:p>
            <a:pPr lvl="1">
              <a:buFont typeface="Wingdings" panose="05000000000000000000" pitchFamily="2" charset="2"/>
              <a:buChar char="ü"/>
            </a:pPr>
            <a:r>
              <a:rPr lang="en-US" sz="2000" b="0" dirty="0">
                <a:cs typeface="Calibri"/>
              </a:rPr>
              <a:t>Great way to show connection between topic and to get an overview when reviewing.</a:t>
            </a:r>
          </a:p>
          <a:p>
            <a:endParaRPr lang="en-US" dirty="0"/>
          </a:p>
        </p:txBody>
      </p:sp>
      <p:sp>
        <p:nvSpPr>
          <p:cNvPr id="4" name="Footer Placeholder 3">
            <a:extLst>
              <a:ext uri="{FF2B5EF4-FFF2-40B4-BE49-F238E27FC236}">
                <a16:creationId xmlns:a16="http://schemas.microsoft.com/office/drawing/2014/main" id="{B3735257-FA39-126B-9023-4334C1079116}"/>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FCCAD887-2672-829C-3BE5-A828A4047644}"/>
              </a:ext>
            </a:extLst>
          </p:cNvPr>
          <p:cNvSpPr>
            <a:spLocks noGrp="1"/>
          </p:cNvSpPr>
          <p:nvPr>
            <p:ph type="sldNum" sz="quarter" idx="12"/>
          </p:nvPr>
        </p:nvSpPr>
        <p:spPr/>
        <p:txBody>
          <a:bodyPr/>
          <a:lstStyle/>
          <a:p>
            <a:fld id="{5DEF7F31-0B8A-474A-B86C-91F381754329}" type="slidenum">
              <a:rPr lang="en-US" smtClean="0"/>
              <a:t>31</a:t>
            </a:fld>
            <a:endParaRPr lang="en-US" dirty="0"/>
          </a:p>
        </p:txBody>
      </p:sp>
    </p:spTree>
    <p:extLst>
      <p:ext uri="{BB962C8B-B14F-4D97-AF65-F5344CB8AC3E}">
        <p14:creationId xmlns:p14="http://schemas.microsoft.com/office/powerpoint/2010/main" val="12830901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BE19A-C916-6342-C537-29787A037260}"/>
              </a:ext>
            </a:extLst>
          </p:cNvPr>
          <p:cNvSpPr>
            <a:spLocks noGrp="1"/>
          </p:cNvSpPr>
          <p:nvPr>
            <p:ph type="title"/>
          </p:nvPr>
        </p:nvSpPr>
        <p:spPr/>
        <p:txBody>
          <a:bodyPr/>
          <a:lstStyle/>
          <a:p>
            <a:r>
              <a:rPr lang="en-US" dirty="0"/>
              <a:t>Note-taking methods (Continued 3)</a:t>
            </a:r>
          </a:p>
        </p:txBody>
      </p:sp>
      <p:sp>
        <p:nvSpPr>
          <p:cNvPr id="3" name="Content Placeholder 2">
            <a:extLst>
              <a:ext uri="{FF2B5EF4-FFF2-40B4-BE49-F238E27FC236}">
                <a16:creationId xmlns:a16="http://schemas.microsoft.com/office/drawing/2014/main" id="{E2693516-ACFF-4056-47E4-94D4ACB3C4DC}"/>
              </a:ext>
            </a:extLst>
          </p:cNvPr>
          <p:cNvSpPr>
            <a:spLocks noGrp="1"/>
          </p:cNvSpPr>
          <p:nvPr>
            <p:ph idx="1"/>
          </p:nvPr>
        </p:nvSpPr>
        <p:spPr/>
        <p:txBody>
          <a:bodyPr/>
          <a:lstStyle/>
          <a:p>
            <a:r>
              <a:rPr lang="en-US" sz="2000" dirty="0">
                <a:cs typeface="Calibri"/>
              </a:rPr>
              <a:t>Cornell Method:</a:t>
            </a:r>
          </a:p>
          <a:p>
            <a:pPr lvl="1">
              <a:buFont typeface="Wingdings" panose="05000000000000000000" pitchFamily="2" charset="2"/>
              <a:buChar char="ü"/>
            </a:pPr>
            <a:r>
              <a:rPr lang="en-US" sz="2000" b="0" dirty="0">
                <a:cs typeface="Calibri"/>
              </a:rPr>
              <a:t>Follows four box format: header, two column and a footer.</a:t>
            </a:r>
          </a:p>
          <a:p>
            <a:pPr lvl="1">
              <a:buFont typeface="Wingdings" panose="05000000000000000000" pitchFamily="2" charset="2"/>
              <a:buChar char="ü"/>
            </a:pPr>
            <a:r>
              <a:rPr lang="en-US" sz="2000" b="0" dirty="0">
                <a:cs typeface="Calibri"/>
              </a:rPr>
              <a:t>Header identifies course name and date.</a:t>
            </a:r>
          </a:p>
          <a:p>
            <a:pPr lvl="1">
              <a:buFont typeface="Wingdings" panose="05000000000000000000" pitchFamily="2" charset="2"/>
              <a:buChar char="ü"/>
            </a:pPr>
            <a:r>
              <a:rPr lang="en-US" sz="2000" b="0" dirty="0">
                <a:cs typeface="Calibri"/>
              </a:rPr>
              <a:t>Left column is known as “cue” or “recall”. Contains main points or key ideas to review after class. Takes up one-third of page. </a:t>
            </a:r>
          </a:p>
          <a:p>
            <a:pPr lvl="1">
              <a:buFont typeface="Wingdings" panose="05000000000000000000" pitchFamily="2" charset="2"/>
              <a:buChar char="ü"/>
            </a:pPr>
            <a:r>
              <a:rPr lang="en-US" sz="2000" b="0" dirty="0">
                <a:cs typeface="Calibri"/>
              </a:rPr>
              <a:t>Right column is for notes and could utilize any of the three note-taking methods discussed earlier. Takes two thirds of the page.</a:t>
            </a:r>
          </a:p>
          <a:p>
            <a:pPr lvl="1">
              <a:buFont typeface="Wingdings" panose="05000000000000000000" pitchFamily="2" charset="2"/>
              <a:buChar char="ü"/>
            </a:pPr>
            <a:r>
              <a:rPr lang="en-US" sz="2000" b="0" dirty="0">
                <a:cs typeface="Calibri"/>
              </a:rPr>
              <a:t>Footer is a summary of the course.</a:t>
            </a:r>
          </a:p>
          <a:p>
            <a:endParaRPr lang="en-US" dirty="0"/>
          </a:p>
        </p:txBody>
      </p:sp>
      <p:sp>
        <p:nvSpPr>
          <p:cNvPr id="4" name="Footer Placeholder 3">
            <a:extLst>
              <a:ext uri="{FF2B5EF4-FFF2-40B4-BE49-F238E27FC236}">
                <a16:creationId xmlns:a16="http://schemas.microsoft.com/office/drawing/2014/main" id="{38EF3068-3269-192B-DFD2-8A8DDC81DF00}"/>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E8713BF4-5FC7-FA53-EEA0-C4046A2A829D}"/>
              </a:ext>
            </a:extLst>
          </p:cNvPr>
          <p:cNvSpPr>
            <a:spLocks noGrp="1"/>
          </p:cNvSpPr>
          <p:nvPr>
            <p:ph type="sldNum" sz="quarter" idx="12"/>
          </p:nvPr>
        </p:nvSpPr>
        <p:spPr/>
        <p:txBody>
          <a:bodyPr/>
          <a:lstStyle/>
          <a:p>
            <a:fld id="{5DEF7F31-0B8A-474A-B86C-91F381754329}" type="slidenum">
              <a:rPr lang="en-US" smtClean="0"/>
              <a:t>32</a:t>
            </a:fld>
            <a:endParaRPr lang="en-US" dirty="0"/>
          </a:p>
        </p:txBody>
      </p:sp>
    </p:spTree>
    <p:extLst>
      <p:ext uri="{BB962C8B-B14F-4D97-AF65-F5344CB8AC3E}">
        <p14:creationId xmlns:p14="http://schemas.microsoft.com/office/powerpoint/2010/main" val="14722811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5DA3D-E797-6C20-16AA-75E2C57E5196}"/>
              </a:ext>
            </a:extLst>
          </p:cNvPr>
          <p:cNvSpPr>
            <a:spLocks noGrp="1"/>
          </p:cNvSpPr>
          <p:nvPr>
            <p:ph type="title"/>
          </p:nvPr>
        </p:nvSpPr>
        <p:spPr/>
        <p:txBody>
          <a:bodyPr/>
          <a:lstStyle/>
          <a:p>
            <a:r>
              <a:rPr lang="en-US" dirty="0"/>
              <a:t>Instructor Handouts</a:t>
            </a:r>
          </a:p>
        </p:txBody>
      </p:sp>
      <p:sp>
        <p:nvSpPr>
          <p:cNvPr id="3" name="Content Placeholder 2">
            <a:extLst>
              <a:ext uri="{FF2B5EF4-FFF2-40B4-BE49-F238E27FC236}">
                <a16:creationId xmlns:a16="http://schemas.microsoft.com/office/drawing/2014/main" id="{0F7EE027-49EA-A299-938B-242C9C77CFF8}"/>
              </a:ext>
            </a:extLst>
          </p:cNvPr>
          <p:cNvSpPr>
            <a:spLocks noGrp="1"/>
          </p:cNvSpPr>
          <p:nvPr>
            <p:ph idx="1"/>
          </p:nvPr>
        </p:nvSpPr>
        <p:spPr/>
        <p:txBody>
          <a:bodyPr/>
          <a:lstStyle/>
          <a:p>
            <a:r>
              <a:rPr lang="en-US" sz="2000" dirty="0">
                <a:cs typeface="Calibri"/>
              </a:rPr>
              <a:t>Most instructors handout or post notes and PowerPoint slides online for each lecture.</a:t>
            </a:r>
          </a:p>
          <a:p>
            <a:r>
              <a:rPr lang="en-US" sz="2000" dirty="0">
                <a:cs typeface="Calibri"/>
              </a:rPr>
              <a:t>Consider them as complimentary learning material and make your own notes.</a:t>
            </a:r>
          </a:p>
          <a:p>
            <a:endParaRPr lang="en-US" dirty="0"/>
          </a:p>
        </p:txBody>
      </p:sp>
      <p:sp>
        <p:nvSpPr>
          <p:cNvPr id="4" name="Footer Placeholder 3">
            <a:extLst>
              <a:ext uri="{FF2B5EF4-FFF2-40B4-BE49-F238E27FC236}">
                <a16:creationId xmlns:a16="http://schemas.microsoft.com/office/drawing/2014/main" id="{05F58B73-DD36-63E4-9944-F10AFADB8745}"/>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952665A5-5BF6-0270-02CF-E27EB898BA15}"/>
              </a:ext>
            </a:extLst>
          </p:cNvPr>
          <p:cNvSpPr>
            <a:spLocks noGrp="1"/>
          </p:cNvSpPr>
          <p:nvPr>
            <p:ph type="sldNum" sz="quarter" idx="12"/>
          </p:nvPr>
        </p:nvSpPr>
        <p:spPr/>
        <p:txBody>
          <a:bodyPr/>
          <a:lstStyle/>
          <a:p>
            <a:fld id="{5DEF7F31-0B8A-474A-B86C-91F381754329}" type="slidenum">
              <a:rPr lang="en-US" smtClean="0"/>
              <a:t>33</a:t>
            </a:fld>
            <a:endParaRPr lang="en-US" dirty="0"/>
          </a:p>
        </p:txBody>
      </p:sp>
    </p:spTree>
    <p:extLst>
      <p:ext uri="{BB962C8B-B14F-4D97-AF65-F5344CB8AC3E}">
        <p14:creationId xmlns:p14="http://schemas.microsoft.com/office/powerpoint/2010/main" val="29090319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95E70-9C00-62B1-D2EE-12A80CB2C83A}"/>
              </a:ext>
            </a:extLst>
          </p:cNvPr>
          <p:cNvSpPr>
            <a:spLocks noGrp="1"/>
          </p:cNvSpPr>
          <p:nvPr>
            <p:ph type="title"/>
          </p:nvPr>
        </p:nvSpPr>
        <p:spPr/>
        <p:txBody>
          <a:bodyPr/>
          <a:lstStyle/>
          <a:p>
            <a:r>
              <a:rPr lang="en-US" dirty="0"/>
              <a:t>General Tips on Note-Taking</a:t>
            </a:r>
          </a:p>
        </p:txBody>
      </p:sp>
      <p:sp>
        <p:nvSpPr>
          <p:cNvPr id="3" name="Content Placeholder 2">
            <a:extLst>
              <a:ext uri="{FF2B5EF4-FFF2-40B4-BE49-F238E27FC236}">
                <a16:creationId xmlns:a16="http://schemas.microsoft.com/office/drawing/2014/main" id="{A217B167-A037-0B8F-399B-21060D530DE5}"/>
              </a:ext>
            </a:extLst>
          </p:cNvPr>
          <p:cNvSpPr>
            <a:spLocks noGrp="1"/>
          </p:cNvSpPr>
          <p:nvPr>
            <p:ph idx="1"/>
          </p:nvPr>
        </p:nvSpPr>
        <p:spPr/>
        <p:txBody>
          <a:bodyPr/>
          <a:lstStyle/>
          <a:p>
            <a:r>
              <a:rPr lang="en-US" sz="1600" dirty="0">
                <a:cs typeface="Calibri"/>
              </a:rPr>
              <a:t>DO’S</a:t>
            </a:r>
          </a:p>
          <a:p>
            <a:pPr lvl="1">
              <a:buFont typeface="Wingdings" panose="05000000000000000000" pitchFamily="2" charset="2"/>
              <a:buChar char="ü"/>
            </a:pPr>
            <a:r>
              <a:rPr lang="en-US" sz="1600" b="0" dirty="0">
                <a:cs typeface="Calibri"/>
              </a:rPr>
              <a:t>Be Prepared.</a:t>
            </a:r>
          </a:p>
          <a:p>
            <a:pPr lvl="1">
              <a:buFont typeface="Wingdings" panose="05000000000000000000" pitchFamily="2" charset="2"/>
              <a:buChar char="ü"/>
            </a:pPr>
            <a:r>
              <a:rPr lang="en-US" sz="1600" b="0" dirty="0">
                <a:cs typeface="Calibri"/>
              </a:rPr>
              <a:t>Write on only one side of the paper.</a:t>
            </a:r>
          </a:p>
          <a:p>
            <a:pPr lvl="1">
              <a:buFont typeface="Wingdings" panose="05000000000000000000" pitchFamily="2" charset="2"/>
              <a:buChar char="ü"/>
            </a:pPr>
            <a:r>
              <a:rPr lang="en-US" sz="1600" b="0" dirty="0">
                <a:cs typeface="Calibri"/>
              </a:rPr>
              <a:t>Label, number, and date all notes at the top of each page.</a:t>
            </a:r>
          </a:p>
          <a:p>
            <a:pPr lvl="1">
              <a:buFont typeface="Wingdings" panose="05000000000000000000" pitchFamily="2" charset="2"/>
              <a:buChar char="ü"/>
            </a:pPr>
            <a:r>
              <a:rPr lang="en-US" sz="1600" b="0" dirty="0">
                <a:cs typeface="Calibri"/>
              </a:rPr>
              <a:t>Position your laptop so you can see the instructor and while board right over your screen.</a:t>
            </a:r>
          </a:p>
          <a:p>
            <a:pPr lvl="1">
              <a:buFont typeface="Wingdings" panose="05000000000000000000" pitchFamily="2" charset="2"/>
              <a:buChar char="ü"/>
            </a:pPr>
            <a:r>
              <a:rPr lang="en-US" sz="1600" b="0" dirty="0">
                <a:cs typeface="Calibri"/>
              </a:rPr>
              <a:t>Copy anything the instructor writes on the board.</a:t>
            </a:r>
          </a:p>
          <a:p>
            <a:pPr lvl="1">
              <a:buFont typeface="Wingdings" panose="05000000000000000000" pitchFamily="2" charset="2"/>
              <a:buChar char="ü"/>
            </a:pPr>
            <a:r>
              <a:rPr lang="en-US" sz="1600" b="0" dirty="0">
                <a:cs typeface="Calibri"/>
              </a:rPr>
              <a:t>Leave space between ideas.</a:t>
            </a:r>
          </a:p>
          <a:p>
            <a:endParaRPr lang="en-US" dirty="0"/>
          </a:p>
        </p:txBody>
      </p:sp>
      <p:sp>
        <p:nvSpPr>
          <p:cNvPr id="4" name="Footer Placeholder 3">
            <a:extLst>
              <a:ext uri="{FF2B5EF4-FFF2-40B4-BE49-F238E27FC236}">
                <a16:creationId xmlns:a16="http://schemas.microsoft.com/office/drawing/2014/main" id="{9FC6C6C3-3C38-818F-6CC8-83CB331E2B7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C81E3BF2-0195-4E3A-B1DF-90EF50CE3257}"/>
              </a:ext>
            </a:extLst>
          </p:cNvPr>
          <p:cNvSpPr txBox="1"/>
          <p:nvPr/>
        </p:nvSpPr>
        <p:spPr>
          <a:xfrm>
            <a:off x="7386262" y="6336403"/>
            <a:ext cx="2644697" cy="338554"/>
          </a:xfrm>
          <a:prstGeom prst="rect">
            <a:avLst/>
          </a:prstGeom>
          <a:noFill/>
        </p:spPr>
        <p:txBody>
          <a:bodyPr wrap="square" rtlCol="0">
            <a:spAutoFit/>
          </a:bodyPr>
          <a:lstStyle/>
          <a:p>
            <a:r>
              <a:rPr lang="en-US" sz="1600" dirty="0">
                <a:solidFill>
                  <a:srgbClr val="39393A"/>
                </a:solidFill>
              </a:rPr>
              <a:t>(Booth et al., 2022)</a:t>
            </a:r>
          </a:p>
        </p:txBody>
      </p:sp>
      <p:sp>
        <p:nvSpPr>
          <p:cNvPr id="5" name="Slide Number Placeholder 4">
            <a:extLst>
              <a:ext uri="{FF2B5EF4-FFF2-40B4-BE49-F238E27FC236}">
                <a16:creationId xmlns:a16="http://schemas.microsoft.com/office/drawing/2014/main" id="{68B889F3-B32F-FF98-EA4D-7CFD51FBEE91}"/>
              </a:ext>
            </a:extLst>
          </p:cNvPr>
          <p:cNvSpPr>
            <a:spLocks noGrp="1"/>
          </p:cNvSpPr>
          <p:nvPr>
            <p:ph type="sldNum" sz="quarter" idx="12"/>
          </p:nvPr>
        </p:nvSpPr>
        <p:spPr/>
        <p:txBody>
          <a:bodyPr/>
          <a:lstStyle/>
          <a:p>
            <a:fld id="{5DEF7F31-0B8A-474A-B86C-91F381754329}" type="slidenum">
              <a:rPr lang="en-US" smtClean="0"/>
              <a:t>34</a:t>
            </a:fld>
            <a:endParaRPr lang="en-US" dirty="0"/>
          </a:p>
        </p:txBody>
      </p:sp>
    </p:spTree>
    <p:extLst>
      <p:ext uri="{BB962C8B-B14F-4D97-AF65-F5344CB8AC3E}">
        <p14:creationId xmlns:p14="http://schemas.microsoft.com/office/powerpoint/2010/main" val="37103355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61B1F3-53E4-D1BE-4363-0CCF7D57571A}"/>
              </a:ext>
            </a:extLst>
          </p:cNvPr>
          <p:cNvSpPr>
            <a:spLocks noGrp="1"/>
          </p:cNvSpPr>
          <p:nvPr>
            <p:ph type="title"/>
          </p:nvPr>
        </p:nvSpPr>
        <p:spPr/>
        <p:txBody>
          <a:bodyPr/>
          <a:lstStyle/>
          <a:p>
            <a:r>
              <a:rPr lang="en-US" dirty="0"/>
              <a:t>General Tips on Note-Taking (Continued)</a:t>
            </a:r>
          </a:p>
        </p:txBody>
      </p:sp>
      <p:sp>
        <p:nvSpPr>
          <p:cNvPr id="3" name="Content Placeholder 2">
            <a:extLst>
              <a:ext uri="{FF2B5EF4-FFF2-40B4-BE49-F238E27FC236}">
                <a16:creationId xmlns:a16="http://schemas.microsoft.com/office/drawing/2014/main" id="{BFF4116D-34E2-E75C-90FC-36076372A80D}"/>
              </a:ext>
            </a:extLst>
          </p:cNvPr>
          <p:cNvSpPr>
            <a:spLocks noGrp="1"/>
          </p:cNvSpPr>
          <p:nvPr>
            <p:ph idx="1"/>
          </p:nvPr>
        </p:nvSpPr>
        <p:spPr/>
        <p:txBody>
          <a:bodyPr/>
          <a:lstStyle/>
          <a:p>
            <a:r>
              <a:rPr lang="en-US" sz="2000" dirty="0">
                <a:cs typeface="Calibri"/>
              </a:rPr>
              <a:t>DO’S</a:t>
            </a:r>
          </a:p>
          <a:p>
            <a:pPr lvl="1">
              <a:buFont typeface="Wingdings" panose="05000000000000000000" pitchFamily="2" charset="2"/>
              <a:buChar char="ü"/>
            </a:pPr>
            <a:r>
              <a:rPr lang="en-US" sz="2000" b="0" dirty="0">
                <a:cs typeface="Calibri"/>
              </a:rPr>
              <a:t>Use signals and abbreviations.</a:t>
            </a:r>
          </a:p>
          <a:p>
            <a:pPr lvl="1">
              <a:buFont typeface="Wingdings" panose="05000000000000000000" pitchFamily="2" charset="2"/>
              <a:buChar char="ü"/>
            </a:pPr>
            <a:r>
              <a:rPr lang="en-US" sz="2000" b="0" dirty="0">
                <a:cs typeface="Calibri"/>
              </a:rPr>
              <a:t>Write a summary of the main ideas of the class in your own words.</a:t>
            </a:r>
          </a:p>
          <a:p>
            <a:pPr lvl="1">
              <a:buFont typeface="Wingdings" panose="05000000000000000000" pitchFamily="2" charset="2"/>
              <a:buChar char="ü"/>
            </a:pPr>
            <a:r>
              <a:rPr lang="en-US" sz="2000" b="0" dirty="0">
                <a:cs typeface="Calibri"/>
              </a:rPr>
              <a:t>Review notes soon after class and use notes to prepare for tests and doing assignments.</a:t>
            </a:r>
          </a:p>
          <a:p>
            <a:pPr lvl="1">
              <a:buFont typeface="Wingdings" panose="05000000000000000000" pitchFamily="2" charset="2"/>
              <a:buChar char="ü"/>
            </a:pPr>
            <a:endParaRPr lang="en-US" sz="2000" dirty="0">
              <a:cs typeface="Calibri"/>
            </a:endParaRPr>
          </a:p>
          <a:p>
            <a:r>
              <a:rPr lang="en-US" sz="2000" dirty="0">
                <a:cs typeface="Calibri"/>
              </a:rPr>
              <a:t>DON’T</a:t>
            </a:r>
          </a:p>
          <a:p>
            <a:pPr lvl="1">
              <a:buFont typeface="Calibri" panose="020F0502020204030204" pitchFamily="34" charset="0"/>
              <a:buChar char="×"/>
            </a:pPr>
            <a:r>
              <a:rPr lang="en-US" sz="2000" b="0" dirty="0">
                <a:cs typeface="Calibri"/>
              </a:rPr>
              <a:t>Try to capture everything that is said.</a:t>
            </a:r>
          </a:p>
          <a:p>
            <a:endParaRPr lang="en-US" dirty="0"/>
          </a:p>
        </p:txBody>
      </p:sp>
      <p:sp>
        <p:nvSpPr>
          <p:cNvPr id="4" name="Footer Placeholder 3">
            <a:extLst>
              <a:ext uri="{FF2B5EF4-FFF2-40B4-BE49-F238E27FC236}">
                <a16:creationId xmlns:a16="http://schemas.microsoft.com/office/drawing/2014/main" id="{EE462E83-430E-3AEA-AD98-B8D6655E5750}"/>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FC848054-6280-A24A-EDA3-6C7FAE6469B3}"/>
              </a:ext>
            </a:extLst>
          </p:cNvPr>
          <p:cNvSpPr txBox="1"/>
          <p:nvPr/>
        </p:nvSpPr>
        <p:spPr>
          <a:xfrm>
            <a:off x="7288487" y="6301226"/>
            <a:ext cx="2644697" cy="338554"/>
          </a:xfrm>
          <a:prstGeom prst="rect">
            <a:avLst/>
          </a:prstGeom>
          <a:noFill/>
        </p:spPr>
        <p:txBody>
          <a:bodyPr wrap="square" rtlCol="0">
            <a:spAutoFit/>
          </a:bodyPr>
          <a:lstStyle/>
          <a:p>
            <a:r>
              <a:rPr lang="en-US" sz="1600" dirty="0">
                <a:solidFill>
                  <a:srgbClr val="39393A"/>
                </a:solidFill>
              </a:rPr>
              <a:t>(Booth et al., 2022)</a:t>
            </a:r>
          </a:p>
        </p:txBody>
      </p:sp>
      <p:sp>
        <p:nvSpPr>
          <p:cNvPr id="5" name="Slide Number Placeholder 4">
            <a:extLst>
              <a:ext uri="{FF2B5EF4-FFF2-40B4-BE49-F238E27FC236}">
                <a16:creationId xmlns:a16="http://schemas.microsoft.com/office/drawing/2014/main" id="{055EC1B7-603A-1365-6304-4B0A6D2DA083}"/>
              </a:ext>
            </a:extLst>
          </p:cNvPr>
          <p:cNvSpPr>
            <a:spLocks noGrp="1"/>
          </p:cNvSpPr>
          <p:nvPr>
            <p:ph type="sldNum" sz="quarter" idx="12"/>
          </p:nvPr>
        </p:nvSpPr>
        <p:spPr/>
        <p:txBody>
          <a:bodyPr/>
          <a:lstStyle/>
          <a:p>
            <a:fld id="{5DEF7F31-0B8A-474A-B86C-91F381754329}" type="slidenum">
              <a:rPr lang="en-US" smtClean="0"/>
              <a:t>35</a:t>
            </a:fld>
            <a:endParaRPr lang="en-US" dirty="0"/>
          </a:p>
        </p:txBody>
      </p:sp>
    </p:spTree>
    <p:extLst>
      <p:ext uri="{BB962C8B-B14F-4D97-AF65-F5344CB8AC3E}">
        <p14:creationId xmlns:p14="http://schemas.microsoft.com/office/powerpoint/2010/main" val="50989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194DB-092C-BDE4-FE9E-27740AB73DC8}"/>
              </a:ext>
            </a:extLst>
          </p:cNvPr>
          <p:cNvSpPr>
            <a:spLocks noGrp="1"/>
          </p:cNvSpPr>
          <p:nvPr>
            <p:ph type="title"/>
          </p:nvPr>
        </p:nvSpPr>
        <p:spPr/>
        <p:txBody>
          <a:bodyPr/>
          <a:lstStyle/>
          <a:p>
            <a:r>
              <a:rPr lang="en-US" dirty="0"/>
              <a:t>What If You Miss Class?</a:t>
            </a:r>
          </a:p>
        </p:txBody>
      </p:sp>
      <p:sp>
        <p:nvSpPr>
          <p:cNvPr id="3" name="Content Placeholder 2">
            <a:extLst>
              <a:ext uri="{FF2B5EF4-FFF2-40B4-BE49-F238E27FC236}">
                <a16:creationId xmlns:a16="http://schemas.microsoft.com/office/drawing/2014/main" id="{A330F090-D1DE-2389-5EF6-53C44B60BB22}"/>
              </a:ext>
            </a:extLst>
          </p:cNvPr>
          <p:cNvSpPr>
            <a:spLocks noGrp="1"/>
          </p:cNvSpPr>
          <p:nvPr>
            <p:ph idx="1"/>
          </p:nvPr>
        </p:nvSpPr>
        <p:spPr/>
        <p:txBody>
          <a:bodyPr/>
          <a:lstStyle/>
          <a:p>
            <a:r>
              <a:rPr lang="en-US" sz="2000" dirty="0">
                <a:cs typeface="Calibri"/>
              </a:rPr>
              <a:t>Review lecture recording or reading material.</a:t>
            </a:r>
          </a:p>
          <a:p>
            <a:r>
              <a:rPr lang="en-US" sz="2000" dirty="0">
                <a:cs typeface="Calibri"/>
              </a:rPr>
              <a:t>Check with instructor to attend an alternate section to catchup.</a:t>
            </a:r>
          </a:p>
          <a:p>
            <a:r>
              <a:rPr lang="en-US" sz="2000" dirty="0">
                <a:cs typeface="Calibri"/>
              </a:rPr>
              <a:t>Ask your classmates for notes.</a:t>
            </a:r>
          </a:p>
          <a:p>
            <a:r>
              <a:rPr lang="en-US" sz="2000" dirty="0">
                <a:cs typeface="Calibri"/>
              </a:rPr>
              <a:t>If nothing else works, then check the syllabus to see what you have missed, do your reading and contact instructor for any questions.</a:t>
            </a:r>
          </a:p>
          <a:p>
            <a:endParaRPr lang="en-US" dirty="0"/>
          </a:p>
        </p:txBody>
      </p:sp>
      <p:sp>
        <p:nvSpPr>
          <p:cNvPr id="4" name="Footer Placeholder 3">
            <a:extLst>
              <a:ext uri="{FF2B5EF4-FFF2-40B4-BE49-F238E27FC236}">
                <a16:creationId xmlns:a16="http://schemas.microsoft.com/office/drawing/2014/main" id="{9DC4ED3E-D3D2-6203-7FAB-5639BD5FF9E6}"/>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5447D869-A38E-D819-F11A-7A837192ACFD}"/>
              </a:ext>
            </a:extLst>
          </p:cNvPr>
          <p:cNvSpPr>
            <a:spLocks noGrp="1"/>
          </p:cNvSpPr>
          <p:nvPr>
            <p:ph type="sldNum" sz="quarter" idx="12"/>
          </p:nvPr>
        </p:nvSpPr>
        <p:spPr/>
        <p:txBody>
          <a:bodyPr/>
          <a:lstStyle/>
          <a:p>
            <a:fld id="{5DEF7F31-0B8A-474A-B86C-91F381754329}" type="slidenum">
              <a:rPr lang="en-US" smtClean="0"/>
              <a:t>36</a:t>
            </a:fld>
            <a:endParaRPr lang="en-US" dirty="0"/>
          </a:p>
        </p:txBody>
      </p:sp>
    </p:spTree>
    <p:extLst>
      <p:ext uri="{BB962C8B-B14F-4D97-AF65-F5344CB8AC3E}">
        <p14:creationId xmlns:p14="http://schemas.microsoft.com/office/powerpoint/2010/main" val="40940115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755E2-BD68-8043-442F-1EF8984BB6E9}"/>
              </a:ext>
            </a:extLst>
          </p:cNvPr>
          <p:cNvSpPr>
            <a:spLocks noGrp="1"/>
          </p:cNvSpPr>
          <p:nvPr>
            <p:ph type="title"/>
          </p:nvPr>
        </p:nvSpPr>
        <p:spPr/>
        <p:txBody>
          <a:bodyPr/>
          <a:lstStyle/>
          <a:p>
            <a:r>
              <a:rPr lang="en-US" dirty="0"/>
              <a:t>2.2 - Key Takeaways</a:t>
            </a:r>
          </a:p>
        </p:txBody>
      </p:sp>
      <p:sp>
        <p:nvSpPr>
          <p:cNvPr id="3" name="Content Placeholder 2">
            <a:extLst>
              <a:ext uri="{FF2B5EF4-FFF2-40B4-BE49-F238E27FC236}">
                <a16:creationId xmlns:a16="http://schemas.microsoft.com/office/drawing/2014/main" id="{78D76DFB-19F8-928D-3804-8FFEE4171709}"/>
              </a:ext>
            </a:extLst>
          </p:cNvPr>
          <p:cNvSpPr>
            <a:spLocks noGrp="1"/>
          </p:cNvSpPr>
          <p:nvPr>
            <p:ph idx="1"/>
          </p:nvPr>
        </p:nvSpPr>
        <p:spPr/>
        <p:txBody>
          <a:bodyPr/>
          <a:lstStyle/>
          <a:p>
            <a:r>
              <a:rPr lang="en-US" sz="2000" dirty="0"/>
              <a:t>Good note-taking is a key strategy for academic success.</a:t>
            </a:r>
          </a:p>
          <a:p>
            <a:r>
              <a:rPr lang="en-US" sz="2000" dirty="0"/>
              <a:t>Choose among effective note-taking styles for what works best for you and modify it to meet the needs of a specific class or instructor.</a:t>
            </a:r>
          </a:p>
          <a:p>
            <a:r>
              <a:rPr lang="en-US" sz="2000" dirty="0"/>
              <a:t>List notes are generally less effective and not prioritized.</a:t>
            </a:r>
          </a:p>
          <a:p>
            <a:endParaRPr lang="en-US" dirty="0"/>
          </a:p>
        </p:txBody>
      </p:sp>
      <p:sp>
        <p:nvSpPr>
          <p:cNvPr id="4" name="Footer Placeholder 3">
            <a:extLst>
              <a:ext uri="{FF2B5EF4-FFF2-40B4-BE49-F238E27FC236}">
                <a16:creationId xmlns:a16="http://schemas.microsoft.com/office/drawing/2014/main" id="{3CB0F632-281E-E95A-B56B-BF1C91DAE6C3}"/>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6E9F6C09-D7EC-97DB-7319-C7541E347FFF}"/>
              </a:ext>
            </a:extLst>
          </p:cNvPr>
          <p:cNvSpPr>
            <a:spLocks noGrp="1"/>
          </p:cNvSpPr>
          <p:nvPr>
            <p:ph type="sldNum" sz="quarter" idx="12"/>
          </p:nvPr>
        </p:nvSpPr>
        <p:spPr/>
        <p:txBody>
          <a:bodyPr/>
          <a:lstStyle/>
          <a:p>
            <a:fld id="{5DEF7F31-0B8A-474A-B86C-91F381754329}" type="slidenum">
              <a:rPr lang="en-US" smtClean="0"/>
              <a:t>37</a:t>
            </a:fld>
            <a:endParaRPr lang="en-US" dirty="0"/>
          </a:p>
        </p:txBody>
      </p:sp>
    </p:spTree>
    <p:extLst>
      <p:ext uri="{BB962C8B-B14F-4D97-AF65-F5344CB8AC3E}">
        <p14:creationId xmlns:p14="http://schemas.microsoft.com/office/powerpoint/2010/main" val="38881909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5A589-E1C8-5F6C-7E3D-7D9E7E0B5B03}"/>
              </a:ext>
            </a:extLst>
          </p:cNvPr>
          <p:cNvSpPr>
            <a:spLocks noGrp="1"/>
          </p:cNvSpPr>
          <p:nvPr>
            <p:ph type="title"/>
          </p:nvPr>
        </p:nvSpPr>
        <p:spPr/>
        <p:txBody>
          <a:bodyPr/>
          <a:lstStyle/>
          <a:p>
            <a:r>
              <a:rPr lang="en-US" dirty="0"/>
              <a:t>2.2 - Key Takeaways (Continued 1)</a:t>
            </a:r>
          </a:p>
        </p:txBody>
      </p:sp>
      <p:sp>
        <p:nvSpPr>
          <p:cNvPr id="3" name="Content Placeholder 2">
            <a:extLst>
              <a:ext uri="{FF2B5EF4-FFF2-40B4-BE49-F238E27FC236}">
                <a16:creationId xmlns:a16="http://schemas.microsoft.com/office/drawing/2014/main" id="{4139170E-019B-68DC-D633-D43C1EE76B32}"/>
              </a:ext>
            </a:extLst>
          </p:cNvPr>
          <p:cNvSpPr>
            <a:spLocks noGrp="1"/>
          </p:cNvSpPr>
          <p:nvPr>
            <p:ph idx="1"/>
          </p:nvPr>
        </p:nvSpPr>
        <p:spPr/>
        <p:txBody>
          <a:bodyPr/>
          <a:lstStyle/>
          <a:p>
            <a:r>
              <a:rPr lang="en-US" sz="2000" dirty="0"/>
              <a:t>Outlines work well for taking notes on a laptop when the instructor is well organized.</a:t>
            </a:r>
          </a:p>
          <a:p>
            <a:r>
              <a:rPr lang="en-US" sz="2000" dirty="0"/>
              <a:t>Concept map notes are good for showing the relationships among ideas.</a:t>
            </a:r>
          </a:p>
          <a:p>
            <a:r>
              <a:rPr lang="en-US" sz="2000" dirty="0"/>
              <a:t>The Cornell method is effective for calling out key concepts and organizing notes for review.</a:t>
            </a:r>
          </a:p>
          <a:p>
            <a:endParaRPr lang="en-US" dirty="0"/>
          </a:p>
        </p:txBody>
      </p:sp>
      <p:sp>
        <p:nvSpPr>
          <p:cNvPr id="4" name="Footer Placeholder 3">
            <a:extLst>
              <a:ext uri="{FF2B5EF4-FFF2-40B4-BE49-F238E27FC236}">
                <a16:creationId xmlns:a16="http://schemas.microsoft.com/office/drawing/2014/main" id="{B29EF9A1-4899-4981-6F3A-1712AB86F738}"/>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A6FE2685-B4A9-3876-6710-DDBEDE90A040}"/>
              </a:ext>
            </a:extLst>
          </p:cNvPr>
          <p:cNvSpPr>
            <a:spLocks noGrp="1"/>
          </p:cNvSpPr>
          <p:nvPr>
            <p:ph type="sldNum" sz="quarter" idx="12"/>
          </p:nvPr>
        </p:nvSpPr>
        <p:spPr/>
        <p:txBody>
          <a:bodyPr/>
          <a:lstStyle/>
          <a:p>
            <a:fld id="{5DEF7F31-0B8A-474A-B86C-91F381754329}" type="slidenum">
              <a:rPr lang="en-US" smtClean="0"/>
              <a:t>38</a:t>
            </a:fld>
            <a:endParaRPr lang="en-US" dirty="0"/>
          </a:p>
        </p:txBody>
      </p:sp>
    </p:spTree>
    <p:extLst>
      <p:ext uri="{BB962C8B-B14F-4D97-AF65-F5344CB8AC3E}">
        <p14:creationId xmlns:p14="http://schemas.microsoft.com/office/powerpoint/2010/main" val="33437881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5A589-E1C8-5F6C-7E3D-7D9E7E0B5B03}"/>
              </a:ext>
            </a:extLst>
          </p:cNvPr>
          <p:cNvSpPr>
            <a:spLocks noGrp="1"/>
          </p:cNvSpPr>
          <p:nvPr>
            <p:ph type="title"/>
          </p:nvPr>
        </p:nvSpPr>
        <p:spPr/>
        <p:txBody>
          <a:bodyPr/>
          <a:lstStyle/>
          <a:p>
            <a:r>
              <a:rPr lang="en-US" dirty="0"/>
              <a:t>2.2 - Key Takeaways (Continued 2)</a:t>
            </a:r>
          </a:p>
        </p:txBody>
      </p:sp>
      <p:sp>
        <p:nvSpPr>
          <p:cNvPr id="3" name="Content Placeholder 2">
            <a:extLst>
              <a:ext uri="{FF2B5EF4-FFF2-40B4-BE49-F238E27FC236}">
                <a16:creationId xmlns:a16="http://schemas.microsoft.com/office/drawing/2014/main" id="{4139170E-019B-68DC-D633-D43C1EE76B32}"/>
              </a:ext>
            </a:extLst>
          </p:cNvPr>
          <p:cNvSpPr>
            <a:spLocks noGrp="1"/>
          </p:cNvSpPr>
          <p:nvPr>
            <p:ph idx="1"/>
          </p:nvPr>
        </p:nvSpPr>
        <p:spPr/>
        <p:txBody>
          <a:bodyPr/>
          <a:lstStyle/>
          <a:p>
            <a:r>
              <a:rPr lang="en-US" sz="2000" dirty="0"/>
              <a:t>Instructor handouts and PowerPoint presentations help with—but do not replace the need for—personal note-taking.</a:t>
            </a:r>
          </a:p>
          <a:p>
            <a:r>
              <a:rPr lang="en-US" sz="2000" dirty="0"/>
              <a:t>If you miss a class, explore your options for replacing your missing notes.</a:t>
            </a:r>
          </a:p>
          <a:p>
            <a:r>
              <a:rPr lang="en-US" sz="2000" dirty="0"/>
              <a:t>Keep your notes organized in a way that makes it easy to study for tests and other uses in the future.</a:t>
            </a:r>
          </a:p>
          <a:p>
            <a:endParaRPr lang="en-US" dirty="0"/>
          </a:p>
        </p:txBody>
      </p:sp>
      <p:sp>
        <p:nvSpPr>
          <p:cNvPr id="4" name="Footer Placeholder 3">
            <a:extLst>
              <a:ext uri="{FF2B5EF4-FFF2-40B4-BE49-F238E27FC236}">
                <a16:creationId xmlns:a16="http://schemas.microsoft.com/office/drawing/2014/main" id="{B29EF9A1-4899-4981-6F3A-1712AB86F738}"/>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A6FE2685-B4A9-3876-6710-DDBEDE90A040}"/>
              </a:ext>
            </a:extLst>
          </p:cNvPr>
          <p:cNvSpPr>
            <a:spLocks noGrp="1"/>
          </p:cNvSpPr>
          <p:nvPr>
            <p:ph type="sldNum" sz="quarter" idx="12"/>
          </p:nvPr>
        </p:nvSpPr>
        <p:spPr/>
        <p:txBody>
          <a:bodyPr/>
          <a:lstStyle/>
          <a:p>
            <a:fld id="{5DEF7F31-0B8A-474A-B86C-91F381754329}" type="slidenum">
              <a:rPr lang="en-US" smtClean="0"/>
              <a:t>39</a:t>
            </a:fld>
            <a:endParaRPr lang="en-US" dirty="0"/>
          </a:p>
        </p:txBody>
      </p:sp>
    </p:spTree>
    <p:extLst>
      <p:ext uri="{BB962C8B-B14F-4D97-AF65-F5344CB8AC3E}">
        <p14:creationId xmlns:p14="http://schemas.microsoft.com/office/powerpoint/2010/main" val="3326450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81E118-CCB8-8125-7184-985FED0E929E}"/>
              </a:ext>
            </a:extLst>
          </p:cNvPr>
          <p:cNvSpPr>
            <a:spLocks noGrp="1"/>
          </p:cNvSpPr>
          <p:nvPr>
            <p:ph type="title"/>
          </p:nvPr>
        </p:nvSpPr>
        <p:spPr/>
        <p:txBody>
          <a:bodyPr/>
          <a:lstStyle/>
          <a:p>
            <a:r>
              <a:rPr lang="en-US" dirty="0"/>
              <a:t>High School versus Post-Secondary Assignments</a:t>
            </a:r>
          </a:p>
        </p:txBody>
      </p:sp>
      <p:sp>
        <p:nvSpPr>
          <p:cNvPr id="3" name="Content Placeholder 2">
            <a:extLst>
              <a:ext uri="{FF2B5EF4-FFF2-40B4-BE49-F238E27FC236}">
                <a16:creationId xmlns:a16="http://schemas.microsoft.com/office/drawing/2014/main" id="{BCBC3757-EA4D-48F7-134A-462B177AA690}"/>
              </a:ext>
            </a:extLst>
          </p:cNvPr>
          <p:cNvSpPr>
            <a:spLocks noGrp="1"/>
          </p:cNvSpPr>
          <p:nvPr>
            <p:ph idx="1"/>
          </p:nvPr>
        </p:nvSpPr>
        <p:spPr/>
        <p:txBody>
          <a:bodyPr/>
          <a:lstStyle/>
          <a:p>
            <a:r>
              <a:rPr lang="en-US" dirty="0"/>
              <a:t>Reading for College</a:t>
            </a:r>
            <a:r>
              <a:rPr lang="en-US" sz="2000" kern="1200" dirty="0">
                <a:solidFill>
                  <a:schemeClr val="tx1"/>
                </a:solidFill>
                <a:effectLst/>
                <a:latin typeface="+mn-lt"/>
                <a:ea typeface="+mn-ea"/>
                <a:cs typeface="+mn-cs"/>
              </a:rPr>
              <a:t> were taken directly from </a:t>
            </a:r>
            <a:r>
              <a:rPr lang="en-US" sz="2000" u="sng" kern="1200" dirty="0">
                <a:solidFill>
                  <a:schemeClr val="tx1"/>
                </a:solidFill>
                <a:effectLst/>
                <a:latin typeface="+mn-lt"/>
                <a:ea typeface="+mn-ea"/>
                <a:cs typeface="+mn-cs"/>
                <a:hlinkClick r:id="rId3"/>
              </a:rPr>
              <a:t>Chapter 2.1</a:t>
            </a:r>
            <a:r>
              <a:rPr lang="en-US" sz="2000" kern="1200" dirty="0">
                <a:solidFill>
                  <a:schemeClr val="tx1"/>
                </a:solidFill>
                <a:effectLst/>
                <a:latin typeface="+mn-lt"/>
                <a:ea typeface="+mn-ea"/>
                <a:cs typeface="+mn-cs"/>
              </a:rPr>
              <a:t> of </a:t>
            </a:r>
            <a:r>
              <a:rPr lang="en-US" sz="2000" u="sng" kern="1200" dirty="0">
                <a:solidFill>
                  <a:schemeClr val="tx1"/>
                </a:solidFill>
                <a:effectLst/>
                <a:latin typeface="+mn-lt"/>
                <a:ea typeface="+mn-ea"/>
                <a:cs typeface="+mn-cs"/>
                <a:hlinkClick r:id="rId4"/>
              </a:rPr>
              <a:t>Communication Essentials for College</a:t>
            </a:r>
            <a:r>
              <a:rPr lang="en-US" sz="2000" kern="1200" dirty="0">
                <a:solidFill>
                  <a:schemeClr val="tx1"/>
                </a:solidFill>
                <a:effectLst/>
                <a:latin typeface="+mn-lt"/>
                <a:ea typeface="+mn-ea"/>
                <a:cs typeface="+mn-cs"/>
              </a:rPr>
              <a:t> by </a:t>
            </a:r>
            <a:r>
              <a:rPr lang="en-US" dirty="0"/>
              <a:t>Jen Booth, Emily Cramer &amp; Amanda </a:t>
            </a:r>
            <a:r>
              <a:rPr lang="en-US" dirty="0" err="1"/>
              <a:t>Quibell</a:t>
            </a:r>
            <a:r>
              <a:rPr lang="en-US" sz="2000" kern="1200" dirty="0" err="1">
                <a:solidFill>
                  <a:schemeClr val="tx1"/>
                </a:solidFill>
                <a:effectLst/>
                <a:latin typeface="+mn-lt"/>
                <a:ea typeface="+mn-ea"/>
                <a:cs typeface="+mn-cs"/>
              </a:rPr>
              <a:t>under</a:t>
            </a:r>
            <a:r>
              <a:rPr lang="en-US" sz="2000" kern="1200" dirty="0">
                <a:solidFill>
                  <a:schemeClr val="tx1"/>
                </a:solidFill>
                <a:effectLst/>
                <a:latin typeface="+mn-lt"/>
                <a:ea typeface="+mn-ea"/>
                <a:cs typeface="+mn-cs"/>
              </a:rPr>
              <a:t> a </a:t>
            </a:r>
            <a:r>
              <a:rPr lang="en-US" sz="2000" u="sng" kern="1200" dirty="0">
                <a:solidFill>
                  <a:schemeClr val="tx1"/>
                </a:solidFill>
                <a:effectLst/>
                <a:latin typeface="+mn-lt"/>
                <a:ea typeface="+mn-ea"/>
                <a:cs typeface="+mn-cs"/>
                <a:hlinkClick r:id="rId5"/>
              </a:rPr>
              <a:t>CC BY-NC 4.0</a:t>
            </a:r>
            <a:r>
              <a:rPr lang="en-US" sz="2000" kern="1200" dirty="0">
                <a:solidFill>
                  <a:schemeClr val="tx1"/>
                </a:solidFill>
                <a:effectLst/>
                <a:latin typeface="+mn-lt"/>
                <a:ea typeface="+mn-ea"/>
                <a:cs typeface="+mn-cs"/>
              </a:rPr>
              <a:t> License. No changes were made. </a:t>
            </a:r>
          </a:p>
          <a:p>
            <a:endParaRPr lang="en-US" dirty="0"/>
          </a:p>
        </p:txBody>
      </p:sp>
      <p:sp>
        <p:nvSpPr>
          <p:cNvPr id="4" name="Footer Placeholder 3">
            <a:extLst>
              <a:ext uri="{FF2B5EF4-FFF2-40B4-BE49-F238E27FC236}">
                <a16:creationId xmlns:a16="http://schemas.microsoft.com/office/drawing/2014/main" id="{7C010C0C-F001-5519-5815-AD140D9F5517}"/>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DEB93B4D-538D-4BD9-3A90-0552D51E635E}"/>
              </a:ext>
            </a:extLst>
          </p:cNvPr>
          <p:cNvSpPr>
            <a:spLocks noGrp="1"/>
          </p:cNvSpPr>
          <p:nvPr>
            <p:ph type="sldNum" sz="quarter" idx="12"/>
          </p:nvPr>
        </p:nvSpPr>
        <p:spPr/>
        <p:txBody>
          <a:bodyPr/>
          <a:lstStyle/>
          <a:p>
            <a:fld id="{5DEF7F31-0B8A-474A-B86C-91F381754329}" type="slidenum">
              <a:rPr lang="en-US" smtClean="0"/>
              <a:t>4</a:t>
            </a:fld>
            <a:endParaRPr lang="en-US" dirty="0"/>
          </a:p>
        </p:txBody>
      </p:sp>
    </p:spTree>
    <p:extLst>
      <p:ext uri="{BB962C8B-B14F-4D97-AF65-F5344CB8AC3E}">
        <p14:creationId xmlns:p14="http://schemas.microsoft.com/office/powerpoint/2010/main" val="104769045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B1816-BFE7-33C6-BD35-6BC6E05AB025}"/>
              </a:ext>
            </a:extLst>
          </p:cNvPr>
          <p:cNvSpPr>
            <a:spLocks noGrp="1"/>
          </p:cNvSpPr>
          <p:nvPr>
            <p:ph type="title"/>
          </p:nvPr>
        </p:nvSpPr>
        <p:spPr/>
        <p:txBody>
          <a:bodyPr/>
          <a:lstStyle/>
          <a:p>
            <a:r>
              <a:rPr lang="en-US" dirty="0"/>
              <a:t>2.3 - Writing for College</a:t>
            </a:r>
          </a:p>
        </p:txBody>
      </p:sp>
      <p:sp>
        <p:nvSpPr>
          <p:cNvPr id="3" name="Text Placeholder 2">
            <a:extLst>
              <a:ext uri="{FF2B5EF4-FFF2-40B4-BE49-F238E27FC236}">
                <a16:creationId xmlns:a16="http://schemas.microsoft.com/office/drawing/2014/main" id="{6432D245-7A68-D022-C2EF-9F26CC497E54}"/>
              </a:ext>
            </a:extLst>
          </p:cNvPr>
          <p:cNvSpPr>
            <a:spLocks noGrp="1"/>
          </p:cNvSpPr>
          <p:nvPr>
            <p:ph type="body" sz="quarter" idx="13"/>
          </p:nvPr>
        </p:nvSpPr>
        <p:spPr/>
        <p:txBody>
          <a:bodyPr/>
          <a:lstStyle/>
          <a:p>
            <a:r>
              <a:rPr lang="en-US" dirty="0"/>
              <a:t>Learning Objectives</a:t>
            </a:r>
          </a:p>
        </p:txBody>
      </p:sp>
      <p:sp>
        <p:nvSpPr>
          <p:cNvPr id="4" name="Content Placeholder 3">
            <a:extLst>
              <a:ext uri="{FF2B5EF4-FFF2-40B4-BE49-F238E27FC236}">
                <a16:creationId xmlns:a16="http://schemas.microsoft.com/office/drawing/2014/main" id="{E5E44B03-C88F-A994-4D18-E17F921DCA08}"/>
              </a:ext>
            </a:extLst>
          </p:cNvPr>
          <p:cNvSpPr>
            <a:spLocks noGrp="1"/>
          </p:cNvSpPr>
          <p:nvPr>
            <p:ph idx="1"/>
          </p:nvPr>
        </p:nvSpPr>
        <p:spPr/>
        <p:txBody>
          <a:bodyPr/>
          <a:lstStyle/>
          <a:p>
            <a:r>
              <a:rPr lang="en-US" dirty="0"/>
              <a:t>Identify common types of college writing assignments.</a:t>
            </a:r>
          </a:p>
          <a:p>
            <a:r>
              <a:rPr lang="en-US" dirty="0"/>
              <a:t>Recognize the purpose of each type of writing assignment.</a:t>
            </a:r>
          </a:p>
          <a:p>
            <a:endParaRPr lang="en-US" dirty="0"/>
          </a:p>
        </p:txBody>
      </p:sp>
      <p:sp>
        <p:nvSpPr>
          <p:cNvPr id="5" name="Footer Placeholder 4">
            <a:extLst>
              <a:ext uri="{FF2B5EF4-FFF2-40B4-BE49-F238E27FC236}">
                <a16:creationId xmlns:a16="http://schemas.microsoft.com/office/drawing/2014/main" id="{A2F5027E-A7BD-F7C3-6E67-969410230080}"/>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Slide Number Placeholder 5">
            <a:extLst>
              <a:ext uri="{FF2B5EF4-FFF2-40B4-BE49-F238E27FC236}">
                <a16:creationId xmlns:a16="http://schemas.microsoft.com/office/drawing/2014/main" id="{50DCE64F-8CD3-53EC-7DCD-F09EC0B29FE9}"/>
              </a:ext>
            </a:extLst>
          </p:cNvPr>
          <p:cNvSpPr>
            <a:spLocks noGrp="1"/>
          </p:cNvSpPr>
          <p:nvPr>
            <p:ph type="sldNum" sz="quarter" idx="12"/>
          </p:nvPr>
        </p:nvSpPr>
        <p:spPr/>
        <p:txBody>
          <a:bodyPr/>
          <a:lstStyle/>
          <a:p>
            <a:fld id="{5DEF7F31-0B8A-474A-B86C-91F381754329}" type="slidenum">
              <a:rPr lang="en-US" smtClean="0"/>
              <a:t>40</a:t>
            </a:fld>
            <a:endParaRPr lang="en-US" dirty="0"/>
          </a:p>
        </p:txBody>
      </p:sp>
    </p:spTree>
    <p:extLst>
      <p:ext uri="{BB962C8B-B14F-4D97-AF65-F5344CB8AC3E}">
        <p14:creationId xmlns:p14="http://schemas.microsoft.com/office/powerpoint/2010/main" val="14371624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4ABCD-1C04-25B1-3935-2213034FFC0A}"/>
              </a:ext>
            </a:extLst>
          </p:cNvPr>
          <p:cNvSpPr>
            <a:spLocks noGrp="1"/>
          </p:cNvSpPr>
          <p:nvPr>
            <p:ph type="title"/>
          </p:nvPr>
        </p:nvSpPr>
        <p:spPr/>
        <p:txBody>
          <a:bodyPr/>
          <a:lstStyle/>
          <a:p>
            <a:r>
              <a:rPr lang="en-US" dirty="0"/>
              <a:t>Common Writing Assignments</a:t>
            </a:r>
          </a:p>
        </p:txBody>
      </p:sp>
      <p:sp>
        <p:nvSpPr>
          <p:cNvPr id="3" name="Content Placeholder 2">
            <a:extLst>
              <a:ext uri="{FF2B5EF4-FFF2-40B4-BE49-F238E27FC236}">
                <a16:creationId xmlns:a16="http://schemas.microsoft.com/office/drawing/2014/main" id="{A2B88533-5C99-86B1-0AF0-05B398B88FA0}"/>
              </a:ext>
            </a:extLst>
          </p:cNvPr>
          <p:cNvSpPr>
            <a:spLocks noGrp="1"/>
          </p:cNvSpPr>
          <p:nvPr>
            <p:ph idx="1"/>
          </p:nvPr>
        </p:nvSpPr>
        <p:spPr/>
        <p:txBody>
          <a:bodyPr numCol="2">
            <a:normAutofit fontScale="92500"/>
          </a:bodyPr>
          <a:lstStyle/>
          <a:p>
            <a:r>
              <a:rPr lang="en-US" sz="1900" dirty="0">
                <a:cs typeface="Calibri"/>
              </a:rPr>
              <a:t>Personal Response Paper</a:t>
            </a:r>
          </a:p>
          <a:p>
            <a:r>
              <a:rPr lang="en-US" sz="1900" dirty="0">
                <a:cs typeface="Calibri"/>
              </a:rPr>
              <a:t>Summary</a:t>
            </a:r>
          </a:p>
          <a:p>
            <a:r>
              <a:rPr lang="en-US" sz="1900" dirty="0">
                <a:cs typeface="Calibri"/>
              </a:rPr>
              <a:t>Position Paper</a:t>
            </a:r>
          </a:p>
          <a:p>
            <a:r>
              <a:rPr lang="en-US" sz="1900" dirty="0">
                <a:cs typeface="Calibri"/>
              </a:rPr>
              <a:t>Problem-Solution Paper</a:t>
            </a:r>
          </a:p>
          <a:p>
            <a:r>
              <a:rPr lang="en-US" sz="1900" dirty="0">
                <a:cs typeface="Calibri"/>
              </a:rPr>
              <a:t>Literary Analysis</a:t>
            </a:r>
          </a:p>
          <a:p>
            <a:r>
              <a:rPr lang="en-US" sz="1900" dirty="0">
                <a:cs typeface="Calibri"/>
              </a:rPr>
              <a:t>Research Review or Survey</a:t>
            </a:r>
          </a:p>
          <a:p>
            <a:r>
              <a:rPr lang="en-US" sz="1900" dirty="0">
                <a:cs typeface="Calibri"/>
              </a:rPr>
              <a:t>Case Study or Case Analysis</a:t>
            </a:r>
          </a:p>
          <a:p>
            <a:r>
              <a:rPr lang="en-US" sz="1900" dirty="0">
                <a:cs typeface="Calibri"/>
              </a:rPr>
              <a:t>Laboratory Report</a:t>
            </a:r>
          </a:p>
          <a:p>
            <a:r>
              <a:rPr lang="en-US" sz="1900" dirty="0">
                <a:cs typeface="Calibri"/>
              </a:rPr>
              <a:t>Research Journal</a:t>
            </a:r>
          </a:p>
          <a:p>
            <a:r>
              <a:rPr lang="en-US" sz="1900" dirty="0">
                <a:cs typeface="Calibri"/>
              </a:rPr>
              <a:t>Research Paper</a:t>
            </a:r>
          </a:p>
          <a:p>
            <a:endParaRPr lang="en-US" sz="1900" dirty="0"/>
          </a:p>
        </p:txBody>
      </p:sp>
      <p:sp>
        <p:nvSpPr>
          <p:cNvPr id="4" name="Footer Placeholder 3">
            <a:extLst>
              <a:ext uri="{FF2B5EF4-FFF2-40B4-BE49-F238E27FC236}">
                <a16:creationId xmlns:a16="http://schemas.microsoft.com/office/drawing/2014/main" id="{E131FFC8-54B8-1E96-B76B-4D3E73E0B287}"/>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6C8D3A89-CB69-12D7-F16D-70DE0837296A}"/>
              </a:ext>
            </a:extLst>
          </p:cNvPr>
          <p:cNvSpPr>
            <a:spLocks noGrp="1"/>
          </p:cNvSpPr>
          <p:nvPr>
            <p:ph type="sldNum" sz="quarter" idx="12"/>
          </p:nvPr>
        </p:nvSpPr>
        <p:spPr/>
        <p:txBody>
          <a:bodyPr/>
          <a:lstStyle/>
          <a:p>
            <a:fld id="{5DEF7F31-0B8A-474A-B86C-91F381754329}" type="slidenum">
              <a:rPr lang="en-US" smtClean="0"/>
              <a:t>41</a:t>
            </a:fld>
            <a:endParaRPr lang="en-US" dirty="0"/>
          </a:p>
        </p:txBody>
      </p:sp>
    </p:spTree>
    <p:extLst>
      <p:ext uri="{BB962C8B-B14F-4D97-AF65-F5344CB8AC3E}">
        <p14:creationId xmlns:p14="http://schemas.microsoft.com/office/powerpoint/2010/main" val="3406916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B1816-BFE7-33C6-BD35-6BC6E05AB025}"/>
              </a:ext>
            </a:extLst>
          </p:cNvPr>
          <p:cNvSpPr>
            <a:spLocks noGrp="1"/>
          </p:cNvSpPr>
          <p:nvPr>
            <p:ph type="title"/>
          </p:nvPr>
        </p:nvSpPr>
        <p:spPr/>
        <p:txBody>
          <a:bodyPr/>
          <a:lstStyle/>
          <a:p>
            <a:r>
              <a:rPr lang="en-US" dirty="0"/>
              <a:t>2.4 - Purpose, Audience, Tone, And Content</a:t>
            </a:r>
          </a:p>
        </p:txBody>
      </p:sp>
      <p:sp>
        <p:nvSpPr>
          <p:cNvPr id="3" name="Text Placeholder 2">
            <a:extLst>
              <a:ext uri="{FF2B5EF4-FFF2-40B4-BE49-F238E27FC236}">
                <a16:creationId xmlns:a16="http://schemas.microsoft.com/office/drawing/2014/main" id="{6432D245-7A68-D022-C2EF-9F26CC497E54}"/>
              </a:ext>
            </a:extLst>
          </p:cNvPr>
          <p:cNvSpPr>
            <a:spLocks noGrp="1"/>
          </p:cNvSpPr>
          <p:nvPr>
            <p:ph type="body" sz="quarter" idx="13"/>
          </p:nvPr>
        </p:nvSpPr>
        <p:spPr/>
        <p:txBody>
          <a:bodyPr/>
          <a:lstStyle/>
          <a:p>
            <a:r>
              <a:rPr lang="en-US" dirty="0"/>
              <a:t>Learning Objectives</a:t>
            </a:r>
          </a:p>
        </p:txBody>
      </p:sp>
      <p:sp>
        <p:nvSpPr>
          <p:cNvPr id="4" name="Content Placeholder 3">
            <a:extLst>
              <a:ext uri="{FF2B5EF4-FFF2-40B4-BE49-F238E27FC236}">
                <a16:creationId xmlns:a16="http://schemas.microsoft.com/office/drawing/2014/main" id="{E5E44B03-C88F-A994-4D18-E17F921DCA08}"/>
              </a:ext>
            </a:extLst>
          </p:cNvPr>
          <p:cNvSpPr>
            <a:spLocks noGrp="1"/>
          </p:cNvSpPr>
          <p:nvPr>
            <p:ph idx="1"/>
          </p:nvPr>
        </p:nvSpPr>
        <p:spPr/>
        <p:txBody>
          <a:bodyPr/>
          <a:lstStyle/>
          <a:p>
            <a:r>
              <a:rPr lang="en-US" dirty="0"/>
              <a:t>Identify the four common academic purposes.</a:t>
            </a:r>
          </a:p>
          <a:p>
            <a:r>
              <a:rPr lang="en-US" dirty="0"/>
              <a:t>Identify audience, tone, and content.</a:t>
            </a:r>
          </a:p>
          <a:p>
            <a:r>
              <a:rPr lang="en-US" dirty="0"/>
              <a:t>Apply purpose, audience, tone, and content to a specific assignment.</a:t>
            </a:r>
          </a:p>
          <a:p>
            <a:endParaRPr lang="en-US" dirty="0"/>
          </a:p>
        </p:txBody>
      </p:sp>
      <p:sp>
        <p:nvSpPr>
          <p:cNvPr id="5" name="Footer Placeholder 4">
            <a:extLst>
              <a:ext uri="{FF2B5EF4-FFF2-40B4-BE49-F238E27FC236}">
                <a16:creationId xmlns:a16="http://schemas.microsoft.com/office/drawing/2014/main" id="{A2F5027E-A7BD-F7C3-6E67-969410230080}"/>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Slide Number Placeholder 5">
            <a:extLst>
              <a:ext uri="{FF2B5EF4-FFF2-40B4-BE49-F238E27FC236}">
                <a16:creationId xmlns:a16="http://schemas.microsoft.com/office/drawing/2014/main" id="{50DCE64F-8CD3-53EC-7DCD-F09EC0B29FE9}"/>
              </a:ext>
            </a:extLst>
          </p:cNvPr>
          <p:cNvSpPr>
            <a:spLocks noGrp="1"/>
          </p:cNvSpPr>
          <p:nvPr>
            <p:ph type="sldNum" sz="quarter" idx="12"/>
          </p:nvPr>
        </p:nvSpPr>
        <p:spPr/>
        <p:txBody>
          <a:bodyPr/>
          <a:lstStyle/>
          <a:p>
            <a:fld id="{5DEF7F31-0B8A-474A-B86C-91F381754329}" type="slidenum">
              <a:rPr lang="en-US" smtClean="0"/>
              <a:t>42</a:t>
            </a:fld>
            <a:endParaRPr lang="en-US" dirty="0"/>
          </a:p>
        </p:txBody>
      </p:sp>
    </p:spTree>
    <p:extLst>
      <p:ext uri="{BB962C8B-B14F-4D97-AF65-F5344CB8AC3E}">
        <p14:creationId xmlns:p14="http://schemas.microsoft.com/office/powerpoint/2010/main" val="20239517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2F9B4C-4A8E-9486-A39E-44B7974B9F66}"/>
              </a:ext>
            </a:extLst>
          </p:cNvPr>
          <p:cNvSpPr>
            <a:spLocks noGrp="1"/>
          </p:cNvSpPr>
          <p:nvPr>
            <p:ph type="title"/>
          </p:nvPr>
        </p:nvSpPr>
        <p:spPr/>
        <p:txBody>
          <a:bodyPr/>
          <a:lstStyle/>
          <a:p>
            <a:r>
              <a:rPr lang="en-US" dirty="0"/>
              <a:t>Three Elements of a Paragraph</a:t>
            </a:r>
          </a:p>
        </p:txBody>
      </p:sp>
      <p:sp>
        <p:nvSpPr>
          <p:cNvPr id="3" name="Content Placeholder 2">
            <a:extLst>
              <a:ext uri="{FF2B5EF4-FFF2-40B4-BE49-F238E27FC236}">
                <a16:creationId xmlns:a16="http://schemas.microsoft.com/office/drawing/2014/main" id="{D6D31AA9-2B38-B9C8-059B-0D75A3CA2921}"/>
              </a:ext>
            </a:extLst>
          </p:cNvPr>
          <p:cNvSpPr>
            <a:spLocks noGrp="1"/>
          </p:cNvSpPr>
          <p:nvPr>
            <p:ph idx="1"/>
          </p:nvPr>
        </p:nvSpPr>
        <p:spPr/>
        <p:txBody>
          <a:bodyPr/>
          <a:lstStyle/>
          <a:p>
            <a:r>
              <a:rPr lang="en-US" sz="2000" dirty="0"/>
              <a:t>Three elements shape the content of each paragraph:</a:t>
            </a:r>
          </a:p>
          <a:p>
            <a:pPr marL="914400" lvl="1" indent="-457200">
              <a:buFont typeface="+mj-lt"/>
              <a:buAutoNum type="arabicPeriod"/>
            </a:pPr>
            <a:r>
              <a:rPr lang="en-US" sz="2000" dirty="0"/>
              <a:t>Purpose: </a:t>
            </a:r>
            <a:r>
              <a:rPr lang="en-US" sz="2000" b="0" dirty="0"/>
              <a:t>The reason the writer composes the paragraph.</a:t>
            </a:r>
          </a:p>
          <a:p>
            <a:pPr marL="914400" lvl="1" indent="-457200">
              <a:buFont typeface="+mj-lt"/>
              <a:buAutoNum type="arabicPeriod"/>
            </a:pPr>
            <a:r>
              <a:rPr lang="en-US" sz="2000" dirty="0"/>
              <a:t>Tone: </a:t>
            </a:r>
            <a:r>
              <a:rPr lang="en-US" sz="2000" b="0" dirty="0"/>
              <a:t>The attitude the writer conveys about the paragraph’s subject.</a:t>
            </a:r>
          </a:p>
          <a:p>
            <a:pPr marL="914400" lvl="1" indent="-457200">
              <a:buFont typeface="+mj-lt"/>
              <a:buAutoNum type="arabicPeriod"/>
            </a:pPr>
            <a:r>
              <a:rPr lang="en-US" sz="2000" dirty="0"/>
              <a:t>Audience: </a:t>
            </a:r>
            <a:r>
              <a:rPr lang="en-US" sz="2000" b="0" dirty="0"/>
              <a:t>The individual or group whom the writer intends to address.</a:t>
            </a:r>
          </a:p>
          <a:p>
            <a:endParaRPr lang="en-US" dirty="0"/>
          </a:p>
        </p:txBody>
      </p:sp>
      <p:sp>
        <p:nvSpPr>
          <p:cNvPr id="4" name="Footer Placeholder 3">
            <a:extLst>
              <a:ext uri="{FF2B5EF4-FFF2-40B4-BE49-F238E27FC236}">
                <a16:creationId xmlns:a16="http://schemas.microsoft.com/office/drawing/2014/main" id="{3FB38C8D-653C-D968-1431-8DB8EF95B6D3}"/>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CC67F911-0A4A-E804-597A-AE2FB73433EB}"/>
              </a:ext>
            </a:extLst>
          </p:cNvPr>
          <p:cNvSpPr>
            <a:spLocks noGrp="1"/>
          </p:cNvSpPr>
          <p:nvPr>
            <p:ph type="sldNum" sz="quarter" idx="12"/>
          </p:nvPr>
        </p:nvSpPr>
        <p:spPr/>
        <p:txBody>
          <a:bodyPr/>
          <a:lstStyle/>
          <a:p>
            <a:fld id="{5DEF7F31-0B8A-474A-B86C-91F381754329}" type="slidenum">
              <a:rPr lang="en-US" smtClean="0"/>
              <a:t>43</a:t>
            </a:fld>
            <a:endParaRPr lang="en-US" dirty="0"/>
          </a:p>
        </p:txBody>
      </p:sp>
    </p:spTree>
    <p:extLst>
      <p:ext uri="{BB962C8B-B14F-4D97-AF65-F5344CB8AC3E}">
        <p14:creationId xmlns:p14="http://schemas.microsoft.com/office/powerpoint/2010/main" val="215450454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8E1530-F179-B595-36C6-344A7BFE82D8}"/>
              </a:ext>
            </a:extLst>
          </p:cNvPr>
          <p:cNvSpPr>
            <a:spLocks noGrp="1"/>
          </p:cNvSpPr>
          <p:nvPr>
            <p:ph type="title"/>
          </p:nvPr>
        </p:nvSpPr>
        <p:spPr/>
        <p:txBody>
          <a:bodyPr/>
          <a:lstStyle/>
          <a:p>
            <a:r>
              <a:rPr lang="en-US" dirty="0"/>
              <a:t>Key Elements of Paragraph</a:t>
            </a:r>
          </a:p>
        </p:txBody>
      </p:sp>
      <p:sp>
        <p:nvSpPr>
          <p:cNvPr id="3" name="Text Placeholder 2">
            <a:extLst>
              <a:ext uri="{FF2B5EF4-FFF2-40B4-BE49-F238E27FC236}">
                <a16:creationId xmlns:a16="http://schemas.microsoft.com/office/drawing/2014/main" id="{C2E9602A-02CF-1A1F-0A1A-A09AF919DC86}"/>
              </a:ext>
            </a:extLst>
          </p:cNvPr>
          <p:cNvSpPr>
            <a:spLocks noGrp="1"/>
          </p:cNvSpPr>
          <p:nvPr>
            <p:ph type="body" sz="half" idx="2"/>
          </p:nvPr>
        </p:nvSpPr>
        <p:spPr/>
        <p:txBody>
          <a:bodyPr/>
          <a:lstStyle/>
          <a:p>
            <a:r>
              <a:rPr lang="en-US" sz="1600" dirty="0"/>
              <a:t>Content is at the center of the triangle, audience at the top corner, tone on the left corner and purpose on the right corner. Arrows point from audience, tone and purpose to content in the center, and back. </a:t>
            </a:r>
          </a:p>
          <a:p>
            <a:endParaRPr lang="en-US" dirty="0"/>
          </a:p>
        </p:txBody>
      </p:sp>
      <p:pic>
        <p:nvPicPr>
          <p:cNvPr id="8" name="Picture Placeholder 7" descr="Content is at the center of the triangle, audience at the top corner, tone on the left corner and purpose on the right corner. Arrows point from audience, tone and purpose to content in the center, and back.">
            <a:extLst>
              <a:ext uri="{FF2B5EF4-FFF2-40B4-BE49-F238E27FC236}">
                <a16:creationId xmlns:a16="http://schemas.microsoft.com/office/drawing/2014/main" id="{4A9D764A-5458-4557-4BA4-68483274ECC7}"/>
              </a:ext>
            </a:extLst>
          </p:cNvPr>
          <p:cNvPicPr>
            <a:picLocks noGrp="1" noChangeAspect="1"/>
          </p:cNvPicPr>
          <p:nvPr>
            <p:ph type="pic" idx="1"/>
          </p:nvPr>
        </p:nvPicPr>
        <p:blipFill>
          <a:blip r:embed="rId3">
            <a:extLst>
              <a:ext uri="{28A0092B-C50C-407E-A947-70E740481C1C}">
                <a14:useLocalDpi xmlns:a14="http://schemas.microsoft.com/office/drawing/2010/main" val="0"/>
              </a:ext>
            </a:extLst>
          </a:blip>
          <a:srcRect/>
          <a:stretch>
            <a:fillRect/>
          </a:stretch>
        </p:blipFill>
        <p:spPr/>
      </p:pic>
      <p:sp>
        <p:nvSpPr>
          <p:cNvPr id="5" name="Footer Placeholder 4">
            <a:extLst>
              <a:ext uri="{FF2B5EF4-FFF2-40B4-BE49-F238E27FC236}">
                <a16:creationId xmlns:a16="http://schemas.microsoft.com/office/drawing/2014/main" id="{FE46E851-895B-BD7A-5855-E1EDEFEFE7F8}"/>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9" name="TextBox 8">
            <a:extLst>
              <a:ext uri="{FF2B5EF4-FFF2-40B4-BE49-F238E27FC236}">
                <a16:creationId xmlns:a16="http://schemas.microsoft.com/office/drawing/2014/main" id="{18709FB0-880E-D4F9-C499-0176187B3F0C}"/>
              </a:ext>
            </a:extLst>
          </p:cNvPr>
          <p:cNvSpPr txBox="1"/>
          <p:nvPr/>
        </p:nvSpPr>
        <p:spPr>
          <a:xfrm>
            <a:off x="7943753" y="6165044"/>
            <a:ext cx="2644697" cy="338554"/>
          </a:xfrm>
          <a:prstGeom prst="rect">
            <a:avLst/>
          </a:prstGeom>
          <a:noFill/>
        </p:spPr>
        <p:txBody>
          <a:bodyPr wrap="square" rtlCol="0">
            <a:spAutoFit/>
          </a:bodyPr>
          <a:lstStyle/>
          <a:p>
            <a:r>
              <a:rPr lang="en-US" sz="1600" dirty="0">
                <a:solidFill>
                  <a:srgbClr val="39393A"/>
                </a:solidFill>
              </a:rPr>
              <a:t>(Booth et al., 2022)</a:t>
            </a:r>
          </a:p>
        </p:txBody>
      </p:sp>
      <p:sp>
        <p:nvSpPr>
          <p:cNvPr id="6" name="Slide Number Placeholder 5">
            <a:extLst>
              <a:ext uri="{FF2B5EF4-FFF2-40B4-BE49-F238E27FC236}">
                <a16:creationId xmlns:a16="http://schemas.microsoft.com/office/drawing/2014/main" id="{0635D6DB-70D6-5805-81E2-860E34DDD6EA}"/>
              </a:ext>
            </a:extLst>
          </p:cNvPr>
          <p:cNvSpPr>
            <a:spLocks noGrp="1"/>
          </p:cNvSpPr>
          <p:nvPr>
            <p:ph type="sldNum" sz="quarter" idx="12"/>
          </p:nvPr>
        </p:nvSpPr>
        <p:spPr/>
        <p:txBody>
          <a:bodyPr/>
          <a:lstStyle/>
          <a:p>
            <a:fld id="{5DEF7F31-0B8A-474A-B86C-91F381754329}" type="slidenum">
              <a:rPr lang="en-US" smtClean="0"/>
              <a:t>44</a:t>
            </a:fld>
            <a:endParaRPr lang="en-US" dirty="0"/>
          </a:p>
        </p:txBody>
      </p:sp>
    </p:spTree>
    <p:extLst>
      <p:ext uri="{BB962C8B-B14F-4D97-AF65-F5344CB8AC3E}">
        <p14:creationId xmlns:p14="http://schemas.microsoft.com/office/powerpoint/2010/main" val="383843861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30134-7F9D-B4C9-A825-6370F21A90E1}"/>
              </a:ext>
            </a:extLst>
          </p:cNvPr>
          <p:cNvSpPr>
            <a:spLocks noGrp="1"/>
          </p:cNvSpPr>
          <p:nvPr>
            <p:ph type="title"/>
          </p:nvPr>
        </p:nvSpPr>
        <p:spPr/>
        <p:txBody>
          <a:bodyPr/>
          <a:lstStyle/>
          <a:p>
            <a:r>
              <a:rPr lang="en-US" dirty="0"/>
              <a:t>Identifying Common Academic Purposes</a:t>
            </a:r>
          </a:p>
        </p:txBody>
      </p:sp>
      <p:sp>
        <p:nvSpPr>
          <p:cNvPr id="3" name="Content Placeholder 2">
            <a:extLst>
              <a:ext uri="{FF2B5EF4-FFF2-40B4-BE49-F238E27FC236}">
                <a16:creationId xmlns:a16="http://schemas.microsoft.com/office/drawing/2014/main" id="{7BD0A1AA-44DB-A44B-4F57-9B860671C3BD}"/>
              </a:ext>
            </a:extLst>
          </p:cNvPr>
          <p:cNvSpPr>
            <a:spLocks noGrp="1"/>
          </p:cNvSpPr>
          <p:nvPr>
            <p:ph idx="1"/>
          </p:nvPr>
        </p:nvSpPr>
        <p:spPr/>
        <p:txBody>
          <a:bodyPr/>
          <a:lstStyle/>
          <a:p>
            <a:r>
              <a:rPr lang="en-US" dirty="0"/>
              <a:t>Find the reason of writing. Why are you writing?</a:t>
            </a:r>
          </a:p>
          <a:p>
            <a:r>
              <a:rPr lang="en-US" dirty="0"/>
              <a:t>Academic learning has four common purposes of writing:</a:t>
            </a:r>
          </a:p>
          <a:p>
            <a:pPr marL="617220" lvl="1" indent="-342900">
              <a:buFont typeface="+mj-lt"/>
              <a:buAutoNum type="arabicPeriod"/>
            </a:pPr>
            <a:r>
              <a:rPr lang="en-US" b="0" dirty="0"/>
              <a:t>Summarize</a:t>
            </a:r>
          </a:p>
          <a:p>
            <a:pPr marL="617220" lvl="1" indent="-342900">
              <a:buFont typeface="+mj-lt"/>
              <a:buAutoNum type="arabicPeriod"/>
            </a:pPr>
            <a:r>
              <a:rPr lang="en-US" b="0" dirty="0"/>
              <a:t>Analyze</a:t>
            </a:r>
          </a:p>
          <a:p>
            <a:pPr marL="617220" lvl="1" indent="-342900">
              <a:buFont typeface="+mj-lt"/>
              <a:buAutoNum type="arabicPeriod"/>
            </a:pPr>
            <a:r>
              <a:rPr lang="en-US" b="0" dirty="0"/>
              <a:t>Synthesize</a:t>
            </a:r>
          </a:p>
          <a:p>
            <a:pPr marL="617220" lvl="1" indent="-342900">
              <a:buFont typeface="+mj-lt"/>
              <a:buAutoNum type="arabicPeriod"/>
            </a:pPr>
            <a:r>
              <a:rPr lang="en-US" b="0" dirty="0"/>
              <a:t>Evaluate </a:t>
            </a:r>
          </a:p>
          <a:p>
            <a:endParaRPr lang="en-US" dirty="0"/>
          </a:p>
        </p:txBody>
      </p:sp>
      <p:sp>
        <p:nvSpPr>
          <p:cNvPr id="4" name="Footer Placeholder 3">
            <a:extLst>
              <a:ext uri="{FF2B5EF4-FFF2-40B4-BE49-F238E27FC236}">
                <a16:creationId xmlns:a16="http://schemas.microsoft.com/office/drawing/2014/main" id="{8E531100-D545-52CB-4CEF-462228015593}"/>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0E189208-6C74-0917-067D-56DD0391A4D1}"/>
              </a:ext>
            </a:extLst>
          </p:cNvPr>
          <p:cNvSpPr>
            <a:spLocks noGrp="1"/>
          </p:cNvSpPr>
          <p:nvPr>
            <p:ph type="sldNum" sz="quarter" idx="12"/>
          </p:nvPr>
        </p:nvSpPr>
        <p:spPr/>
        <p:txBody>
          <a:bodyPr/>
          <a:lstStyle/>
          <a:p>
            <a:fld id="{5DEF7F31-0B8A-474A-B86C-91F381754329}" type="slidenum">
              <a:rPr lang="en-US" smtClean="0"/>
              <a:t>45</a:t>
            </a:fld>
            <a:endParaRPr lang="en-US" dirty="0"/>
          </a:p>
        </p:txBody>
      </p:sp>
    </p:spTree>
    <p:extLst>
      <p:ext uri="{BB962C8B-B14F-4D97-AF65-F5344CB8AC3E}">
        <p14:creationId xmlns:p14="http://schemas.microsoft.com/office/powerpoint/2010/main" val="11286738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9B026-269C-D13C-D579-E10C4F7AEA51}"/>
              </a:ext>
            </a:extLst>
          </p:cNvPr>
          <p:cNvSpPr>
            <a:spLocks noGrp="1"/>
          </p:cNvSpPr>
          <p:nvPr>
            <p:ph type="title"/>
          </p:nvPr>
        </p:nvSpPr>
        <p:spPr/>
        <p:txBody>
          <a:bodyPr/>
          <a:lstStyle/>
          <a:p>
            <a:r>
              <a:rPr lang="en-US" dirty="0"/>
              <a:t>Summary Paragraphs</a:t>
            </a:r>
          </a:p>
        </p:txBody>
      </p:sp>
      <p:sp>
        <p:nvSpPr>
          <p:cNvPr id="3" name="Content Placeholder 2">
            <a:extLst>
              <a:ext uri="{FF2B5EF4-FFF2-40B4-BE49-F238E27FC236}">
                <a16:creationId xmlns:a16="http://schemas.microsoft.com/office/drawing/2014/main" id="{2B714F2B-13F2-2BBB-AEB7-E23EEE6332AE}"/>
              </a:ext>
            </a:extLst>
          </p:cNvPr>
          <p:cNvSpPr>
            <a:spLocks noGrp="1"/>
          </p:cNvSpPr>
          <p:nvPr>
            <p:ph idx="1"/>
          </p:nvPr>
        </p:nvSpPr>
        <p:spPr/>
        <p:txBody>
          <a:bodyPr/>
          <a:lstStyle/>
          <a:p>
            <a:r>
              <a:rPr lang="en-US" sz="2000" dirty="0"/>
              <a:t>Condenses a large amount of information focusing on the key points</a:t>
            </a:r>
          </a:p>
          <a:p>
            <a:r>
              <a:rPr lang="en-US" sz="2000" dirty="0"/>
              <a:t>Summary does not require all the facts and figures. It is an overview of the main content.</a:t>
            </a:r>
          </a:p>
          <a:p>
            <a:endParaRPr lang="en-US" dirty="0"/>
          </a:p>
        </p:txBody>
      </p:sp>
      <p:sp>
        <p:nvSpPr>
          <p:cNvPr id="4" name="Footer Placeholder 3">
            <a:extLst>
              <a:ext uri="{FF2B5EF4-FFF2-40B4-BE49-F238E27FC236}">
                <a16:creationId xmlns:a16="http://schemas.microsoft.com/office/drawing/2014/main" id="{19321F8B-694E-6683-E35E-DE1EC1FB24A3}"/>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EC27BF7F-781E-80D4-4659-0073132C8B4E}"/>
              </a:ext>
            </a:extLst>
          </p:cNvPr>
          <p:cNvSpPr>
            <a:spLocks noGrp="1"/>
          </p:cNvSpPr>
          <p:nvPr>
            <p:ph type="sldNum" sz="quarter" idx="12"/>
          </p:nvPr>
        </p:nvSpPr>
        <p:spPr/>
        <p:txBody>
          <a:bodyPr/>
          <a:lstStyle/>
          <a:p>
            <a:fld id="{5DEF7F31-0B8A-474A-B86C-91F381754329}" type="slidenum">
              <a:rPr lang="en-US" smtClean="0"/>
              <a:t>46</a:t>
            </a:fld>
            <a:endParaRPr lang="en-US" dirty="0"/>
          </a:p>
        </p:txBody>
      </p:sp>
    </p:spTree>
    <p:extLst>
      <p:ext uri="{BB962C8B-B14F-4D97-AF65-F5344CB8AC3E}">
        <p14:creationId xmlns:p14="http://schemas.microsoft.com/office/powerpoint/2010/main" val="38504233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CF2481-C9B6-C3A3-5151-763F40FA2FD4}"/>
              </a:ext>
            </a:extLst>
          </p:cNvPr>
          <p:cNvSpPr>
            <a:spLocks noGrp="1"/>
          </p:cNvSpPr>
          <p:nvPr>
            <p:ph type="title"/>
          </p:nvPr>
        </p:nvSpPr>
        <p:spPr/>
        <p:txBody>
          <a:bodyPr/>
          <a:lstStyle/>
          <a:p>
            <a:r>
              <a:rPr lang="en-US" dirty="0"/>
              <a:t>Summary Paragraphs (Continued)</a:t>
            </a:r>
          </a:p>
        </p:txBody>
      </p:sp>
      <p:sp>
        <p:nvSpPr>
          <p:cNvPr id="3" name="Content Placeholder 2">
            <a:extLst>
              <a:ext uri="{FF2B5EF4-FFF2-40B4-BE49-F238E27FC236}">
                <a16:creationId xmlns:a16="http://schemas.microsoft.com/office/drawing/2014/main" id="{DF8CDA52-719C-6E32-6AC8-7F644EF59372}"/>
              </a:ext>
            </a:extLst>
          </p:cNvPr>
          <p:cNvSpPr>
            <a:spLocks noGrp="1"/>
          </p:cNvSpPr>
          <p:nvPr>
            <p:ph idx="1"/>
          </p:nvPr>
        </p:nvSpPr>
        <p:spPr/>
        <p:txBody>
          <a:bodyPr/>
          <a:lstStyle/>
          <a:p>
            <a:r>
              <a:rPr lang="en-US" sz="2000" dirty="0"/>
              <a:t>To achieve a great summary:</a:t>
            </a:r>
          </a:p>
          <a:p>
            <a:pPr marL="560070" lvl="1" indent="-285750">
              <a:buFont typeface="Arial" panose="020B0604020202020204" pitchFamily="34" charset="0"/>
              <a:buChar char="•"/>
            </a:pPr>
            <a:r>
              <a:rPr lang="en-US" sz="2000" b="0" dirty="0"/>
              <a:t>Identify the title, author and main purpose of text.</a:t>
            </a:r>
          </a:p>
          <a:p>
            <a:pPr marL="560070" lvl="1" indent="-285750">
              <a:buFont typeface="Arial" panose="020B0604020202020204" pitchFamily="34" charset="0"/>
              <a:buChar char="•"/>
            </a:pPr>
            <a:r>
              <a:rPr lang="en-US" sz="2000" b="0" dirty="0"/>
              <a:t>Focus on the main key points.</a:t>
            </a:r>
          </a:p>
          <a:p>
            <a:pPr marL="560070" lvl="1" indent="-285750">
              <a:buFont typeface="Arial" panose="020B0604020202020204" pitchFamily="34" charset="0"/>
              <a:buChar char="•"/>
            </a:pPr>
            <a:r>
              <a:rPr lang="en-US" sz="2000" b="0" dirty="0"/>
              <a:t>Avoid including reader’s opinion.</a:t>
            </a:r>
          </a:p>
          <a:p>
            <a:pPr marL="560070" lvl="1" indent="-285750">
              <a:buFont typeface="Arial" panose="020B0604020202020204" pitchFamily="34" charset="0"/>
              <a:buChar char="•"/>
            </a:pPr>
            <a:r>
              <a:rPr lang="en-US" sz="2000" b="0" dirty="0"/>
              <a:t>Keep it short. </a:t>
            </a:r>
          </a:p>
          <a:p>
            <a:endParaRPr lang="en-US" dirty="0"/>
          </a:p>
        </p:txBody>
      </p:sp>
      <p:sp>
        <p:nvSpPr>
          <p:cNvPr id="4" name="Footer Placeholder 3">
            <a:extLst>
              <a:ext uri="{FF2B5EF4-FFF2-40B4-BE49-F238E27FC236}">
                <a16:creationId xmlns:a16="http://schemas.microsoft.com/office/drawing/2014/main" id="{D5E9205D-F0C2-C144-5CBC-AFE889BEFB5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5A7B4AF6-1D01-C427-E87A-F53B39C7A0A6}"/>
              </a:ext>
            </a:extLst>
          </p:cNvPr>
          <p:cNvSpPr>
            <a:spLocks noGrp="1"/>
          </p:cNvSpPr>
          <p:nvPr>
            <p:ph type="sldNum" sz="quarter" idx="12"/>
          </p:nvPr>
        </p:nvSpPr>
        <p:spPr/>
        <p:txBody>
          <a:bodyPr/>
          <a:lstStyle/>
          <a:p>
            <a:fld id="{5DEF7F31-0B8A-474A-B86C-91F381754329}" type="slidenum">
              <a:rPr lang="en-US" smtClean="0"/>
              <a:t>47</a:t>
            </a:fld>
            <a:endParaRPr lang="en-US" dirty="0"/>
          </a:p>
        </p:txBody>
      </p:sp>
    </p:spTree>
    <p:extLst>
      <p:ext uri="{BB962C8B-B14F-4D97-AF65-F5344CB8AC3E}">
        <p14:creationId xmlns:p14="http://schemas.microsoft.com/office/powerpoint/2010/main" val="36119943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E11A6-F382-090A-EC0D-A3CBEA795699}"/>
              </a:ext>
            </a:extLst>
          </p:cNvPr>
          <p:cNvSpPr>
            <a:spLocks noGrp="1"/>
          </p:cNvSpPr>
          <p:nvPr>
            <p:ph type="title"/>
          </p:nvPr>
        </p:nvSpPr>
        <p:spPr/>
        <p:txBody>
          <a:bodyPr/>
          <a:lstStyle/>
          <a:p>
            <a:r>
              <a:rPr lang="en-US" dirty="0"/>
              <a:t>Analysis Paragraphs</a:t>
            </a:r>
          </a:p>
        </p:txBody>
      </p:sp>
      <p:sp>
        <p:nvSpPr>
          <p:cNvPr id="3" name="Content Placeholder 2">
            <a:extLst>
              <a:ext uri="{FF2B5EF4-FFF2-40B4-BE49-F238E27FC236}">
                <a16:creationId xmlns:a16="http://schemas.microsoft.com/office/drawing/2014/main" id="{78B91D74-C6A1-F437-5FF3-F461467E0CE5}"/>
              </a:ext>
            </a:extLst>
          </p:cNvPr>
          <p:cNvSpPr>
            <a:spLocks noGrp="1"/>
          </p:cNvSpPr>
          <p:nvPr>
            <p:ph idx="1"/>
          </p:nvPr>
        </p:nvSpPr>
        <p:spPr/>
        <p:txBody>
          <a:bodyPr/>
          <a:lstStyle/>
          <a:p>
            <a:r>
              <a:rPr lang="en-US" sz="2000" dirty="0"/>
              <a:t>Breaks down the main reading material to simplify understanding.</a:t>
            </a:r>
          </a:p>
          <a:p>
            <a:r>
              <a:rPr lang="en-US" sz="2000" dirty="0"/>
              <a:t>Pulls apart primary source into main points which are examined individually to determine how they relate to each other.</a:t>
            </a:r>
          </a:p>
          <a:p>
            <a:endParaRPr lang="en-US" dirty="0"/>
          </a:p>
        </p:txBody>
      </p:sp>
      <p:sp>
        <p:nvSpPr>
          <p:cNvPr id="4" name="Footer Placeholder 3">
            <a:extLst>
              <a:ext uri="{FF2B5EF4-FFF2-40B4-BE49-F238E27FC236}">
                <a16:creationId xmlns:a16="http://schemas.microsoft.com/office/drawing/2014/main" id="{E4AC8A2F-1DCA-094D-9693-98E30F4733F6}"/>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8AB59A1E-9B5E-F275-8E4C-5C78E5ED8DC2}"/>
              </a:ext>
            </a:extLst>
          </p:cNvPr>
          <p:cNvSpPr>
            <a:spLocks noGrp="1"/>
          </p:cNvSpPr>
          <p:nvPr>
            <p:ph type="sldNum" sz="quarter" idx="12"/>
          </p:nvPr>
        </p:nvSpPr>
        <p:spPr/>
        <p:txBody>
          <a:bodyPr/>
          <a:lstStyle/>
          <a:p>
            <a:fld id="{5DEF7F31-0B8A-474A-B86C-91F381754329}" type="slidenum">
              <a:rPr lang="en-US" smtClean="0"/>
              <a:t>48</a:t>
            </a:fld>
            <a:endParaRPr lang="en-US" dirty="0"/>
          </a:p>
        </p:txBody>
      </p:sp>
    </p:spTree>
    <p:extLst>
      <p:ext uri="{BB962C8B-B14F-4D97-AF65-F5344CB8AC3E}">
        <p14:creationId xmlns:p14="http://schemas.microsoft.com/office/powerpoint/2010/main" val="156944126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82215-12CE-15DC-BF8F-3D921A1AEAB2}"/>
              </a:ext>
            </a:extLst>
          </p:cNvPr>
          <p:cNvSpPr>
            <a:spLocks noGrp="1"/>
          </p:cNvSpPr>
          <p:nvPr>
            <p:ph type="title"/>
          </p:nvPr>
        </p:nvSpPr>
        <p:spPr/>
        <p:txBody>
          <a:bodyPr/>
          <a:lstStyle/>
          <a:p>
            <a:r>
              <a:rPr lang="en-US" dirty="0"/>
              <a:t>Synthesis Paragraphs</a:t>
            </a:r>
          </a:p>
        </p:txBody>
      </p:sp>
      <p:sp>
        <p:nvSpPr>
          <p:cNvPr id="3" name="Content Placeholder 2">
            <a:extLst>
              <a:ext uri="{FF2B5EF4-FFF2-40B4-BE49-F238E27FC236}">
                <a16:creationId xmlns:a16="http://schemas.microsoft.com/office/drawing/2014/main" id="{76807499-1514-262A-D10E-4D183644AEB1}"/>
              </a:ext>
            </a:extLst>
          </p:cNvPr>
          <p:cNvSpPr>
            <a:spLocks noGrp="1"/>
          </p:cNvSpPr>
          <p:nvPr>
            <p:ph idx="1"/>
          </p:nvPr>
        </p:nvSpPr>
        <p:spPr/>
        <p:txBody>
          <a:bodyPr/>
          <a:lstStyle/>
          <a:p>
            <a:r>
              <a:rPr lang="en-US" sz="2000" dirty="0"/>
              <a:t>Combines two or more items to create a new item –blending of individual documents into a new one.</a:t>
            </a:r>
          </a:p>
          <a:p>
            <a:r>
              <a:rPr lang="en-US" sz="2000" dirty="0"/>
              <a:t>It considers the main points from multiple sources and links them together to create a new idea.</a:t>
            </a:r>
          </a:p>
          <a:p>
            <a:r>
              <a:rPr lang="en-US" sz="2000" dirty="0"/>
              <a:t>A good synthesis does not repeat information.</a:t>
            </a:r>
          </a:p>
          <a:p>
            <a:endParaRPr lang="en-US" dirty="0"/>
          </a:p>
        </p:txBody>
      </p:sp>
      <p:sp>
        <p:nvSpPr>
          <p:cNvPr id="4" name="Footer Placeholder 3">
            <a:extLst>
              <a:ext uri="{FF2B5EF4-FFF2-40B4-BE49-F238E27FC236}">
                <a16:creationId xmlns:a16="http://schemas.microsoft.com/office/drawing/2014/main" id="{8F920B7E-2CCC-B7CC-A811-94EACEA67578}"/>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868D8A9E-E23C-4211-73E9-665322C119AD}"/>
              </a:ext>
            </a:extLst>
          </p:cNvPr>
          <p:cNvSpPr>
            <a:spLocks noGrp="1"/>
          </p:cNvSpPr>
          <p:nvPr>
            <p:ph type="sldNum" sz="quarter" idx="12"/>
          </p:nvPr>
        </p:nvSpPr>
        <p:spPr/>
        <p:txBody>
          <a:bodyPr/>
          <a:lstStyle/>
          <a:p>
            <a:fld id="{5DEF7F31-0B8A-474A-B86C-91F381754329}" type="slidenum">
              <a:rPr lang="en-US" smtClean="0"/>
              <a:t>49</a:t>
            </a:fld>
            <a:endParaRPr lang="en-US" dirty="0"/>
          </a:p>
        </p:txBody>
      </p:sp>
    </p:spTree>
    <p:extLst>
      <p:ext uri="{BB962C8B-B14F-4D97-AF65-F5344CB8AC3E}">
        <p14:creationId xmlns:p14="http://schemas.microsoft.com/office/powerpoint/2010/main" val="9937742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983E7-24CA-BB68-F6F0-B4C80759213A}"/>
              </a:ext>
            </a:extLst>
          </p:cNvPr>
          <p:cNvSpPr>
            <a:spLocks noGrp="1"/>
          </p:cNvSpPr>
          <p:nvPr>
            <p:ph type="title"/>
          </p:nvPr>
        </p:nvSpPr>
        <p:spPr/>
        <p:txBody>
          <a:bodyPr/>
          <a:lstStyle/>
          <a:p>
            <a:r>
              <a:rPr lang="en-US" dirty="0"/>
              <a:t>Setting Goals</a:t>
            </a:r>
          </a:p>
        </p:txBody>
      </p:sp>
      <p:sp>
        <p:nvSpPr>
          <p:cNvPr id="3" name="Content Placeholder 2">
            <a:extLst>
              <a:ext uri="{FF2B5EF4-FFF2-40B4-BE49-F238E27FC236}">
                <a16:creationId xmlns:a16="http://schemas.microsoft.com/office/drawing/2014/main" id="{0B434842-3A05-F9B4-763D-0B04C52F7CC6}"/>
              </a:ext>
            </a:extLst>
          </p:cNvPr>
          <p:cNvSpPr>
            <a:spLocks noGrp="1"/>
          </p:cNvSpPr>
          <p:nvPr>
            <p:ph idx="1"/>
          </p:nvPr>
        </p:nvSpPr>
        <p:spPr/>
        <p:txBody>
          <a:bodyPr/>
          <a:lstStyle/>
          <a:p>
            <a:r>
              <a:rPr lang="en-US" sz="2000" dirty="0"/>
              <a:t>Stay focused and determine your short and long term goals.</a:t>
            </a:r>
          </a:p>
          <a:p>
            <a:r>
              <a:rPr lang="en-US" sz="2000" dirty="0"/>
              <a:t>Working on these goals gradually and consistently will help you to excel in your career and life.</a:t>
            </a:r>
          </a:p>
          <a:p>
            <a:endParaRPr lang="en-US" dirty="0"/>
          </a:p>
        </p:txBody>
      </p:sp>
      <p:sp>
        <p:nvSpPr>
          <p:cNvPr id="4" name="Footer Placeholder 3">
            <a:extLst>
              <a:ext uri="{FF2B5EF4-FFF2-40B4-BE49-F238E27FC236}">
                <a16:creationId xmlns:a16="http://schemas.microsoft.com/office/drawing/2014/main" id="{F585A532-E70E-AEBF-F1F2-80516258C2F6}"/>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4DBFB7B1-852B-D850-3D3C-5582A79CCB32}"/>
              </a:ext>
            </a:extLst>
          </p:cNvPr>
          <p:cNvSpPr>
            <a:spLocks noGrp="1"/>
          </p:cNvSpPr>
          <p:nvPr>
            <p:ph type="sldNum" sz="quarter" idx="12"/>
          </p:nvPr>
        </p:nvSpPr>
        <p:spPr/>
        <p:txBody>
          <a:bodyPr/>
          <a:lstStyle/>
          <a:p>
            <a:fld id="{5DEF7F31-0B8A-474A-B86C-91F381754329}" type="slidenum">
              <a:rPr lang="en-US" smtClean="0"/>
              <a:t>5</a:t>
            </a:fld>
            <a:endParaRPr lang="en-US" dirty="0"/>
          </a:p>
        </p:txBody>
      </p:sp>
    </p:spTree>
    <p:extLst>
      <p:ext uri="{BB962C8B-B14F-4D97-AF65-F5344CB8AC3E}">
        <p14:creationId xmlns:p14="http://schemas.microsoft.com/office/powerpoint/2010/main" val="80913518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CE57A-D192-FA4A-4D6F-8D1C6DEC900C}"/>
              </a:ext>
            </a:extLst>
          </p:cNvPr>
          <p:cNvSpPr>
            <a:spLocks noGrp="1"/>
          </p:cNvSpPr>
          <p:nvPr>
            <p:ph type="title"/>
          </p:nvPr>
        </p:nvSpPr>
        <p:spPr/>
        <p:txBody>
          <a:bodyPr/>
          <a:lstStyle/>
          <a:p>
            <a:r>
              <a:rPr lang="en-US" dirty="0"/>
              <a:t>Evaluation Paragraphs</a:t>
            </a:r>
          </a:p>
        </p:txBody>
      </p:sp>
      <p:sp>
        <p:nvSpPr>
          <p:cNvPr id="3" name="Content Placeholder 2">
            <a:extLst>
              <a:ext uri="{FF2B5EF4-FFF2-40B4-BE49-F238E27FC236}">
                <a16:creationId xmlns:a16="http://schemas.microsoft.com/office/drawing/2014/main" id="{0637DA4B-E103-2054-B11A-38BA151F5C3F}"/>
              </a:ext>
            </a:extLst>
          </p:cNvPr>
          <p:cNvSpPr>
            <a:spLocks noGrp="1"/>
          </p:cNvSpPr>
          <p:nvPr>
            <p:ph idx="1"/>
          </p:nvPr>
        </p:nvSpPr>
        <p:spPr/>
        <p:txBody>
          <a:bodyPr/>
          <a:lstStyle/>
          <a:p>
            <a:r>
              <a:rPr lang="en-US" sz="2000" dirty="0"/>
              <a:t>Academic evaluation conveys your opinion about a topic and justifies it.</a:t>
            </a:r>
          </a:p>
          <a:p>
            <a:r>
              <a:rPr lang="en-US" sz="2000" dirty="0"/>
              <a:t>It is often subjective based on person’s opinion, belief and prior experience.</a:t>
            </a:r>
          </a:p>
          <a:p>
            <a:r>
              <a:rPr lang="en-US" sz="2000" dirty="0"/>
              <a:t> More critical thinking is required in addition to other skills like summarizing, analyzing and synthesizing.</a:t>
            </a:r>
          </a:p>
          <a:p>
            <a:endParaRPr lang="en-US" dirty="0"/>
          </a:p>
        </p:txBody>
      </p:sp>
      <p:sp>
        <p:nvSpPr>
          <p:cNvPr id="4" name="Footer Placeholder 3">
            <a:extLst>
              <a:ext uri="{FF2B5EF4-FFF2-40B4-BE49-F238E27FC236}">
                <a16:creationId xmlns:a16="http://schemas.microsoft.com/office/drawing/2014/main" id="{0B5D932A-63F2-A673-41B3-42B5FFA2F28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B32D64CF-CCFF-156E-F1E9-A2F1C0852F03}"/>
              </a:ext>
            </a:extLst>
          </p:cNvPr>
          <p:cNvSpPr>
            <a:spLocks noGrp="1"/>
          </p:cNvSpPr>
          <p:nvPr>
            <p:ph type="sldNum" sz="quarter" idx="12"/>
          </p:nvPr>
        </p:nvSpPr>
        <p:spPr/>
        <p:txBody>
          <a:bodyPr/>
          <a:lstStyle/>
          <a:p>
            <a:fld id="{5DEF7F31-0B8A-474A-B86C-91F381754329}" type="slidenum">
              <a:rPr lang="en-US" smtClean="0"/>
              <a:t>50</a:t>
            </a:fld>
            <a:endParaRPr lang="en-US" dirty="0"/>
          </a:p>
        </p:txBody>
      </p:sp>
    </p:spTree>
    <p:extLst>
      <p:ext uri="{BB962C8B-B14F-4D97-AF65-F5344CB8AC3E}">
        <p14:creationId xmlns:p14="http://schemas.microsoft.com/office/powerpoint/2010/main" val="237272615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72CAE-4E53-C764-48BF-98127D509F53}"/>
              </a:ext>
            </a:extLst>
          </p:cNvPr>
          <p:cNvSpPr>
            <a:spLocks noGrp="1"/>
          </p:cNvSpPr>
          <p:nvPr>
            <p:ph type="title"/>
          </p:nvPr>
        </p:nvSpPr>
        <p:spPr/>
        <p:txBody>
          <a:bodyPr/>
          <a:lstStyle/>
          <a:p>
            <a:r>
              <a:rPr lang="en-US" dirty="0"/>
              <a:t>Identifying the Audience</a:t>
            </a:r>
          </a:p>
        </p:txBody>
      </p:sp>
      <p:sp>
        <p:nvSpPr>
          <p:cNvPr id="3" name="Content Placeholder 2">
            <a:extLst>
              <a:ext uri="{FF2B5EF4-FFF2-40B4-BE49-F238E27FC236}">
                <a16:creationId xmlns:a16="http://schemas.microsoft.com/office/drawing/2014/main" id="{37BCC225-DD49-50F5-504B-0C2C08B8907B}"/>
              </a:ext>
            </a:extLst>
          </p:cNvPr>
          <p:cNvSpPr>
            <a:spLocks noGrp="1"/>
          </p:cNvSpPr>
          <p:nvPr>
            <p:ph idx="1"/>
          </p:nvPr>
        </p:nvSpPr>
        <p:spPr/>
        <p:txBody>
          <a:bodyPr/>
          <a:lstStyle/>
          <a:p>
            <a:r>
              <a:rPr lang="en-US" sz="2000" dirty="0"/>
              <a:t>How you present information changes based on your audience.</a:t>
            </a:r>
          </a:p>
          <a:p>
            <a:r>
              <a:rPr lang="en-US" sz="2000" dirty="0"/>
              <a:t> To enhance your writing identify the audience’s: </a:t>
            </a:r>
          </a:p>
          <a:p>
            <a:pPr marL="560070" lvl="1" indent="-285750">
              <a:buFont typeface="Arial" panose="020B0604020202020204" pitchFamily="34" charset="0"/>
              <a:buChar char="•"/>
            </a:pPr>
            <a:r>
              <a:rPr lang="en-US" sz="2000" b="0" dirty="0"/>
              <a:t>Education</a:t>
            </a:r>
          </a:p>
          <a:p>
            <a:pPr marL="560070" lvl="1" indent="-285750">
              <a:buFont typeface="Arial" panose="020B0604020202020204" pitchFamily="34" charset="0"/>
              <a:buChar char="•"/>
            </a:pPr>
            <a:r>
              <a:rPr lang="en-US" sz="2000" b="0" dirty="0"/>
              <a:t>Demographic</a:t>
            </a:r>
          </a:p>
          <a:p>
            <a:pPr marL="560070" lvl="1" indent="-285750">
              <a:buFont typeface="Arial" panose="020B0604020202020204" pitchFamily="34" charset="0"/>
              <a:buChar char="•"/>
            </a:pPr>
            <a:r>
              <a:rPr lang="en-US" sz="2000" b="0" dirty="0"/>
              <a:t>Prior knowledge</a:t>
            </a:r>
          </a:p>
          <a:p>
            <a:pPr marL="560070" lvl="1" indent="-285750">
              <a:buFont typeface="Arial" panose="020B0604020202020204" pitchFamily="34" charset="0"/>
              <a:buChar char="•"/>
            </a:pPr>
            <a:r>
              <a:rPr lang="en-US" sz="2000" b="0" dirty="0"/>
              <a:t>Expectations </a:t>
            </a:r>
          </a:p>
          <a:p>
            <a:endParaRPr lang="en-US" dirty="0"/>
          </a:p>
        </p:txBody>
      </p:sp>
      <p:sp>
        <p:nvSpPr>
          <p:cNvPr id="4" name="Footer Placeholder 3">
            <a:extLst>
              <a:ext uri="{FF2B5EF4-FFF2-40B4-BE49-F238E27FC236}">
                <a16:creationId xmlns:a16="http://schemas.microsoft.com/office/drawing/2014/main" id="{57B39435-746E-9806-6F68-EFFD00B3D4A7}"/>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6A766683-F0A9-B834-21C2-EDCB02DAAB15}"/>
              </a:ext>
            </a:extLst>
          </p:cNvPr>
          <p:cNvSpPr>
            <a:spLocks noGrp="1"/>
          </p:cNvSpPr>
          <p:nvPr>
            <p:ph type="sldNum" sz="quarter" idx="12"/>
          </p:nvPr>
        </p:nvSpPr>
        <p:spPr/>
        <p:txBody>
          <a:bodyPr/>
          <a:lstStyle/>
          <a:p>
            <a:fld id="{5DEF7F31-0B8A-474A-B86C-91F381754329}" type="slidenum">
              <a:rPr lang="en-US" smtClean="0"/>
              <a:t>51</a:t>
            </a:fld>
            <a:endParaRPr lang="en-US" dirty="0"/>
          </a:p>
        </p:txBody>
      </p:sp>
    </p:spTree>
    <p:extLst>
      <p:ext uri="{BB962C8B-B14F-4D97-AF65-F5344CB8AC3E}">
        <p14:creationId xmlns:p14="http://schemas.microsoft.com/office/powerpoint/2010/main" val="12571939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C6EA-B104-2D98-2BBB-A5799E2A0787}"/>
              </a:ext>
            </a:extLst>
          </p:cNvPr>
          <p:cNvSpPr>
            <a:spLocks noGrp="1"/>
          </p:cNvSpPr>
          <p:nvPr>
            <p:ph type="title"/>
          </p:nvPr>
        </p:nvSpPr>
        <p:spPr/>
        <p:txBody>
          <a:bodyPr/>
          <a:lstStyle/>
          <a:p>
            <a:r>
              <a:rPr lang="en-US" dirty="0"/>
              <a:t>Identifying the Audience (Continued)</a:t>
            </a:r>
          </a:p>
        </p:txBody>
      </p:sp>
      <p:sp>
        <p:nvSpPr>
          <p:cNvPr id="3" name="Content Placeholder 2">
            <a:extLst>
              <a:ext uri="{FF2B5EF4-FFF2-40B4-BE49-F238E27FC236}">
                <a16:creationId xmlns:a16="http://schemas.microsoft.com/office/drawing/2014/main" id="{EB27E5EF-F2FF-7D68-38EC-5164BC5BB199}"/>
              </a:ext>
            </a:extLst>
          </p:cNvPr>
          <p:cNvSpPr>
            <a:spLocks noGrp="1"/>
          </p:cNvSpPr>
          <p:nvPr>
            <p:ph idx="1"/>
          </p:nvPr>
        </p:nvSpPr>
        <p:spPr/>
        <p:txBody>
          <a:bodyPr/>
          <a:lstStyle/>
          <a:p>
            <a:r>
              <a:rPr lang="en-US" sz="2000" dirty="0"/>
              <a:t>Depending on the subject, engage with the audience and build an appropriate relationship.</a:t>
            </a:r>
          </a:p>
          <a:p>
            <a:r>
              <a:rPr lang="en-US" sz="2000" dirty="0"/>
              <a:t>Writing style decisions depend on content, purpose and audience.</a:t>
            </a:r>
          </a:p>
          <a:p>
            <a:endParaRPr lang="en-US" dirty="0"/>
          </a:p>
        </p:txBody>
      </p:sp>
      <p:sp>
        <p:nvSpPr>
          <p:cNvPr id="4" name="Footer Placeholder 3">
            <a:extLst>
              <a:ext uri="{FF2B5EF4-FFF2-40B4-BE49-F238E27FC236}">
                <a16:creationId xmlns:a16="http://schemas.microsoft.com/office/drawing/2014/main" id="{E4709DA8-CAC8-2E74-1F3B-857046C79F6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D9CEE761-ADC7-56DA-FA5B-7897752B7AEA}"/>
              </a:ext>
            </a:extLst>
          </p:cNvPr>
          <p:cNvSpPr>
            <a:spLocks noGrp="1"/>
          </p:cNvSpPr>
          <p:nvPr>
            <p:ph type="sldNum" sz="quarter" idx="12"/>
          </p:nvPr>
        </p:nvSpPr>
        <p:spPr/>
        <p:txBody>
          <a:bodyPr/>
          <a:lstStyle/>
          <a:p>
            <a:fld id="{5DEF7F31-0B8A-474A-B86C-91F381754329}" type="slidenum">
              <a:rPr lang="en-US" smtClean="0"/>
              <a:t>52</a:t>
            </a:fld>
            <a:endParaRPr lang="en-US" dirty="0"/>
          </a:p>
        </p:txBody>
      </p:sp>
    </p:spTree>
    <p:extLst>
      <p:ext uri="{BB962C8B-B14F-4D97-AF65-F5344CB8AC3E}">
        <p14:creationId xmlns:p14="http://schemas.microsoft.com/office/powerpoint/2010/main" val="2231475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5EF78F-260E-B5B0-A6E5-F7F3D2D4D735}"/>
              </a:ext>
            </a:extLst>
          </p:cNvPr>
          <p:cNvSpPr>
            <a:spLocks noGrp="1"/>
          </p:cNvSpPr>
          <p:nvPr>
            <p:ph type="title"/>
          </p:nvPr>
        </p:nvSpPr>
        <p:spPr/>
        <p:txBody>
          <a:bodyPr/>
          <a:lstStyle/>
          <a:p>
            <a:r>
              <a:rPr lang="en-US" dirty="0"/>
              <a:t>Selecting an Appropriate Tone</a:t>
            </a:r>
          </a:p>
        </p:txBody>
      </p:sp>
      <p:sp>
        <p:nvSpPr>
          <p:cNvPr id="3" name="Content Placeholder 2">
            <a:extLst>
              <a:ext uri="{FF2B5EF4-FFF2-40B4-BE49-F238E27FC236}">
                <a16:creationId xmlns:a16="http://schemas.microsoft.com/office/drawing/2014/main" id="{7326981E-06E8-EF3F-8C85-EBCAFB4C424C}"/>
              </a:ext>
            </a:extLst>
          </p:cNvPr>
          <p:cNvSpPr>
            <a:spLocks noGrp="1"/>
          </p:cNvSpPr>
          <p:nvPr>
            <p:ph idx="1"/>
          </p:nvPr>
        </p:nvSpPr>
        <p:spPr/>
        <p:txBody>
          <a:bodyPr/>
          <a:lstStyle/>
          <a:p>
            <a:r>
              <a:rPr lang="en-US" sz="2000" dirty="0"/>
              <a:t>Tone identifies the attitude of a speaker or writer towards a subject and changes to convey different emotions.</a:t>
            </a:r>
          </a:p>
          <a:p>
            <a:r>
              <a:rPr lang="en-US" sz="2000" dirty="0"/>
              <a:t>Writer’s use devices such as word choice and sentence structure to convey attitude and emotion the same way a speaker does through their voice.</a:t>
            </a:r>
          </a:p>
          <a:p>
            <a:endParaRPr lang="en-US" dirty="0"/>
          </a:p>
        </p:txBody>
      </p:sp>
      <p:sp>
        <p:nvSpPr>
          <p:cNvPr id="4" name="Footer Placeholder 3">
            <a:extLst>
              <a:ext uri="{FF2B5EF4-FFF2-40B4-BE49-F238E27FC236}">
                <a16:creationId xmlns:a16="http://schemas.microsoft.com/office/drawing/2014/main" id="{31741ACC-DE19-F7F8-50E9-D1733E0DC92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899B97BC-3096-6AEC-CC47-0277330DFC7B}"/>
              </a:ext>
            </a:extLst>
          </p:cNvPr>
          <p:cNvSpPr>
            <a:spLocks noGrp="1"/>
          </p:cNvSpPr>
          <p:nvPr>
            <p:ph type="sldNum" sz="quarter" idx="12"/>
          </p:nvPr>
        </p:nvSpPr>
        <p:spPr/>
        <p:txBody>
          <a:bodyPr/>
          <a:lstStyle/>
          <a:p>
            <a:fld id="{5DEF7F31-0B8A-474A-B86C-91F381754329}" type="slidenum">
              <a:rPr lang="en-US" smtClean="0"/>
              <a:t>53</a:t>
            </a:fld>
            <a:endParaRPr lang="en-US" dirty="0"/>
          </a:p>
        </p:txBody>
      </p:sp>
    </p:spTree>
    <p:extLst>
      <p:ext uri="{BB962C8B-B14F-4D97-AF65-F5344CB8AC3E}">
        <p14:creationId xmlns:p14="http://schemas.microsoft.com/office/powerpoint/2010/main" val="139846207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5E79AD-23E1-9637-44AD-41F90FAF401A}"/>
              </a:ext>
            </a:extLst>
          </p:cNvPr>
          <p:cNvSpPr>
            <a:spLocks noGrp="1"/>
          </p:cNvSpPr>
          <p:nvPr>
            <p:ph type="title"/>
          </p:nvPr>
        </p:nvSpPr>
        <p:spPr/>
        <p:txBody>
          <a:bodyPr/>
          <a:lstStyle/>
          <a:p>
            <a:r>
              <a:rPr lang="en-US" dirty="0"/>
              <a:t>Selecting an Appropriate Tone (Continued)</a:t>
            </a:r>
          </a:p>
        </p:txBody>
      </p:sp>
      <p:sp>
        <p:nvSpPr>
          <p:cNvPr id="3" name="Content Placeholder 2">
            <a:extLst>
              <a:ext uri="{FF2B5EF4-FFF2-40B4-BE49-F238E27FC236}">
                <a16:creationId xmlns:a16="http://schemas.microsoft.com/office/drawing/2014/main" id="{AD6A0585-B682-C3AC-E1A8-4C2087F65008}"/>
              </a:ext>
            </a:extLst>
          </p:cNvPr>
          <p:cNvSpPr>
            <a:spLocks noGrp="1"/>
          </p:cNvSpPr>
          <p:nvPr>
            <p:ph idx="1"/>
          </p:nvPr>
        </p:nvSpPr>
        <p:spPr/>
        <p:txBody>
          <a:bodyPr/>
          <a:lstStyle/>
          <a:p>
            <a:r>
              <a:rPr lang="en-US" dirty="0"/>
              <a:t>It is important for a writer’s attitude to match the audience and purpose.</a:t>
            </a:r>
          </a:p>
          <a:p>
            <a:endParaRPr lang="en-US" dirty="0"/>
          </a:p>
        </p:txBody>
      </p:sp>
      <p:sp>
        <p:nvSpPr>
          <p:cNvPr id="4" name="Footer Placeholder 3">
            <a:extLst>
              <a:ext uri="{FF2B5EF4-FFF2-40B4-BE49-F238E27FC236}">
                <a16:creationId xmlns:a16="http://schemas.microsoft.com/office/drawing/2014/main" id="{1231763A-2028-E9C9-8725-950971883F7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F05D519D-6FED-E195-F809-E41DCA99CABE}"/>
              </a:ext>
            </a:extLst>
          </p:cNvPr>
          <p:cNvSpPr>
            <a:spLocks noGrp="1"/>
          </p:cNvSpPr>
          <p:nvPr>
            <p:ph type="sldNum" sz="quarter" idx="12"/>
          </p:nvPr>
        </p:nvSpPr>
        <p:spPr/>
        <p:txBody>
          <a:bodyPr/>
          <a:lstStyle/>
          <a:p>
            <a:fld id="{5DEF7F31-0B8A-474A-B86C-91F381754329}" type="slidenum">
              <a:rPr lang="en-US" smtClean="0"/>
              <a:t>54</a:t>
            </a:fld>
            <a:endParaRPr lang="en-US" dirty="0"/>
          </a:p>
        </p:txBody>
      </p:sp>
    </p:spTree>
    <p:extLst>
      <p:ext uri="{BB962C8B-B14F-4D97-AF65-F5344CB8AC3E}">
        <p14:creationId xmlns:p14="http://schemas.microsoft.com/office/powerpoint/2010/main" val="384027785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90AA3-AF45-4B5C-3132-315485E6FA2D}"/>
              </a:ext>
            </a:extLst>
          </p:cNvPr>
          <p:cNvSpPr>
            <a:spLocks noGrp="1"/>
          </p:cNvSpPr>
          <p:nvPr>
            <p:ph type="title"/>
          </p:nvPr>
        </p:nvSpPr>
        <p:spPr/>
        <p:txBody>
          <a:bodyPr/>
          <a:lstStyle/>
          <a:p>
            <a:r>
              <a:rPr lang="en-US" dirty="0"/>
              <a:t>Choosing Appropriate, Interesting Content</a:t>
            </a:r>
          </a:p>
        </p:txBody>
      </p:sp>
      <p:sp>
        <p:nvSpPr>
          <p:cNvPr id="3" name="Content Placeholder 2">
            <a:extLst>
              <a:ext uri="{FF2B5EF4-FFF2-40B4-BE49-F238E27FC236}">
                <a16:creationId xmlns:a16="http://schemas.microsoft.com/office/drawing/2014/main" id="{A6D62973-E528-26AE-6A1E-AF7384F49794}"/>
              </a:ext>
            </a:extLst>
          </p:cNvPr>
          <p:cNvSpPr>
            <a:spLocks noGrp="1"/>
          </p:cNvSpPr>
          <p:nvPr>
            <p:ph idx="1"/>
          </p:nvPr>
        </p:nvSpPr>
        <p:spPr/>
        <p:txBody>
          <a:bodyPr/>
          <a:lstStyle/>
          <a:p>
            <a:r>
              <a:rPr lang="en-US" sz="2000" dirty="0"/>
              <a:t>Once the audience and purpose are identified, you determine what goes in the essay.</a:t>
            </a:r>
          </a:p>
          <a:p>
            <a:r>
              <a:rPr lang="en-US" sz="2000" dirty="0"/>
              <a:t>Content is everything written in a document such as statistics, examples, or other types of information and it must be appropriate for the audience and purpose.</a:t>
            </a:r>
          </a:p>
          <a:p>
            <a:r>
              <a:rPr lang="en-US" sz="2000" dirty="0"/>
              <a:t>Tone also shapes content: matching tone with content builds a relationship with the reader.</a:t>
            </a:r>
          </a:p>
          <a:p>
            <a:endParaRPr lang="en-US" dirty="0"/>
          </a:p>
        </p:txBody>
      </p:sp>
      <p:sp>
        <p:nvSpPr>
          <p:cNvPr id="4" name="Footer Placeholder 3">
            <a:extLst>
              <a:ext uri="{FF2B5EF4-FFF2-40B4-BE49-F238E27FC236}">
                <a16:creationId xmlns:a16="http://schemas.microsoft.com/office/drawing/2014/main" id="{771CD027-17FB-58D5-C39D-51FDD41CC385}"/>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6D02A075-9097-9D03-4B7C-813DBCC53BAB}"/>
              </a:ext>
            </a:extLst>
          </p:cNvPr>
          <p:cNvSpPr>
            <a:spLocks noGrp="1"/>
          </p:cNvSpPr>
          <p:nvPr>
            <p:ph type="sldNum" sz="quarter" idx="12"/>
          </p:nvPr>
        </p:nvSpPr>
        <p:spPr/>
        <p:txBody>
          <a:bodyPr/>
          <a:lstStyle/>
          <a:p>
            <a:fld id="{5DEF7F31-0B8A-474A-B86C-91F381754329}" type="slidenum">
              <a:rPr lang="en-US" smtClean="0"/>
              <a:t>55</a:t>
            </a:fld>
            <a:endParaRPr lang="en-US" dirty="0"/>
          </a:p>
        </p:txBody>
      </p:sp>
    </p:spTree>
    <p:extLst>
      <p:ext uri="{BB962C8B-B14F-4D97-AF65-F5344CB8AC3E}">
        <p14:creationId xmlns:p14="http://schemas.microsoft.com/office/powerpoint/2010/main" val="227347422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8D726-534C-CC1E-DADC-A8488C8CCD8A}"/>
              </a:ext>
            </a:extLst>
          </p:cNvPr>
          <p:cNvSpPr>
            <a:spLocks noGrp="1"/>
          </p:cNvSpPr>
          <p:nvPr>
            <p:ph type="title"/>
          </p:nvPr>
        </p:nvSpPr>
        <p:spPr/>
        <p:txBody>
          <a:bodyPr/>
          <a:lstStyle/>
          <a:p>
            <a:r>
              <a:rPr lang="en-US" dirty="0"/>
              <a:t>2.4 - Key Takeaways</a:t>
            </a:r>
          </a:p>
        </p:txBody>
      </p:sp>
      <p:sp>
        <p:nvSpPr>
          <p:cNvPr id="3" name="Content Placeholder 2">
            <a:extLst>
              <a:ext uri="{FF2B5EF4-FFF2-40B4-BE49-F238E27FC236}">
                <a16:creationId xmlns:a16="http://schemas.microsoft.com/office/drawing/2014/main" id="{1547F204-D5AD-5246-3FA3-2F00863C6CB4}"/>
              </a:ext>
            </a:extLst>
          </p:cNvPr>
          <p:cNvSpPr>
            <a:spLocks noGrp="1"/>
          </p:cNvSpPr>
          <p:nvPr>
            <p:ph idx="1"/>
          </p:nvPr>
        </p:nvSpPr>
        <p:spPr/>
        <p:txBody>
          <a:bodyPr/>
          <a:lstStyle/>
          <a:p>
            <a:r>
              <a:rPr lang="en-US" dirty="0"/>
              <a:t>Paragraphs separate ideas into logical, manageable chunks of information.</a:t>
            </a:r>
          </a:p>
          <a:p>
            <a:r>
              <a:rPr lang="en-US" dirty="0"/>
              <a:t>The content of each paragraph and document is shaped by purpose, audience, and tone.</a:t>
            </a:r>
          </a:p>
          <a:p>
            <a:r>
              <a:rPr lang="en-US" dirty="0"/>
              <a:t>The four common academic purposes are to summarize, to analyze, to synthesize, and to evaluate.</a:t>
            </a:r>
          </a:p>
          <a:p>
            <a:endParaRPr lang="en-US" dirty="0"/>
          </a:p>
        </p:txBody>
      </p:sp>
      <p:sp>
        <p:nvSpPr>
          <p:cNvPr id="4" name="Footer Placeholder 3">
            <a:extLst>
              <a:ext uri="{FF2B5EF4-FFF2-40B4-BE49-F238E27FC236}">
                <a16:creationId xmlns:a16="http://schemas.microsoft.com/office/drawing/2014/main" id="{C33A9733-B7F8-F4F7-7968-E7FE8340B526}"/>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CFF96D7E-AC6F-653D-80C0-47AF9C9CE1F7}"/>
              </a:ext>
            </a:extLst>
          </p:cNvPr>
          <p:cNvSpPr>
            <a:spLocks noGrp="1"/>
          </p:cNvSpPr>
          <p:nvPr>
            <p:ph type="sldNum" sz="quarter" idx="12"/>
          </p:nvPr>
        </p:nvSpPr>
        <p:spPr/>
        <p:txBody>
          <a:bodyPr/>
          <a:lstStyle/>
          <a:p>
            <a:fld id="{5DEF7F31-0B8A-474A-B86C-91F381754329}" type="slidenum">
              <a:rPr lang="en-US" smtClean="0"/>
              <a:t>56</a:t>
            </a:fld>
            <a:endParaRPr lang="en-US" dirty="0"/>
          </a:p>
        </p:txBody>
      </p:sp>
    </p:spTree>
    <p:extLst>
      <p:ext uri="{BB962C8B-B14F-4D97-AF65-F5344CB8AC3E}">
        <p14:creationId xmlns:p14="http://schemas.microsoft.com/office/powerpoint/2010/main" val="40510792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8D726-534C-CC1E-DADC-A8488C8CCD8A}"/>
              </a:ext>
            </a:extLst>
          </p:cNvPr>
          <p:cNvSpPr>
            <a:spLocks noGrp="1"/>
          </p:cNvSpPr>
          <p:nvPr>
            <p:ph type="title"/>
          </p:nvPr>
        </p:nvSpPr>
        <p:spPr/>
        <p:txBody>
          <a:bodyPr/>
          <a:lstStyle/>
          <a:p>
            <a:r>
              <a:rPr lang="en-US" dirty="0"/>
              <a:t>2.4 - Key Takeaways (Continued 1)</a:t>
            </a:r>
          </a:p>
        </p:txBody>
      </p:sp>
      <p:sp>
        <p:nvSpPr>
          <p:cNvPr id="3" name="Content Placeholder 2">
            <a:extLst>
              <a:ext uri="{FF2B5EF4-FFF2-40B4-BE49-F238E27FC236}">
                <a16:creationId xmlns:a16="http://schemas.microsoft.com/office/drawing/2014/main" id="{1547F204-D5AD-5246-3FA3-2F00863C6CB4}"/>
              </a:ext>
            </a:extLst>
          </p:cNvPr>
          <p:cNvSpPr>
            <a:spLocks noGrp="1"/>
          </p:cNvSpPr>
          <p:nvPr>
            <p:ph idx="1"/>
          </p:nvPr>
        </p:nvSpPr>
        <p:spPr/>
        <p:txBody>
          <a:bodyPr/>
          <a:lstStyle/>
          <a:p>
            <a:r>
              <a:rPr lang="en-US" sz="2000" dirty="0"/>
              <a:t>Identifying the audience’s demographics, education, prior knowledge, and expectations will affect how and what you write.</a:t>
            </a:r>
          </a:p>
          <a:p>
            <a:r>
              <a:rPr lang="en-US" sz="2000" dirty="0"/>
              <a:t>Devices such as sentence structure, word choice, punctuation, and formal or informal language communicate tone and create a relationship between the writer and his or her audience.</a:t>
            </a:r>
          </a:p>
          <a:p>
            <a:endParaRPr lang="en-US" dirty="0"/>
          </a:p>
        </p:txBody>
      </p:sp>
      <p:sp>
        <p:nvSpPr>
          <p:cNvPr id="4" name="Footer Placeholder 3">
            <a:extLst>
              <a:ext uri="{FF2B5EF4-FFF2-40B4-BE49-F238E27FC236}">
                <a16:creationId xmlns:a16="http://schemas.microsoft.com/office/drawing/2014/main" id="{C33A9733-B7F8-F4F7-7968-E7FE8340B526}"/>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CFF96D7E-AC6F-653D-80C0-47AF9C9CE1F7}"/>
              </a:ext>
            </a:extLst>
          </p:cNvPr>
          <p:cNvSpPr>
            <a:spLocks noGrp="1"/>
          </p:cNvSpPr>
          <p:nvPr>
            <p:ph type="sldNum" sz="quarter" idx="12"/>
          </p:nvPr>
        </p:nvSpPr>
        <p:spPr/>
        <p:txBody>
          <a:bodyPr/>
          <a:lstStyle/>
          <a:p>
            <a:fld id="{5DEF7F31-0B8A-474A-B86C-91F381754329}" type="slidenum">
              <a:rPr lang="en-US" smtClean="0"/>
              <a:t>57</a:t>
            </a:fld>
            <a:endParaRPr lang="en-US" dirty="0"/>
          </a:p>
        </p:txBody>
      </p:sp>
    </p:spTree>
    <p:extLst>
      <p:ext uri="{BB962C8B-B14F-4D97-AF65-F5344CB8AC3E}">
        <p14:creationId xmlns:p14="http://schemas.microsoft.com/office/powerpoint/2010/main" val="18260236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8D726-534C-CC1E-DADC-A8488C8CCD8A}"/>
              </a:ext>
            </a:extLst>
          </p:cNvPr>
          <p:cNvSpPr>
            <a:spLocks noGrp="1"/>
          </p:cNvSpPr>
          <p:nvPr>
            <p:ph type="title"/>
          </p:nvPr>
        </p:nvSpPr>
        <p:spPr/>
        <p:txBody>
          <a:bodyPr/>
          <a:lstStyle/>
          <a:p>
            <a:r>
              <a:rPr lang="en-US" dirty="0"/>
              <a:t>2.4 - Key Takeaways (Continued 2)</a:t>
            </a:r>
          </a:p>
        </p:txBody>
      </p:sp>
      <p:sp>
        <p:nvSpPr>
          <p:cNvPr id="3" name="Content Placeholder 2">
            <a:extLst>
              <a:ext uri="{FF2B5EF4-FFF2-40B4-BE49-F238E27FC236}">
                <a16:creationId xmlns:a16="http://schemas.microsoft.com/office/drawing/2014/main" id="{1547F204-D5AD-5246-3FA3-2F00863C6CB4}"/>
              </a:ext>
            </a:extLst>
          </p:cNvPr>
          <p:cNvSpPr>
            <a:spLocks noGrp="1"/>
          </p:cNvSpPr>
          <p:nvPr>
            <p:ph idx="1"/>
          </p:nvPr>
        </p:nvSpPr>
        <p:spPr/>
        <p:txBody>
          <a:bodyPr/>
          <a:lstStyle/>
          <a:p>
            <a:r>
              <a:rPr lang="en-US" sz="2000" dirty="0"/>
              <a:t>Content may consist of examples, statistics, facts, anecdotes, testimonies, and observations. All content must be appropriate and interesting for the audience, purpose and tone.</a:t>
            </a:r>
          </a:p>
          <a:p>
            <a:endParaRPr lang="en-US" dirty="0"/>
          </a:p>
        </p:txBody>
      </p:sp>
      <p:sp>
        <p:nvSpPr>
          <p:cNvPr id="4" name="Footer Placeholder 3">
            <a:extLst>
              <a:ext uri="{FF2B5EF4-FFF2-40B4-BE49-F238E27FC236}">
                <a16:creationId xmlns:a16="http://schemas.microsoft.com/office/drawing/2014/main" id="{C33A9733-B7F8-F4F7-7968-E7FE8340B526}"/>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CFF96D7E-AC6F-653D-80C0-47AF9C9CE1F7}"/>
              </a:ext>
            </a:extLst>
          </p:cNvPr>
          <p:cNvSpPr>
            <a:spLocks noGrp="1"/>
          </p:cNvSpPr>
          <p:nvPr>
            <p:ph type="sldNum" sz="quarter" idx="12"/>
          </p:nvPr>
        </p:nvSpPr>
        <p:spPr/>
        <p:txBody>
          <a:bodyPr/>
          <a:lstStyle/>
          <a:p>
            <a:fld id="{5DEF7F31-0B8A-474A-B86C-91F381754329}" type="slidenum">
              <a:rPr lang="en-US" smtClean="0"/>
              <a:t>58</a:t>
            </a:fld>
            <a:endParaRPr lang="en-US" dirty="0"/>
          </a:p>
        </p:txBody>
      </p:sp>
    </p:spTree>
    <p:extLst>
      <p:ext uri="{BB962C8B-B14F-4D97-AF65-F5344CB8AC3E}">
        <p14:creationId xmlns:p14="http://schemas.microsoft.com/office/powerpoint/2010/main" val="241529288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09AAEA-3CF2-2F6C-6ABD-F24A773793C7}"/>
              </a:ext>
            </a:extLst>
          </p:cNvPr>
          <p:cNvSpPr>
            <a:spLocks noGrp="1"/>
          </p:cNvSpPr>
          <p:nvPr>
            <p:ph type="title"/>
          </p:nvPr>
        </p:nvSpPr>
        <p:spPr/>
        <p:txBody>
          <a:bodyPr/>
          <a:lstStyle/>
          <a:p>
            <a:r>
              <a:rPr lang="en-US" dirty="0"/>
              <a:t>2.5 - Effective Means For Writing A Paragraph</a:t>
            </a:r>
          </a:p>
        </p:txBody>
      </p:sp>
      <p:sp>
        <p:nvSpPr>
          <p:cNvPr id="3" name="Text Placeholder 2">
            <a:extLst>
              <a:ext uri="{FF2B5EF4-FFF2-40B4-BE49-F238E27FC236}">
                <a16:creationId xmlns:a16="http://schemas.microsoft.com/office/drawing/2014/main" id="{CE4D5F93-6E11-5891-6EBA-7C3F800AC156}"/>
              </a:ext>
            </a:extLst>
          </p:cNvPr>
          <p:cNvSpPr>
            <a:spLocks noGrp="1"/>
          </p:cNvSpPr>
          <p:nvPr>
            <p:ph type="body" sz="quarter" idx="13"/>
          </p:nvPr>
        </p:nvSpPr>
        <p:spPr/>
        <p:txBody>
          <a:bodyPr/>
          <a:lstStyle/>
          <a:p>
            <a:r>
              <a:rPr lang="en-US" dirty="0"/>
              <a:t>Learning Objectives</a:t>
            </a:r>
          </a:p>
        </p:txBody>
      </p:sp>
      <p:sp>
        <p:nvSpPr>
          <p:cNvPr id="4" name="Content Placeholder 3">
            <a:extLst>
              <a:ext uri="{FF2B5EF4-FFF2-40B4-BE49-F238E27FC236}">
                <a16:creationId xmlns:a16="http://schemas.microsoft.com/office/drawing/2014/main" id="{FCAEA748-AB6E-1C78-F5DA-7D920977B768}"/>
              </a:ext>
            </a:extLst>
          </p:cNvPr>
          <p:cNvSpPr>
            <a:spLocks noGrp="1"/>
          </p:cNvSpPr>
          <p:nvPr>
            <p:ph idx="1"/>
          </p:nvPr>
        </p:nvSpPr>
        <p:spPr/>
        <p:txBody>
          <a:bodyPr/>
          <a:lstStyle/>
          <a:p>
            <a:r>
              <a:rPr lang="en-US" dirty="0"/>
              <a:t>Identify characteristics of a good topic sentence.</a:t>
            </a:r>
          </a:p>
          <a:p>
            <a:r>
              <a:rPr lang="en-US" dirty="0"/>
              <a:t>Identify the three parts of a developed paragraph.</a:t>
            </a:r>
          </a:p>
          <a:p>
            <a:r>
              <a:rPr lang="en-US" dirty="0"/>
              <a:t>Apply knowledge of topic sentences and parts of a developed paragraph in an assignment.</a:t>
            </a:r>
          </a:p>
          <a:p>
            <a:endParaRPr lang="en-US" dirty="0"/>
          </a:p>
        </p:txBody>
      </p:sp>
      <p:sp>
        <p:nvSpPr>
          <p:cNvPr id="5" name="Footer Placeholder 4">
            <a:extLst>
              <a:ext uri="{FF2B5EF4-FFF2-40B4-BE49-F238E27FC236}">
                <a16:creationId xmlns:a16="http://schemas.microsoft.com/office/drawing/2014/main" id="{9D40542D-4E15-379F-14E8-B0929446B4E8}"/>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Slide Number Placeholder 5">
            <a:extLst>
              <a:ext uri="{FF2B5EF4-FFF2-40B4-BE49-F238E27FC236}">
                <a16:creationId xmlns:a16="http://schemas.microsoft.com/office/drawing/2014/main" id="{B87F80CB-E201-0454-9012-F9CCEA0B9189}"/>
              </a:ext>
            </a:extLst>
          </p:cNvPr>
          <p:cNvSpPr>
            <a:spLocks noGrp="1"/>
          </p:cNvSpPr>
          <p:nvPr>
            <p:ph type="sldNum" sz="quarter" idx="12"/>
          </p:nvPr>
        </p:nvSpPr>
        <p:spPr/>
        <p:txBody>
          <a:bodyPr/>
          <a:lstStyle/>
          <a:p>
            <a:fld id="{5DEF7F31-0B8A-474A-B86C-91F381754329}" type="slidenum">
              <a:rPr lang="en-US" smtClean="0"/>
              <a:t>59</a:t>
            </a:fld>
            <a:endParaRPr lang="en-US" dirty="0"/>
          </a:p>
        </p:txBody>
      </p:sp>
    </p:spTree>
    <p:extLst>
      <p:ext uri="{BB962C8B-B14F-4D97-AF65-F5344CB8AC3E}">
        <p14:creationId xmlns:p14="http://schemas.microsoft.com/office/powerpoint/2010/main" val="791159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A6CC-9B89-5735-76CA-1A145989BEA6}"/>
              </a:ext>
            </a:extLst>
          </p:cNvPr>
          <p:cNvSpPr>
            <a:spLocks noGrp="1"/>
          </p:cNvSpPr>
          <p:nvPr>
            <p:ph type="title"/>
          </p:nvPr>
        </p:nvSpPr>
        <p:spPr/>
        <p:txBody>
          <a:bodyPr/>
          <a:lstStyle/>
          <a:p>
            <a:r>
              <a:rPr lang="en-US" dirty="0"/>
              <a:t>Reading Strategies</a:t>
            </a:r>
          </a:p>
        </p:txBody>
      </p:sp>
      <p:sp>
        <p:nvSpPr>
          <p:cNvPr id="3" name="Content Placeholder 2">
            <a:extLst>
              <a:ext uri="{FF2B5EF4-FFF2-40B4-BE49-F238E27FC236}">
                <a16:creationId xmlns:a16="http://schemas.microsoft.com/office/drawing/2014/main" id="{0A3DC456-78A7-3F13-2002-4ECB9CD3CF04}"/>
              </a:ext>
            </a:extLst>
          </p:cNvPr>
          <p:cNvSpPr>
            <a:spLocks noGrp="1"/>
          </p:cNvSpPr>
          <p:nvPr>
            <p:ph idx="1"/>
          </p:nvPr>
        </p:nvSpPr>
        <p:spPr/>
        <p:txBody>
          <a:bodyPr/>
          <a:lstStyle/>
          <a:p>
            <a:r>
              <a:rPr lang="en-US" sz="2000" dirty="0">
                <a:ea typeface="Calibri"/>
                <a:cs typeface="Calibri"/>
              </a:rPr>
              <a:t>As you continue to study your courses in college, you will work on and enhance both your reading and writing skills.</a:t>
            </a:r>
          </a:p>
          <a:p>
            <a:r>
              <a:rPr lang="en-US" sz="2000" dirty="0">
                <a:ea typeface="Calibri"/>
                <a:cs typeface="Calibri"/>
              </a:rPr>
              <a:t>Most part of your writing assignments will depend on how well you read and understand course material and research.</a:t>
            </a:r>
          </a:p>
          <a:p>
            <a:endParaRPr lang="en-US" dirty="0"/>
          </a:p>
        </p:txBody>
      </p:sp>
      <p:sp>
        <p:nvSpPr>
          <p:cNvPr id="4" name="Footer Placeholder 3">
            <a:extLst>
              <a:ext uri="{FF2B5EF4-FFF2-40B4-BE49-F238E27FC236}">
                <a16:creationId xmlns:a16="http://schemas.microsoft.com/office/drawing/2014/main" id="{82910910-7196-4E0C-DF7E-BA6F9AED9B01}"/>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81389BDD-ECF3-0C9E-DC67-431EB9BD8CDF}"/>
              </a:ext>
            </a:extLst>
          </p:cNvPr>
          <p:cNvSpPr>
            <a:spLocks noGrp="1"/>
          </p:cNvSpPr>
          <p:nvPr>
            <p:ph type="sldNum" sz="quarter" idx="12"/>
          </p:nvPr>
        </p:nvSpPr>
        <p:spPr/>
        <p:txBody>
          <a:bodyPr/>
          <a:lstStyle/>
          <a:p>
            <a:fld id="{5DEF7F31-0B8A-474A-B86C-91F381754329}" type="slidenum">
              <a:rPr lang="en-US" smtClean="0"/>
              <a:t>6</a:t>
            </a:fld>
            <a:endParaRPr lang="en-US" dirty="0"/>
          </a:p>
        </p:txBody>
      </p:sp>
    </p:spTree>
    <p:extLst>
      <p:ext uri="{BB962C8B-B14F-4D97-AF65-F5344CB8AC3E}">
        <p14:creationId xmlns:p14="http://schemas.microsoft.com/office/powerpoint/2010/main" val="416120063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F59C9-1ED6-DD68-4D5F-9179170DEF8B}"/>
              </a:ext>
            </a:extLst>
          </p:cNvPr>
          <p:cNvSpPr>
            <a:spLocks noGrp="1"/>
          </p:cNvSpPr>
          <p:nvPr>
            <p:ph type="title"/>
          </p:nvPr>
        </p:nvSpPr>
        <p:spPr/>
        <p:txBody>
          <a:bodyPr/>
          <a:lstStyle/>
          <a:p>
            <a:r>
              <a:rPr lang="en-US" dirty="0"/>
              <a:t>A Strong Paragraph</a:t>
            </a:r>
          </a:p>
        </p:txBody>
      </p:sp>
      <p:sp>
        <p:nvSpPr>
          <p:cNvPr id="3" name="Content Placeholder 2">
            <a:extLst>
              <a:ext uri="{FF2B5EF4-FFF2-40B4-BE49-F238E27FC236}">
                <a16:creationId xmlns:a16="http://schemas.microsoft.com/office/drawing/2014/main" id="{8A470B62-F0E2-AC0E-26AD-0D2F28E5D403}"/>
              </a:ext>
            </a:extLst>
          </p:cNvPr>
          <p:cNvSpPr>
            <a:spLocks noGrp="1"/>
          </p:cNvSpPr>
          <p:nvPr>
            <p:ph idx="1"/>
          </p:nvPr>
        </p:nvSpPr>
        <p:spPr/>
        <p:txBody>
          <a:bodyPr/>
          <a:lstStyle/>
          <a:p>
            <a:r>
              <a:rPr lang="en-US" sz="2000" dirty="0"/>
              <a:t>A strong paragraph contains three components:</a:t>
            </a:r>
          </a:p>
          <a:p>
            <a:pPr marL="914400" lvl="1" indent="-457200">
              <a:buFont typeface="+mj-lt"/>
              <a:buAutoNum type="arabicPeriod"/>
            </a:pPr>
            <a:r>
              <a:rPr lang="en-US" sz="2000" b="0" dirty="0"/>
              <a:t>Topic sentence. The topic sentence is the main idea of the paragraph.</a:t>
            </a:r>
          </a:p>
          <a:p>
            <a:pPr marL="914400" lvl="1" indent="-457200">
              <a:buFont typeface="+mj-lt"/>
              <a:buAutoNum type="arabicPeriod"/>
            </a:pPr>
            <a:r>
              <a:rPr lang="en-US" sz="2000" b="0" dirty="0"/>
              <a:t>Body which is composed of supporting sentences that develop the main point.</a:t>
            </a:r>
          </a:p>
          <a:p>
            <a:pPr marL="914400" lvl="1" indent="-457200">
              <a:buFont typeface="+mj-lt"/>
              <a:buAutoNum type="arabicPeriod"/>
            </a:pPr>
            <a:r>
              <a:rPr lang="en-US" sz="2000" b="0" dirty="0"/>
              <a:t>Conclusion which is the final sentence that summarizes the main point.</a:t>
            </a:r>
          </a:p>
          <a:p>
            <a:endParaRPr lang="en-US" dirty="0"/>
          </a:p>
        </p:txBody>
      </p:sp>
      <p:sp>
        <p:nvSpPr>
          <p:cNvPr id="4" name="Footer Placeholder 3">
            <a:extLst>
              <a:ext uri="{FF2B5EF4-FFF2-40B4-BE49-F238E27FC236}">
                <a16:creationId xmlns:a16="http://schemas.microsoft.com/office/drawing/2014/main" id="{F1AD5D22-6590-E128-6C9D-E7E9EC365E1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DB05A1B0-D98D-13C9-9CB6-5740D3B6751E}"/>
              </a:ext>
            </a:extLst>
          </p:cNvPr>
          <p:cNvSpPr txBox="1"/>
          <p:nvPr/>
        </p:nvSpPr>
        <p:spPr>
          <a:xfrm>
            <a:off x="7681892" y="6336403"/>
            <a:ext cx="2644697" cy="338554"/>
          </a:xfrm>
          <a:prstGeom prst="rect">
            <a:avLst/>
          </a:prstGeom>
          <a:noFill/>
        </p:spPr>
        <p:txBody>
          <a:bodyPr wrap="square" rtlCol="0">
            <a:spAutoFit/>
          </a:bodyPr>
          <a:lstStyle/>
          <a:p>
            <a:r>
              <a:rPr lang="en-US" sz="1600" dirty="0">
                <a:solidFill>
                  <a:srgbClr val="39393A"/>
                </a:solidFill>
              </a:rPr>
              <a:t>(Booth et al., 2022)</a:t>
            </a:r>
          </a:p>
        </p:txBody>
      </p:sp>
      <p:sp>
        <p:nvSpPr>
          <p:cNvPr id="5" name="Slide Number Placeholder 4">
            <a:extLst>
              <a:ext uri="{FF2B5EF4-FFF2-40B4-BE49-F238E27FC236}">
                <a16:creationId xmlns:a16="http://schemas.microsoft.com/office/drawing/2014/main" id="{2AA464E6-3D9D-ED5B-67B0-F9BF34472E3F}"/>
              </a:ext>
            </a:extLst>
          </p:cNvPr>
          <p:cNvSpPr>
            <a:spLocks noGrp="1"/>
          </p:cNvSpPr>
          <p:nvPr>
            <p:ph type="sldNum" sz="quarter" idx="12"/>
          </p:nvPr>
        </p:nvSpPr>
        <p:spPr/>
        <p:txBody>
          <a:bodyPr/>
          <a:lstStyle/>
          <a:p>
            <a:fld id="{5DEF7F31-0B8A-474A-B86C-91F381754329}" type="slidenum">
              <a:rPr lang="en-US" smtClean="0"/>
              <a:t>60</a:t>
            </a:fld>
            <a:endParaRPr lang="en-US" dirty="0"/>
          </a:p>
        </p:txBody>
      </p:sp>
    </p:spTree>
    <p:extLst>
      <p:ext uri="{BB962C8B-B14F-4D97-AF65-F5344CB8AC3E}">
        <p14:creationId xmlns:p14="http://schemas.microsoft.com/office/powerpoint/2010/main" val="303314608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93FB2-78CB-47AB-4CAC-0EB2760F888F}"/>
              </a:ext>
            </a:extLst>
          </p:cNvPr>
          <p:cNvSpPr>
            <a:spLocks noGrp="1"/>
          </p:cNvSpPr>
          <p:nvPr>
            <p:ph type="title"/>
          </p:nvPr>
        </p:nvSpPr>
        <p:spPr/>
        <p:txBody>
          <a:bodyPr/>
          <a:lstStyle/>
          <a:p>
            <a:r>
              <a:rPr lang="en-US" dirty="0"/>
              <a:t>Developing a Topic Sentence</a:t>
            </a:r>
          </a:p>
        </p:txBody>
      </p:sp>
      <p:sp>
        <p:nvSpPr>
          <p:cNvPr id="3" name="Content Placeholder 2">
            <a:extLst>
              <a:ext uri="{FF2B5EF4-FFF2-40B4-BE49-F238E27FC236}">
                <a16:creationId xmlns:a16="http://schemas.microsoft.com/office/drawing/2014/main" id="{98A41AF5-CB60-3389-02F0-47A784B818EC}"/>
              </a:ext>
            </a:extLst>
          </p:cNvPr>
          <p:cNvSpPr>
            <a:spLocks noGrp="1"/>
          </p:cNvSpPr>
          <p:nvPr>
            <p:ph idx="1"/>
          </p:nvPr>
        </p:nvSpPr>
        <p:spPr/>
        <p:txBody>
          <a:bodyPr/>
          <a:lstStyle/>
          <a:p>
            <a:r>
              <a:rPr lang="en-US" sz="2000" dirty="0"/>
              <a:t>A topic sentence sets the reader’s expectation and gives an overview of the content.</a:t>
            </a:r>
          </a:p>
          <a:p>
            <a:r>
              <a:rPr lang="en-US" sz="2000" dirty="0"/>
              <a:t>An effective topic sentence combines a main idea with the writer’s personal attitude or opinion.</a:t>
            </a:r>
          </a:p>
          <a:p>
            <a:endParaRPr lang="en-US" dirty="0"/>
          </a:p>
        </p:txBody>
      </p:sp>
      <p:sp>
        <p:nvSpPr>
          <p:cNvPr id="4" name="Footer Placeholder 3">
            <a:extLst>
              <a:ext uri="{FF2B5EF4-FFF2-40B4-BE49-F238E27FC236}">
                <a16:creationId xmlns:a16="http://schemas.microsoft.com/office/drawing/2014/main" id="{63E4F9EC-C591-DF27-BB97-3EE11CDA3FA3}"/>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4CE110A3-27A6-8526-1B10-686FF4AB2A21}"/>
              </a:ext>
            </a:extLst>
          </p:cNvPr>
          <p:cNvSpPr txBox="1"/>
          <p:nvPr/>
        </p:nvSpPr>
        <p:spPr>
          <a:xfrm>
            <a:off x="7204983" y="6356350"/>
            <a:ext cx="2644697" cy="338554"/>
          </a:xfrm>
          <a:prstGeom prst="rect">
            <a:avLst/>
          </a:prstGeom>
          <a:noFill/>
        </p:spPr>
        <p:txBody>
          <a:bodyPr wrap="square" rtlCol="0">
            <a:spAutoFit/>
          </a:bodyPr>
          <a:lstStyle/>
          <a:p>
            <a:r>
              <a:rPr lang="en-US" sz="1600" dirty="0">
                <a:solidFill>
                  <a:srgbClr val="39393A"/>
                </a:solidFill>
              </a:rPr>
              <a:t>(Booth et al., 2022)</a:t>
            </a:r>
          </a:p>
        </p:txBody>
      </p:sp>
      <p:sp>
        <p:nvSpPr>
          <p:cNvPr id="5" name="Slide Number Placeholder 4">
            <a:extLst>
              <a:ext uri="{FF2B5EF4-FFF2-40B4-BE49-F238E27FC236}">
                <a16:creationId xmlns:a16="http://schemas.microsoft.com/office/drawing/2014/main" id="{0B0AC109-5ACB-BF27-2BFE-C17CA7BFF320}"/>
              </a:ext>
            </a:extLst>
          </p:cNvPr>
          <p:cNvSpPr>
            <a:spLocks noGrp="1"/>
          </p:cNvSpPr>
          <p:nvPr>
            <p:ph type="sldNum" sz="quarter" idx="12"/>
          </p:nvPr>
        </p:nvSpPr>
        <p:spPr/>
        <p:txBody>
          <a:bodyPr/>
          <a:lstStyle/>
          <a:p>
            <a:fld id="{5DEF7F31-0B8A-474A-B86C-91F381754329}" type="slidenum">
              <a:rPr lang="en-US" smtClean="0"/>
              <a:t>61</a:t>
            </a:fld>
            <a:endParaRPr lang="en-US" dirty="0"/>
          </a:p>
        </p:txBody>
      </p:sp>
    </p:spTree>
    <p:extLst>
      <p:ext uri="{BB962C8B-B14F-4D97-AF65-F5344CB8AC3E}">
        <p14:creationId xmlns:p14="http://schemas.microsoft.com/office/powerpoint/2010/main" val="109763728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B56BFA-1690-8CE4-BA4E-2AA8FF53E22C}"/>
              </a:ext>
            </a:extLst>
          </p:cNvPr>
          <p:cNvSpPr>
            <a:spLocks noGrp="1"/>
          </p:cNvSpPr>
          <p:nvPr>
            <p:ph type="title"/>
          </p:nvPr>
        </p:nvSpPr>
        <p:spPr/>
        <p:txBody>
          <a:bodyPr/>
          <a:lstStyle/>
          <a:p>
            <a:r>
              <a:rPr lang="en-US" dirty="0"/>
              <a:t>Main Idea versus Controlling Idea</a:t>
            </a:r>
          </a:p>
        </p:txBody>
      </p:sp>
      <p:sp>
        <p:nvSpPr>
          <p:cNvPr id="3" name="Content Placeholder 2">
            <a:extLst>
              <a:ext uri="{FF2B5EF4-FFF2-40B4-BE49-F238E27FC236}">
                <a16:creationId xmlns:a16="http://schemas.microsoft.com/office/drawing/2014/main" id="{88AB1C08-94E9-D2D5-1149-EE72B07D3A18}"/>
              </a:ext>
            </a:extLst>
          </p:cNvPr>
          <p:cNvSpPr>
            <a:spLocks noGrp="1"/>
          </p:cNvSpPr>
          <p:nvPr>
            <p:ph idx="1"/>
          </p:nvPr>
        </p:nvSpPr>
        <p:spPr/>
        <p:txBody>
          <a:bodyPr/>
          <a:lstStyle/>
          <a:p>
            <a:r>
              <a:rPr lang="en-US" sz="2000" dirty="0"/>
              <a:t>A topic sentence has a main idea (subject or topic) and a controlling idea (writer’s stance on the topic and a way to direct the paragraph).</a:t>
            </a:r>
          </a:p>
          <a:p>
            <a:r>
              <a:rPr lang="en-US" sz="2000" dirty="0"/>
              <a:t>Multiple writers may use the same main idea, but their controlling idea may indicate a different stance and take the paragraph in another direction.</a:t>
            </a:r>
          </a:p>
          <a:p>
            <a:endParaRPr lang="en-US" dirty="0"/>
          </a:p>
        </p:txBody>
      </p:sp>
      <p:sp>
        <p:nvSpPr>
          <p:cNvPr id="4" name="Footer Placeholder 3">
            <a:extLst>
              <a:ext uri="{FF2B5EF4-FFF2-40B4-BE49-F238E27FC236}">
                <a16:creationId xmlns:a16="http://schemas.microsoft.com/office/drawing/2014/main" id="{C670E7F8-B68E-70DE-9830-1B3E5942BED7}"/>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67FF45CA-0FFE-6898-504F-17A2CBB5F05A}"/>
              </a:ext>
            </a:extLst>
          </p:cNvPr>
          <p:cNvSpPr>
            <a:spLocks noGrp="1"/>
          </p:cNvSpPr>
          <p:nvPr>
            <p:ph type="sldNum" sz="quarter" idx="12"/>
          </p:nvPr>
        </p:nvSpPr>
        <p:spPr/>
        <p:txBody>
          <a:bodyPr/>
          <a:lstStyle/>
          <a:p>
            <a:fld id="{5DEF7F31-0B8A-474A-B86C-91F381754329}" type="slidenum">
              <a:rPr lang="en-US" smtClean="0"/>
              <a:t>62</a:t>
            </a:fld>
            <a:endParaRPr lang="en-US" dirty="0"/>
          </a:p>
        </p:txBody>
      </p:sp>
    </p:spTree>
    <p:extLst>
      <p:ext uri="{BB962C8B-B14F-4D97-AF65-F5344CB8AC3E}">
        <p14:creationId xmlns:p14="http://schemas.microsoft.com/office/powerpoint/2010/main" val="323076042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70EEF3-0FA3-7660-7D82-6EA8D8A9329D}"/>
              </a:ext>
            </a:extLst>
          </p:cNvPr>
          <p:cNvSpPr>
            <a:spLocks noGrp="1"/>
          </p:cNvSpPr>
          <p:nvPr>
            <p:ph type="title"/>
          </p:nvPr>
        </p:nvSpPr>
        <p:spPr/>
        <p:txBody>
          <a:bodyPr/>
          <a:lstStyle/>
          <a:p>
            <a:r>
              <a:rPr lang="en-US" dirty="0"/>
              <a:t>Characteristics of a Good Topic Sentence</a:t>
            </a:r>
          </a:p>
        </p:txBody>
      </p:sp>
      <p:sp>
        <p:nvSpPr>
          <p:cNvPr id="3" name="Content Placeholder 2">
            <a:extLst>
              <a:ext uri="{FF2B5EF4-FFF2-40B4-BE49-F238E27FC236}">
                <a16:creationId xmlns:a16="http://schemas.microsoft.com/office/drawing/2014/main" id="{88A75CED-00CD-EC25-630B-7D3A717B91BA}"/>
              </a:ext>
            </a:extLst>
          </p:cNvPr>
          <p:cNvSpPr>
            <a:spLocks noGrp="1"/>
          </p:cNvSpPr>
          <p:nvPr>
            <p:ph idx="1"/>
          </p:nvPr>
        </p:nvSpPr>
        <p:spPr/>
        <p:txBody>
          <a:bodyPr/>
          <a:lstStyle/>
          <a:p>
            <a:r>
              <a:rPr lang="en-US" sz="2000" dirty="0"/>
              <a:t>Five characteristics define a good topic sentence:</a:t>
            </a:r>
          </a:p>
          <a:p>
            <a:pPr marL="914400" lvl="1" indent="-457200">
              <a:buFont typeface="+mj-lt"/>
              <a:buAutoNum type="arabicPeriod"/>
            </a:pPr>
            <a:r>
              <a:rPr lang="en-US" sz="2000" b="0" dirty="0"/>
              <a:t>Provides clear overview of paragraph’s remaining content.</a:t>
            </a:r>
          </a:p>
          <a:p>
            <a:pPr marL="914400" lvl="1" indent="-457200">
              <a:buFont typeface="+mj-lt"/>
              <a:buAutoNum type="arabicPeriod"/>
            </a:pPr>
            <a:r>
              <a:rPr lang="en-US" sz="2000" b="0" dirty="0"/>
              <a:t>Has a main and controlling idea.</a:t>
            </a:r>
          </a:p>
          <a:p>
            <a:pPr marL="914400" lvl="1" indent="-457200">
              <a:buFont typeface="+mj-lt"/>
              <a:buAutoNum type="arabicPeriod"/>
            </a:pPr>
            <a:r>
              <a:rPr lang="en-US" sz="2000" b="0" dirty="0"/>
              <a:t>Clear and concise.</a:t>
            </a:r>
          </a:p>
          <a:p>
            <a:pPr marL="914400" lvl="1" indent="-457200">
              <a:buFont typeface="+mj-lt"/>
              <a:buAutoNum type="arabicPeriod"/>
            </a:pPr>
            <a:r>
              <a:rPr lang="en-US" sz="2000" b="0" dirty="0"/>
              <a:t>Supporting details are not included.</a:t>
            </a:r>
          </a:p>
          <a:p>
            <a:pPr marL="914400" lvl="1" indent="-457200">
              <a:buFont typeface="+mj-lt"/>
              <a:buAutoNum type="arabicPeriod"/>
            </a:pPr>
            <a:r>
              <a:rPr lang="en-US" sz="2000" b="0" dirty="0"/>
              <a:t>Engages reader’s attention.</a:t>
            </a:r>
          </a:p>
          <a:p>
            <a:endParaRPr lang="en-US" dirty="0"/>
          </a:p>
        </p:txBody>
      </p:sp>
      <p:sp>
        <p:nvSpPr>
          <p:cNvPr id="4" name="Footer Placeholder 3">
            <a:extLst>
              <a:ext uri="{FF2B5EF4-FFF2-40B4-BE49-F238E27FC236}">
                <a16:creationId xmlns:a16="http://schemas.microsoft.com/office/drawing/2014/main" id="{A0EAD582-6598-3643-104F-F1B7A2CF6B1D}"/>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9B96BBA1-8D91-8182-DEE0-2F413AA788F1}"/>
              </a:ext>
            </a:extLst>
          </p:cNvPr>
          <p:cNvSpPr>
            <a:spLocks noGrp="1"/>
          </p:cNvSpPr>
          <p:nvPr>
            <p:ph type="sldNum" sz="quarter" idx="12"/>
          </p:nvPr>
        </p:nvSpPr>
        <p:spPr/>
        <p:txBody>
          <a:bodyPr/>
          <a:lstStyle/>
          <a:p>
            <a:fld id="{5DEF7F31-0B8A-474A-B86C-91F381754329}" type="slidenum">
              <a:rPr lang="en-US" smtClean="0"/>
              <a:t>63</a:t>
            </a:fld>
            <a:endParaRPr lang="en-US" dirty="0"/>
          </a:p>
        </p:txBody>
      </p:sp>
    </p:spTree>
    <p:extLst>
      <p:ext uri="{BB962C8B-B14F-4D97-AF65-F5344CB8AC3E}">
        <p14:creationId xmlns:p14="http://schemas.microsoft.com/office/powerpoint/2010/main" val="7088727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2E517-EFA9-ECDD-5421-D295269E76FD}"/>
              </a:ext>
            </a:extLst>
          </p:cNvPr>
          <p:cNvSpPr>
            <a:spLocks noGrp="1"/>
          </p:cNvSpPr>
          <p:nvPr>
            <p:ph type="title"/>
          </p:nvPr>
        </p:nvSpPr>
        <p:spPr>
          <a:xfrm>
            <a:off x="1084726" y="720433"/>
            <a:ext cx="4242185" cy="3989790"/>
          </a:xfrm>
        </p:spPr>
        <p:txBody>
          <a:bodyPr>
            <a:normAutofit/>
          </a:bodyPr>
          <a:lstStyle/>
          <a:p>
            <a:r>
              <a:rPr lang="en-US" dirty="0"/>
              <a:t>Developing Paragraphs That Use Topic Sentences, Supporting Ideas, and Transitions Effectively</a:t>
            </a:r>
          </a:p>
        </p:txBody>
      </p:sp>
      <p:sp>
        <p:nvSpPr>
          <p:cNvPr id="3" name="Text Placeholder 2">
            <a:extLst>
              <a:ext uri="{FF2B5EF4-FFF2-40B4-BE49-F238E27FC236}">
                <a16:creationId xmlns:a16="http://schemas.microsoft.com/office/drawing/2014/main" id="{4A0B2257-7232-1622-CCD7-16FA59A55758}"/>
              </a:ext>
            </a:extLst>
          </p:cNvPr>
          <p:cNvSpPr>
            <a:spLocks noGrp="1"/>
          </p:cNvSpPr>
          <p:nvPr>
            <p:ph type="body" sz="half" idx="2"/>
          </p:nvPr>
        </p:nvSpPr>
        <p:spPr>
          <a:xfrm>
            <a:off x="1084727" y="5124892"/>
            <a:ext cx="3687298" cy="744095"/>
          </a:xfrm>
        </p:spPr>
        <p:txBody>
          <a:bodyPr/>
          <a:lstStyle/>
          <a:p>
            <a:r>
              <a:rPr lang="en-US" i="1" u="sng" dirty="0">
                <a:hlinkClick r:id="rId3"/>
              </a:rPr>
              <a:t>Photo</a:t>
            </a:r>
            <a:r>
              <a:rPr lang="en-US" i="1" dirty="0"/>
              <a:t> by </a:t>
            </a:r>
            <a:r>
              <a:rPr lang="en-US" i="1" u="sng" dirty="0" err="1">
                <a:hlinkClick r:id="rId4"/>
              </a:rPr>
              <a:t>Enokson</a:t>
            </a:r>
            <a:r>
              <a:rPr lang="en-US" i="1" dirty="0"/>
              <a:t> is licensed under </a:t>
            </a:r>
            <a:r>
              <a:rPr lang="en-US" i="1" u="sng" dirty="0">
                <a:hlinkClick r:id="rId5"/>
              </a:rPr>
              <a:t>CC BY 2.0</a:t>
            </a:r>
            <a:endParaRPr lang="en-US" dirty="0"/>
          </a:p>
          <a:p>
            <a:endParaRPr lang="en-US" dirty="0"/>
          </a:p>
        </p:txBody>
      </p:sp>
      <p:pic>
        <p:nvPicPr>
          <p:cNvPr id="8" name="Picture Placeholder 7" descr="parts of a paragraph imagined as a burger: topic sentence is the top bun, supporting details are the burger toppings (lettuce, tomato, meat), colourful vocabulary are the condiments (mustard, ketchup, relish), and concluding sentence is the bottom bun">
            <a:extLst>
              <a:ext uri="{FF2B5EF4-FFF2-40B4-BE49-F238E27FC236}">
                <a16:creationId xmlns:a16="http://schemas.microsoft.com/office/drawing/2014/main" id="{8D29FA75-28C2-96F6-6BC9-4ACE44A28134}"/>
              </a:ext>
            </a:extLst>
          </p:cNvPr>
          <p:cNvPicPr>
            <a:picLocks noGrp="1" noChangeAspect="1"/>
          </p:cNvPicPr>
          <p:nvPr>
            <p:ph type="pic" idx="1"/>
          </p:nvPr>
        </p:nvPicPr>
        <p:blipFill>
          <a:blip r:embed="rId6">
            <a:extLst>
              <a:ext uri="{28A0092B-C50C-407E-A947-70E740481C1C}">
                <a14:useLocalDpi xmlns:a14="http://schemas.microsoft.com/office/drawing/2010/main" val="0"/>
              </a:ext>
            </a:extLst>
          </a:blip>
          <a:stretch>
            <a:fillRect/>
          </a:stretch>
        </p:blipFill>
        <p:spPr>
          <a:xfrm>
            <a:off x="6095999" y="418831"/>
            <a:ext cx="3792279" cy="5874744"/>
          </a:xfrm>
          <a:prstGeom prst="rect">
            <a:avLst/>
          </a:prstGeom>
        </p:spPr>
      </p:pic>
      <p:sp>
        <p:nvSpPr>
          <p:cNvPr id="5" name="Footer Placeholder 4">
            <a:extLst>
              <a:ext uri="{FF2B5EF4-FFF2-40B4-BE49-F238E27FC236}">
                <a16:creationId xmlns:a16="http://schemas.microsoft.com/office/drawing/2014/main" id="{45DC9253-CB32-0AB0-BF5C-07972F722493}"/>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Slide Number Placeholder 5">
            <a:extLst>
              <a:ext uri="{FF2B5EF4-FFF2-40B4-BE49-F238E27FC236}">
                <a16:creationId xmlns:a16="http://schemas.microsoft.com/office/drawing/2014/main" id="{FEF86940-FA73-CA51-67E9-79CF16FDE3A5}"/>
              </a:ext>
            </a:extLst>
          </p:cNvPr>
          <p:cNvSpPr>
            <a:spLocks noGrp="1"/>
          </p:cNvSpPr>
          <p:nvPr>
            <p:ph type="sldNum" sz="quarter" idx="12"/>
          </p:nvPr>
        </p:nvSpPr>
        <p:spPr/>
        <p:txBody>
          <a:bodyPr/>
          <a:lstStyle/>
          <a:p>
            <a:fld id="{5DEF7F31-0B8A-474A-B86C-91F381754329}" type="slidenum">
              <a:rPr lang="en-US" smtClean="0"/>
              <a:t>64</a:t>
            </a:fld>
            <a:endParaRPr lang="en-US" dirty="0"/>
          </a:p>
        </p:txBody>
      </p:sp>
    </p:spTree>
    <p:extLst>
      <p:ext uri="{BB962C8B-B14F-4D97-AF65-F5344CB8AC3E}">
        <p14:creationId xmlns:p14="http://schemas.microsoft.com/office/powerpoint/2010/main" val="32194699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266FA-2FD4-5EDC-FB9D-5AF262194472}"/>
              </a:ext>
            </a:extLst>
          </p:cNvPr>
          <p:cNvSpPr>
            <a:spLocks noGrp="1"/>
          </p:cNvSpPr>
          <p:nvPr>
            <p:ph type="title"/>
          </p:nvPr>
        </p:nvSpPr>
        <p:spPr/>
        <p:txBody>
          <a:bodyPr/>
          <a:lstStyle/>
          <a:p>
            <a:r>
              <a:rPr lang="en-US" dirty="0"/>
              <a:t>Identifying Parts of a Paragraph</a:t>
            </a:r>
          </a:p>
        </p:txBody>
      </p:sp>
      <p:sp>
        <p:nvSpPr>
          <p:cNvPr id="3" name="Content Placeholder 2">
            <a:extLst>
              <a:ext uri="{FF2B5EF4-FFF2-40B4-BE49-F238E27FC236}">
                <a16:creationId xmlns:a16="http://schemas.microsoft.com/office/drawing/2014/main" id="{8673E9AA-18AD-7C21-BB43-D71C041B4696}"/>
              </a:ext>
            </a:extLst>
          </p:cNvPr>
          <p:cNvSpPr>
            <a:spLocks noGrp="1"/>
          </p:cNvSpPr>
          <p:nvPr>
            <p:ph idx="1"/>
          </p:nvPr>
        </p:nvSpPr>
        <p:spPr/>
        <p:txBody>
          <a:bodyPr/>
          <a:lstStyle/>
          <a:p>
            <a:r>
              <a:rPr lang="en-US" sz="2000" dirty="0"/>
              <a:t>An effective paragraph has three main parts:</a:t>
            </a:r>
          </a:p>
          <a:p>
            <a:pPr marL="914400" lvl="1" indent="-457200">
              <a:buFont typeface="+mj-lt"/>
              <a:buAutoNum type="arabicPeriod"/>
            </a:pPr>
            <a:r>
              <a:rPr lang="en-US" sz="2000" b="0" dirty="0"/>
              <a:t>Topic Sentence</a:t>
            </a:r>
          </a:p>
          <a:p>
            <a:pPr marL="914400" lvl="1" indent="-457200">
              <a:buFont typeface="+mj-lt"/>
              <a:buAutoNum type="arabicPeriod"/>
            </a:pPr>
            <a:r>
              <a:rPr lang="en-US" sz="2000" b="0" dirty="0"/>
              <a:t>Body</a:t>
            </a:r>
          </a:p>
          <a:p>
            <a:pPr marL="914400" lvl="1" indent="-457200">
              <a:buFont typeface="+mj-lt"/>
              <a:buAutoNum type="arabicPeriod"/>
            </a:pPr>
            <a:r>
              <a:rPr lang="en-US" sz="2000" b="0" dirty="0"/>
              <a:t>Concluding sentence</a:t>
            </a:r>
          </a:p>
          <a:p>
            <a:r>
              <a:rPr lang="en-US" sz="2000" dirty="0"/>
              <a:t>The body paragraph contains supporting sentences and provides more information about the topic to prove the topic sentence.</a:t>
            </a:r>
          </a:p>
          <a:p>
            <a:r>
              <a:rPr lang="en-US" sz="2000" dirty="0"/>
              <a:t>Last sentence is the concluding sentence and restates the main point in different words.</a:t>
            </a:r>
          </a:p>
          <a:p>
            <a:endParaRPr lang="en-US" dirty="0"/>
          </a:p>
        </p:txBody>
      </p:sp>
      <p:sp>
        <p:nvSpPr>
          <p:cNvPr id="4" name="Footer Placeholder 3">
            <a:extLst>
              <a:ext uri="{FF2B5EF4-FFF2-40B4-BE49-F238E27FC236}">
                <a16:creationId xmlns:a16="http://schemas.microsoft.com/office/drawing/2014/main" id="{531325C3-ED9D-9D6A-7C80-858E519398DC}"/>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6" name="TextBox 5">
            <a:extLst>
              <a:ext uri="{FF2B5EF4-FFF2-40B4-BE49-F238E27FC236}">
                <a16:creationId xmlns:a16="http://schemas.microsoft.com/office/drawing/2014/main" id="{42DD578D-7262-4378-D9E9-7682F761862F}"/>
              </a:ext>
            </a:extLst>
          </p:cNvPr>
          <p:cNvSpPr txBox="1"/>
          <p:nvPr/>
        </p:nvSpPr>
        <p:spPr>
          <a:xfrm>
            <a:off x="7438640" y="6356350"/>
            <a:ext cx="2644697" cy="338554"/>
          </a:xfrm>
          <a:prstGeom prst="rect">
            <a:avLst/>
          </a:prstGeom>
          <a:noFill/>
        </p:spPr>
        <p:txBody>
          <a:bodyPr wrap="square" rtlCol="0">
            <a:spAutoFit/>
          </a:bodyPr>
          <a:lstStyle/>
          <a:p>
            <a:r>
              <a:rPr lang="en-US" sz="1600" dirty="0">
                <a:solidFill>
                  <a:srgbClr val="39393A"/>
                </a:solidFill>
              </a:rPr>
              <a:t>(Booth et al., 2022)</a:t>
            </a:r>
          </a:p>
        </p:txBody>
      </p:sp>
      <p:sp>
        <p:nvSpPr>
          <p:cNvPr id="5" name="Slide Number Placeholder 4">
            <a:extLst>
              <a:ext uri="{FF2B5EF4-FFF2-40B4-BE49-F238E27FC236}">
                <a16:creationId xmlns:a16="http://schemas.microsoft.com/office/drawing/2014/main" id="{99B81F9D-8495-A3B8-65B0-FE29D3B61E93}"/>
              </a:ext>
            </a:extLst>
          </p:cNvPr>
          <p:cNvSpPr>
            <a:spLocks noGrp="1"/>
          </p:cNvSpPr>
          <p:nvPr>
            <p:ph type="sldNum" sz="quarter" idx="12"/>
          </p:nvPr>
        </p:nvSpPr>
        <p:spPr/>
        <p:txBody>
          <a:bodyPr/>
          <a:lstStyle/>
          <a:p>
            <a:fld id="{5DEF7F31-0B8A-474A-B86C-91F381754329}" type="slidenum">
              <a:rPr lang="en-US" smtClean="0"/>
              <a:t>65</a:t>
            </a:fld>
            <a:endParaRPr lang="en-US" dirty="0"/>
          </a:p>
        </p:txBody>
      </p:sp>
    </p:spTree>
    <p:extLst>
      <p:ext uri="{BB962C8B-B14F-4D97-AF65-F5344CB8AC3E}">
        <p14:creationId xmlns:p14="http://schemas.microsoft.com/office/powerpoint/2010/main" val="337299413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C19077-8061-2F9B-2569-9C8FA1E254B4}"/>
              </a:ext>
            </a:extLst>
          </p:cNvPr>
          <p:cNvSpPr>
            <a:spLocks noGrp="1"/>
          </p:cNvSpPr>
          <p:nvPr>
            <p:ph type="title"/>
          </p:nvPr>
        </p:nvSpPr>
        <p:spPr/>
        <p:txBody>
          <a:bodyPr/>
          <a:lstStyle/>
          <a:p>
            <a:r>
              <a:rPr lang="en-US" dirty="0"/>
              <a:t>Supporting Sentences</a:t>
            </a:r>
          </a:p>
        </p:txBody>
      </p:sp>
      <p:sp>
        <p:nvSpPr>
          <p:cNvPr id="3" name="Content Placeholder 2">
            <a:extLst>
              <a:ext uri="{FF2B5EF4-FFF2-40B4-BE49-F238E27FC236}">
                <a16:creationId xmlns:a16="http://schemas.microsoft.com/office/drawing/2014/main" id="{B73B68B6-CA77-31A9-E296-7B6BB687A961}"/>
              </a:ext>
            </a:extLst>
          </p:cNvPr>
          <p:cNvSpPr>
            <a:spLocks noGrp="1"/>
          </p:cNvSpPr>
          <p:nvPr>
            <p:ph idx="1"/>
          </p:nvPr>
        </p:nvSpPr>
        <p:spPr/>
        <p:txBody>
          <a:bodyPr/>
          <a:lstStyle/>
          <a:p>
            <a:r>
              <a:rPr lang="en-US" sz="2000" dirty="0"/>
              <a:t>Supporting sentence is the content of the paper that proves the controlling idea of the topic sentence and can be an example, testimony, or fact.</a:t>
            </a:r>
          </a:p>
          <a:p>
            <a:r>
              <a:rPr lang="en-US" sz="2000" dirty="0"/>
              <a:t>Paragraphs usually contain three to six supporting sentences.</a:t>
            </a:r>
          </a:p>
          <a:p>
            <a:r>
              <a:rPr lang="en-US" sz="2000" dirty="0"/>
              <a:t>Supporting sentences could be found in various resources like newspapers, books, articles etc.</a:t>
            </a:r>
          </a:p>
          <a:p>
            <a:endParaRPr lang="en-US" dirty="0"/>
          </a:p>
        </p:txBody>
      </p:sp>
      <p:sp>
        <p:nvSpPr>
          <p:cNvPr id="4" name="Footer Placeholder 3">
            <a:extLst>
              <a:ext uri="{FF2B5EF4-FFF2-40B4-BE49-F238E27FC236}">
                <a16:creationId xmlns:a16="http://schemas.microsoft.com/office/drawing/2014/main" id="{270E449F-BC67-D3C8-5340-26EBF6FE4C0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1905CD0B-92F0-7761-2573-24FDB5D85655}"/>
              </a:ext>
            </a:extLst>
          </p:cNvPr>
          <p:cNvSpPr>
            <a:spLocks noGrp="1"/>
          </p:cNvSpPr>
          <p:nvPr>
            <p:ph type="sldNum" sz="quarter" idx="12"/>
          </p:nvPr>
        </p:nvSpPr>
        <p:spPr/>
        <p:txBody>
          <a:bodyPr/>
          <a:lstStyle/>
          <a:p>
            <a:fld id="{5DEF7F31-0B8A-474A-B86C-91F381754329}" type="slidenum">
              <a:rPr lang="en-US" smtClean="0"/>
              <a:t>66</a:t>
            </a:fld>
            <a:endParaRPr lang="en-US" dirty="0"/>
          </a:p>
        </p:txBody>
      </p:sp>
    </p:spTree>
    <p:extLst>
      <p:ext uri="{BB962C8B-B14F-4D97-AF65-F5344CB8AC3E}">
        <p14:creationId xmlns:p14="http://schemas.microsoft.com/office/powerpoint/2010/main" val="59469654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F4F2F-D741-34E1-E3B6-B3E31A9BCE08}"/>
              </a:ext>
            </a:extLst>
          </p:cNvPr>
          <p:cNvSpPr>
            <a:spLocks noGrp="1"/>
          </p:cNvSpPr>
          <p:nvPr>
            <p:ph type="title"/>
          </p:nvPr>
        </p:nvSpPr>
        <p:spPr/>
        <p:txBody>
          <a:bodyPr/>
          <a:lstStyle/>
          <a:p>
            <a:r>
              <a:rPr lang="en-US" dirty="0"/>
              <a:t>Concluding Sentences</a:t>
            </a:r>
          </a:p>
        </p:txBody>
      </p:sp>
      <p:sp>
        <p:nvSpPr>
          <p:cNvPr id="3" name="Content Placeholder 2">
            <a:extLst>
              <a:ext uri="{FF2B5EF4-FFF2-40B4-BE49-F238E27FC236}">
                <a16:creationId xmlns:a16="http://schemas.microsoft.com/office/drawing/2014/main" id="{A94C215A-A780-7CB1-F95C-BA7E4BE3419E}"/>
              </a:ext>
            </a:extLst>
          </p:cNvPr>
          <p:cNvSpPr>
            <a:spLocks noGrp="1"/>
          </p:cNvSpPr>
          <p:nvPr>
            <p:ph idx="1"/>
          </p:nvPr>
        </p:nvSpPr>
        <p:spPr/>
        <p:txBody>
          <a:bodyPr/>
          <a:lstStyle/>
          <a:p>
            <a:r>
              <a:rPr lang="en-US" sz="2000" dirty="0"/>
              <a:t>Concluding sentence summarizes the whole paragraph in one or two sentences.</a:t>
            </a:r>
          </a:p>
          <a:p>
            <a:r>
              <a:rPr lang="en-US" sz="2000" dirty="0"/>
              <a:t>Reader gets a thorough idea of what was discussed in the paragraph.</a:t>
            </a:r>
          </a:p>
          <a:p>
            <a:r>
              <a:rPr lang="en-US" sz="2000" dirty="0"/>
              <a:t>It reiterates the main idea without repeating the same words in topic sentence.</a:t>
            </a:r>
          </a:p>
          <a:p>
            <a:endParaRPr lang="en-US" dirty="0"/>
          </a:p>
        </p:txBody>
      </p:sp>
      <p:sp>
        <p:nvSpPr>
          <p:cNvPr id="4" name="Footer Placeholder 3">
            <a:extLst>
              <a:ext uri="{FF2B5EF4-FFF2-40B4-BE49-F238E27FC236}">
                <a16:creationId xmlns:a16="http://schemas.microsoft.com/office/drawing/2014/main" id="{5FB1E2E3-B236-3DBB-18E5-997ED885E134}"/>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911B6490-F29A-8861-94D6-728DC75EB236}"/>
              </a:ext>
            </a:extLst>
          </p:cNvPr>
          <p:cNvSpPr>
            <a:spLocks noGrp="1"/>
          </p:cNvSpPr>
          <p:nvPr>
            <p:ph type="sldNum" sz="quarter" idx="12"/>
          </p:nvPr>
        </p:nvSpPr>
        <p:spPr/>
        <p:txBody>
          <a:bodyPr/>
          <a:lstStyle/>
          <a:p>
            <a:fld id="{5DEF7F31-0B8A-474A-B86C-91F381754329}" type="slidenum">
              <a:rPr lang="en-US" smtClean="0"/>
              <a:t>67</a:t>
            </a:fld>
            <a:endParaRPr lang="en-US" dirty="0"/>
          </a:p>
        </p:txBody>
      </p:sp>
    </p:spTree>
    <p:extLst>
      <p:ext uri="{BB962C8B-B14F-4D97-AF65-F5344CB8AC3E}">
        <p14:creationId xmlns:p14="http://schemas.microsoft.com/office/powerpoint/2010/main" val="351755191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13499-EA2C-8B28-0426-3AD9BAD17B38}"/>
              </a:ext>
            </a:extLst>
          </p:cNvPr>
          <p:cNvSpPr>
            <a:spLocks noGrp="1"/>
          </p:cNvSpPr>
          <p:nvPr>
            <p:ph type="title"/>
          </p:nvPr>
        </p:nvSpPr>
        <p:spPr/>
        <p:txBody>
          <a:bodyPr/>
          <a:lstStyle/>
          <a:p>
            <a:r>
              <a:rPr lang="en-US" dirty="0"/>
              <a:t>Transitions</a:t>
            </a:r>
          </a:p>
        </p:txBody>
      </p:sp>
      <p:sp>
        <p:nvSpPr>
          <p:cNvPr id="3" name="Content Placeholder 2">
            <a:extLst>
              <a:ext uri="{FF2B5EF4-FFF2-40B4-BE49-F238E27FC236}">
                <a16:creationId xmlns:a16="http://schemas.microsoft.com/office/drawing/2014/main" id="{250B2F55-74F7-E114-5600-EBB174BFBE21}"/>
              </a:ext>
            </a:extLst>
          </p:cNvPr>
          <p:cNvSpPr>
            <a:spLocks noGrp="1"/>
          </p:cNvSpPr>
          <p:nvPr>
            <p:ph idx="1"/>
          </p:nvPr>
        </p:nvSpPr>
        <p:spPr/>
        <p:txBody>
          <a:bodyPr/>
          <a:lstStyle/>
          <a:p>
            <a:r>
              <a:rPr lang="en-US" sz="2000" dirty="0"/>
              <a:t>A transition is a connecting word that describes a relationship between ideas. </a:t>
            </a:r>
          </a:p>
          <a:p>
            <a:r>
              <a:rPr lang="en-US" sz="2000" dirty="0"/>
              <a:t>A strong paragraph transitions from the topic sentence to supporting sentence and concluding sentence seamlessly using transitional words and phrases to connect ideas. </a:t>
            </a:r>
          </a:p>
          <a:p>
            <a:endParaRPr lang="en-US" dirty="0"/>
          </a:p>
        </p:txBody>
      </p:sp>
      <p:sp>
        <p:nvSpPr>
          <p:cNvPr id="4" name="Footer Placeholder 3">
            <a:extLst>
              <a:ext uri="{FF2B5EF4-FFF2-40B4-BE49-F238E27FC236}">
                <a16:creationId xmlns:a16="http://schemas.microsoft.com/office/drawing/2014/main" id="{1F5B4702-498F-DAEB-7E3A-FDD59225D5C3}"/>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3AF7188D-3A07-9DDD-5BC7-B29282E3061E}"/>
              </a:ext>
            </a:extLst>
          </p:cNvPr>
          <p:cNvSpPr>
            <a:spLocks noGrp="1"/>
          </p:cNvSpPr>
          <p:nvPr>
            <p:ph type="sldNum" sz="quarter" idx="12"/>
          </p:nvPr>
        </p:nvSpPr>
        <p:spPr/>
        <p:txBody>
          <a:bodyPr/>
          <a:lstStyle/>
          <a:p>
            <a:fld id="{5DEF7F31-0B8A-474A-B86C-91F381754329}" type="slidenum">
              <a:rPr lang="en-US" smtClean="0"/>
              <a:t>68</a:t>
            </a:fld>
            <a:endParaRPr lang="en-US" dirty="0"/>
          </a:p>
        </p:txBody>
      </p:sp>
    </p:spTree>
    <p:extLst>
      <p:ext uri="{BB962C8B-B14F-4D97-AF65-F5344CB8AC3E}">
        <p14:creationId xmlns:p14="http://schemas.microsoft.com/office/powerpoint/2010/main" val="175153095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585DF-C9D6-CCF2-EA89-800094B44964}"/>
              </a:ext>
            </a:extLst>
          </p:cNvPr>
          <p:cNvSpPr>
            <a:spLocks noGrp="1"/>
          </p:cNvSpPr>
          <p:nvPr>
            <p:ph type="title"/>
          </p:nvPr>
        </p:nvSpPr>
        <p:spPr/>
        <p:txBody>
          <a:bodyPr/>
          <a:lstStyle/>
          <a:p>
            <a:r>
              <a:rPr lang="en-US" dirty="0"/>
              <a:t>2.5 - Key Takeaways</a:t>
            </a:r>
          </a:p>
        </p:txBody>
      </p:sp>
      <p:sp>
        <p:nvSpPr>
          <p:cNvPr id="3" name="Content Placeholder 2">
            <a:extLst>
              <a:ext uri="{FF2B5EF4-FFF2-40B4-BE49-F238E27FC236}">
                <a16:creationId xmlns:a16="http://schemas.microsoft.com/office/drawing/2014/main" id="{86513065-16CA-D726-D543-0C9BC45B3A70}"/>
              </a:ext>
            </a:extLst>
          </p:cNvPr>
          <p:cNvSpPr>
            <a:spLocks noGrp="1"/>
          </p:cNvSpPr>
          <p:nvPr>
            <p:ph idx="1"/>
          </p:nvPr>
        </p:nvSpPr>
        <p:spPr/>
        <p:txBody>
          <a:bodyPr/>
          <a:lstStyle/>
          <a:p>
            <a:r>
              <a:rPr lang="en-US" sz="2000" dirty="0"/>
              <a:t>A good paragraph contains three distinct components: a topic sentence, body, and concluding sentence.</a:t>
            </a:r>
          </a:p>
          <a:p>
            <a:r>
              <a:rPr lang="en-US" sz="2000" dirty="0"/>
              <a:t>The topic sentence expresses the main idea of the paragraph combined with the writer’s attitude or opinion about the topic.</a:t>
            </a:r>
          </a:p>
          <a:p>
            <a:endParaRPr lang="en-US" dirty="0"/>
          </a:p>
        </p:txBody>
      </p:sp>
      <p:sp>
        <p:nvSpPr>
          <p:cNvPr id="4" name="Footer Placeholder 3">
            <a:extLst>
              <a:ext uri="{FF2B5EF4-FFF2-40B4-BE49-F238E27FC236}">
                <a16:creationId xmlns:a16="http://schemas.microsoft.com/office/drawing/2014/main" id="{7AB68B6A-6D83-86EF-A8F8-B7C36848CB1B}"/>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01E48F40-AA9E-803E-D45B-B0284C11A8EE}"/>
              </a:ext>
            </a:extLst>
          </p:cNvPr>
          <p:cNvSpPr>
            <a:spLocks noGrp="1"/>
          </p:cNvSpPr>
          <p:nvPr>
            <p:ph type="sldNum" sz="quarter" idx="12"/>
          </p:nvPr>
        </p:nvSpPr>
        <p:spPr/>
        <p:txBody>
          <a:bodyPr/>
          <a:lstStyle/>
          <a:p>
            <a:fld id="{5DEF7F31-0B8A-474A-B86C-91F381754329}" type="slidenum">
              <a:rPr lang="en-US" smtClean="0"/>
              <a:t>69</a:t>
            </a:fld>
            <a:endParaRPr lang="en-US" dirty="0"/>
          </a:p>
        </p:txBody>
      </p:sp>
    </p:spTree>
    <p:extLst>
      <p:ext uri="{BB962C8B-B14F-4D97-AF65-F5344CB8AC3E}">
        <p14:creationId xmlns:p14="http://schemas.microsoft.com/office/powerpoint/2010/main" val="28740889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52E19-FA0B-99B9-583D-C0249E8EC766}"/>
              </a:ext>
            </a:extLst>
          </p:cNvPr>
          <p:cNvSpPr>
            <a:spLocks noGrp="1"/>
          </p:cNvSpPr>
          <p:nvPr>
            <p:ph type="title"/>
          </p:nvPr>
        </p:nvSpPr>
        <p:spPr/>
        <p:txBody>
          <a:bodyPr/>
          <a:lstStyle/>
          <a:p>
            <a:r>
              <a:rPr lang="en-US" dirty="0"/>
              <a:t>Reading Strategies (Continued)</a:t>
            </a:r>
          </a:p>
        </p:txBody>
      </p:sp>
      <p:sp>
        <p:nvSpPr>
          <p:cNvPr id="3" name="Content Placeholder 2">
            <a:extLst>
              <a:ext uri="{FF2B5EF4-FFF2-40B4-BE49-F238E27FC236}">
                <a16:creationId xmlns:a16="http://schemas.microsoft.com/office/drawing/2014/main" id="{DC7AFF73-8F01-F1A2-6A0B-562FB28DA58C}"/>
              </a:ext>
            </a:extLst>
          </p:cNvPr>
          <p:cNvSpPr>
            <a:spLocks noGrp="1"/>
          </p:cNvSpPr>
          <p:nvPr>
            <p:ph idx="1"/>
          </p:nvPr>
        </p:nvSpPr>
        <p:spPr/>
        <p:txBody>
          <a:bodyPr/>
          <a:lstStyle/>
          <a:p>
            <a:r>
              <a:rPr lang="en-US" sz="2000" dirty="0">
                <a:ea typeface="Calibri"/>
                <a:cs typeface="Calibri"/>
              </a:rPr>
              <a:t>Three reading strategies to improve your skill:</a:t>
            </a:r>
          </a:p>
          <a:p>
            <a:pPr marL="617220" lvl="1" indent="-342900">
              <a:buFont typeface="+mj-lt"/>
              <a:buAutoNum type="arabicPeriod"/>
            </a:pPr>
            <a:r>
              <a:rPr lang="en-US" sz="2000" b="0" dirty="0">
                <a:ea typeface="Calibri"/>
                <a:cs typeface="Calibri"/>
              </a:rPr>
              <a:t>Planning strategy</a:t>
            </a:r>
          </a:p>
          <a:p>
            <a:pPr marL="617220" lvl="1" indent="-342900">
              <a:buFont typeface="+mj-lt"/>
              <a:buAutoNum type="arabicPeriod"/>
            </a:pPr>
            <a:r>
              <a:rPr lang="en-US" sz="2000" b="0" dirty="0">
                <a:ea typeface="Calibri"/>
                <a:cs typeface="Calibri"/>
              </a:rPr>
              <a:t>Comprehension strategy</a:t>
            </a:r>
          </a:p>
          <a:p>
            <a:pPr marL="617220" lvl="1" indent="-342900">
              <a:buFont typeface="+mj-lt"/>
              <a:buAutoNum type="arabicPeriod"/>
            </a:pPr>
            <a:r>
              <a:rPr lang="en-US" sz="2000" b="0" dirty="0">
                <a:ea typeface="Calibri"/>
                <a:cs typeface="Calibri"/>
              </a:rPr>
              <a:t>Active reading strategy</a:t>
            </a:r>
          </a:p>
          <a:p>
            <a:endParaRPr lang="en-US" dirty="0"/>
          </a:p>
        </p:txBody>
      </p:sp>
      <p:sp>
        <p:nvSpPr>
          <p:cNvPr id="4" name="Footer Placeholder 3">
            <a:extLst>
              <a:ext uri="{FF2B5EF4-FFF2-40B4-BE49-F238E27FC236}">
                <a16:creationId xmlns:a16="http://schemas.microsoft.com/office/drawing/2014/main" id="{005B9C47-1EF3-9FD7-6477-511D743C683E}"/>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BA61C083-FDEB-71DB-3450-4846C02BAA5B}"/>
              </a:ext>
            </a:extLst>
          </p:cNvPr>
          <p:cNvSpPr>
            <a:spLocks noGrp="1"/>
          </p:cNvSpPr>
          <p:nvPr>
            <p:ph type="sldNum" sz="quarter" idx="12"/>
          </p:nvPr>
        </p:nvSpPr>
        <p:spPr/>
        <p:txBody>
          <a:bodyPr/>
          <a:lstStyle/>
          <a:p>
            <a:fld id="{5DEF7F31-0B8A-474A-B86C-91F381754329}" type="slidenum">
              <a:rPr lang="en-US" smtClean="0"/>
              <a:t>7</a:t>
            </a:fld>
            <a:endParaRPr lang="en-US" dirty="0"/>
          </a:p>
        </p:txBody>
      </p:sp>
    </p:spTree>
    <p:extLst>
      <p:ext uri="{BB962C8B-B14F-4D97-AF65-F5344CB8AC3E}">
        <p14:creationId xmlns:p14="http://schemas.microsoft.com/office/powerpoint/2010/main" val="404668747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585DF-C9D6-CCF2-EA89-800094B44964}"/>
              </a:ext>
            </a:extLst>
          </p:cNvPr>
          <p:cNvSpPr>
            <a:spLocks noGrp="1"/>
          </p:cNvSpPr>
          <p:nvPr>
            <p:ph type="title"/>
          </p:nvPr>
        </p:nvSpPr>
        <p:spPr/>
        <p:txBody>
          <a:bodyPr/>
          <a:lstStyle/>
          <a:p>
            <a:r>
              <a:rPr lang="en-US" dirty="0"/>
              <a:t>2.5 - Key Takeaways (Continued 1)</a:t>
            </a:r>
          </a:p>
        </p:txBody>
      </p:sp>
      <p:sp>
        <p:nvSpPr>
          <p:cNvPr id="3" name="Content Placeholder 2">
            <a:extLst>
              <a:ext uri="{FF2B5EF4-FFF2-40B4-BE49-F238E27FC236}">
                <a16:creationId xmlns:a16="http://schemas.microsoft.com/office/drawing/2014/main" id="{86513065-16CA-D726-D543-0C9BC45B3A70}"/>
              </a:ext>
            </a:extLst>
          </p:cNvPr>
          <p:cNvSpPr>
            <a:spLocks noGrp="1"/>
          </p:cNvSpPr>
          <p:nvPr>
            <p:ph idx="1"/>
          </p:nvPr>
        </p:nvSpPr>
        <p:spPr/>
        <p:txBody>
          <a:bodyPr/>
          <a:lstStyle/>
          <a:p>
            <a:r>
              <a:rPr lang="en-US" sz="2000" dirty="0"/>
              <a:t>Good topic sentences contain both a main idea and a controlling idea, are clear and easy to follow, use engaging vocabulary, and provide an accurate indication of what will follow in the rest of the paragraph.</a:t>
            </a:r>
          </a:p>
          <a:p>
            <a:r>
              <a:rPr lang="en-US" sz="2000" dirty="0"/>
              <a:t>Topic sentences may be placed at the beginning, middle, or end of a paragraph. In most academic essays, the topic sentence is placed at the beginning of a paragraph.</a:t>
            </a:r>
          </a:p>
          <a:p>
            <a:endParaRPr lang="en-US" dirty="0"/>
          </a:p>
        </p:txBody>
      </p:sp>
      <p:sp>
        <p:nvSpPr>
          <p:cNvPr id="4" name="Footer Placeholder 3">
            <a:extLst>
              <a:ext uri="{FF2B5EF4-FFF2-40B4-BE49-F238E27FC236}">
                <a16:creationId xmlns:a16="http://schemas.microsoft.com/office/drawing/2014/main" id="{7AB68B6A-6D83-86EF-A8F8-B7C36848CB1B}"/>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01E48F40-AA9E-803E-D45B-B0284C11A8EE}"/>
              </a:ext>
            </a:extLst>
          </p:cNvPr>
          <p:cNvSpPr>
            <a:spLocks noGrp="1"/>
          </p:cNvSpPr>
          <p:nvPr>
            <p:ph type="sldNum" sz="quarter" idx="12"/>
          </p:nvPr>
        </p:nvSpPr>
        <p:spPr/>
        <p:txBody>
          <a:bodyPr/>
          <a:lstStyle/>
          <a:p>
            <a:fld id="{5DEF7F31-0B8A-474A-B86C-91F381754329}" type="slidenum">
              <a:rPr lang="en-US" smtClean="0"/>
              <a:t>70</a:t>
            </a:fld>
            <a:endParaRPr lang="en-US" dirty="0"/>
          </a:p>
        </p:txBody>
      </p:sp>
    </p:spTree>
    <p:extLst>
      <p:ext uri="{BB962C8B-B14F-4D97-AF65-F5344CB8AC3E}">
        <p14:creationId xmlns:p14="http://schemas.microsoft.com/office/powerpoint/2010/main" val="83723292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0585DF-C9D6-CCF2-EA89-800094B44964}"/>
              </a:ext>
            </a:extLst>
          </p:cNvPr>
          <p:cNvSpPr>
            <a:spLocks noGrp="1"/>
          </p:cNvSpPr>
          <p:nvPr>
            <p:ph type="title"/>
          </p:nvPr>
        </p:nvSpPr>
        <p:spPr/>
        <p:txBody>
          <a:bodyPr/>
          <a:lstStyle/>
          <a:p>
            <a:r>
              <a:rPr lang="en-US" dirty="0"/>
              <a:t>2.5 - Key Takeaways (Continued 2)</a:t>
            </a:r>
          </a:p>
        </p:txBody>
      </p:sp>
      <p:sp>
        <p:nvSpPr>
          <p:cNvPr id="3" name="Content Placeholder 2">
            <a:extLst>
              <a:ext uri="{FF2B5EF4-FFF2-40B4-BE49-F238E27FC236}">
                <a16:creationId xmlns:a16="http://schemas.microsoft.com/office/drawing/2014/main" id="{86513065-16CA-D726-D543-0C9BC45B3A70}"/>
              </a:ext>
            </a:extLst>
          </p:cNvPr>
          <p:cNvSpPr>
            <a:spLocks noGrp="1"/>
          </p:cNvSpPr>
          <p:nvPr>
            <p:ph idx="1"/>
          </p:nvPr>
        </p:nvSpPr>
        <p:spPr/>
        <p:txBody>
          <a:bodyPr/>
          <a:lstStyle/>
          <a:p>
            <a:r>
              <a:rPr lang="en-US" sz="2000" dirty="0"/>
              <a:t>Supporting sentences help explain, prove, or enhance the topic sentence by offering facts, reasons, statistics, quotations, or examples.</a:t>
            </a:r>
          </a:p>
          <a:p>
            <a:r>
              <a:rPr lang="en-US" sz="2000" dirty="0"/>
              <a:t>Concluding sentences summarize the key points in a paragraph and reiterate the main idea without repeating it word for word.</a:t>
            </a:r>
          </a:p>
          <a:p>
            <a:r>
              <a:rPr lang="en-US" sz="2000" dirty="0"/>
              <a:t>Transitional words and phrases help organize ideas in a paragraph and show how these ideas relate to one another.</a:t>
            </a:r>
          </a:p>
          <a:p>
            <a:endParaRPr lang="en-US" dirty="0"/>
          </a:p>
        </p:txBody>
      </p:sp>
      <p:sp>
        <p:nvSpPr>
          <p:cNvPr id="4" name="Footer Placeholder 3">
            <a:extLst>
              <a:ext uri="{FF2B5EF4-FFF2-40B4-BE49-F238E27FC236}">
                <a16:creationId xmlns:a16="http://schemas.microsoft.com/office/drawing/2014/main" id="{7AB68B6A-6D83-86EF-A8F8-B7C36848CB1B}"/>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01E48F40-AA9E-803E-D45B-B0284C11A8EE}"/>
              </a:ext>
            </a:extLst>
          </p:cNvPr>
          <p:cNvSpPr>
            <a:spLocks noGrp="1"/>
          </p:cNvSpPr>
          <p:nvPr>
            <p:ph type="sldNum" sz="quarter" idx="12"/>
          </p:nvPr>
        </p:nvSpPr>
        <p:spPr/>
        <p:txBody>
          <a:bodyPr/>
          <a:lstStyle/>
          <a:p>
            <a:fld id="{5DEF7F31-0B8A-474A-B86C-91F381754329}" type="slidenum">
              <a:rPr lang="en-US" smtClean="0"/>
              <a:t>71</a:t>
            </a:fld>
            <a:endParaRPr lang="en-US" dirty="0"/>
          </a:p>
        </p:txBody>
      </p:sp>
    </p:spTree>
    <p:extLst>
      <p:ext uri="{BB962C8B-B14F-4D97-AF65-F5344CB8AC3E}">
        <p14:creationId xmlns:p14="http://schemas.microsoft.com/office/powerpoint/2010/main" val="297325362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49E61-C494-5E21-81C5-FEAD73EB180A}"/>
              </a:ext>
            </a:extLst>
          </p:cNvPr>
          <p:cNvSpPr>
            <a:spLocks noGrp="1"/>
          </p:cNvSpPr>
          <p:nvPr>
            <p:ph type="title"/>
          </p:nvPr>
        </p:nvSpPr>
        <p:spPr/>
        <p:txBody>
          <a:bodyPr/>
          <a:lstStyle/>
          <a:p>
            <a:r>
              <a:rPr lang="en-US" b="1" dirty="0"/>
              <a:t>References &amp; Attributions</a:t>
            </a:r>
            <a:endParaRPr lang="en-US" dirty="0"/>
          </a:p>
        </p:txBody>
      </p:sp>
      <p:sp>
        <p:nvSpPr>
          <p:cNvPr id="3" name="Content Placeholder 2">
            <a:extLst>
              <a:ext uri="{FF2B5EF4-FFF2-40B4-BE49-F238E27FC236}">
                <a16:creationId xmlns:a16="http://schemas.microsoft.com/office/drawing/2014/main" id="{E71A3437-99CE-CBD5-853F-5D3046E272B9}"/>
              </a:ext>
            </a:extLst>
          </p:cNvPr>
          <p:cNvSpPr>
            <a:spLocks noGrp="1"/>
          </p:cNvSpPr>
          <p:nvPr>
            <p:ph idx="1"/>
          </p:nvPr>
        </p:nvSpPr>
        <p:spPr/>
        <p:txBody>
          <a:bodyPr/>
          <a:lstStyle/>
          <a:p>
            <a:pPr marL="340995" indent="-340995">
              <a:buNone/>
            </a:pPr>
            <a:r>
              <a:rPr lang="en-US" sz="2000" dirty="0">
                <a:ea typeface="+mn-lt"/>
                <a:cs typeface="+mn-lt"/>
              </a:rPr>
              <a:t>Cramer, E., Quibell, A., &amp; Booth, J. (2022, February 28). </a:t>
            </a:r>
            <a:r>
              <a:rPr lang="en-US" sz="2000" i="1" dirty="0">
                <a:ea typeface="+mn-lt"/>
                <a:cs typeface="+mn-lt"/>
              </a:rPr>
              <a:t>Communication Essentials for College</a:t>
            </a:r>
            <a:r>
              <a:rPr lang="en-US" sz="2000" dirty="0">
                <a:ea typeface="+mn-lt"/>
                <a:cs typeface="+mn-lt"/>
              </a:rPr>
              <a:t>. </a:t>
            </a:r>
            <a:r>
              <a:rPr lang="en-US" sz="2000" dirty="0" err="1">
                <a:ea typeface="+mn-lt"/>
                <a:cs typeface="+mn-lt"/>
              </a:rPr>
              <a:t>eCampus</a:t>
            </a:r>
            <a:r>
              <a:rPr lang="en-US" sz="2000" dirty="0">
                <a:ea typeface="+mn-lt"/>
                <a:cs typeface="+mn-lt"/>
              </a:rPr>
              <a:t> Ontario Open Library. </a:t>
            </a:r>
            <a:r>
              <a:rPr lang="en-US" sz="2000" dirty="0">
                <a:ea typeface="+mn-lt"/>
                <a:cs typeface="+mn-lt"/>
                <a:hlinkClick r:id="rId2"/>
              </a:rPr>
              <a:t>https://ecampusontario.pr essbooks.pub/</a:t>
            </a:r>
            <a:r>
              <a:rPr lang="en-US" sz="2000" dirty="0" err="1">
                <a:ea typeface="+mn-lt"/>
                <a:cs typeface="+mn-lt"/>
                <a:hlinkClick r:id="rId2"/>
              </a:rPr>
              <a:t>gccomm</a:t>
            </a:r>
            <a:r>
              <a:rPr lang="en-US" sz="2000" dirty="0">
                <a:ea typeface="+mn-lt"/>
                <a:cs typeface="+mn-lt"/>
                <a:hlinkClick r:id="rId2"/>
              </a:rPr>
              <a:t>/ </a:t>
            </a:r>
            <a:endParaRPr lang="en-US" sz="2000" dirty="0">
              <a:cs typeface="Calibri"/>
            </a:endParaRPr>
          </a:p>
          <a:p>
            <a:pPr marL="0" indent="0">
              <a:buNone/>
            </a:pPr>
            <a:endParaRPr lang="en-US" dirty="0"/>
          </a:p>
        </p:txBody>
      </p:sp>
      <p:sp>
        <p:nvSpPr>
          <p:cNvPr id="4" name="Footer Placeholder 3">
            <a:extLst>
              <a:ext uri="{FF2B5EF4-FFF2-40B4-BE49-F238E27FC236}">
                <a16:creationId xmlns:a16="http://schemas.microsoft.com/office/drawing/2014/main" id="{71BC071F-BDD3-78AF-329D-C79F25BB937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A8339D61-724C-8370-1D05-273066DC25E5}"/>
              </a:ext>
            </a:extLst>
          </p:cNvPr>
          <p:cNvSpPr>
            <a:spLocks noGrp="1"/>
          </p:cNvSpPr>
          <p:nvPr>
            <p:ph type="sldNum" sz="quarter" idx="12"/>
          </p:nvPr>
        </p:nvSpPr>
        <p:spPr/>
        <p:txBody>
          <a:bodyPr/>
          <a:lstStyle/>
          <a:p>
            <a:fld id="{5DEF7F31-0B8A-474A-B86C-91F381754329}" type="slidenum">
              <a:rPr lang="en-US" smtClean="0"/>
              <a:t>72</a:t>
            </a:fld>
            <a:endParaRPr lang="en-US" dirty="0"/>
          </a:p>
        </p:txBody>
      </p:sp>
    </p:spTree>
    <p:extLst>
      <p:ext uri="{BB962C8B-B14F-4D97-AF65-F5344CB8AC3E}">
        <p14:creationId xmlns:p14="http://schemas.microsoft.com/office/powerpoint/2010/main" val="2874554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C92C0-01E1-820B-E71C-7BC3138AC98C}"/>
              </a:ext>
            </a:extLst>
          </p:cNvPr>
          <p:cNvSpPr>
            <a:spLocks noGrp="1"/>
          </p:cNvSpPr>
          <p:nvPr>
            <p:ph type="title"/>
          </p:nvPr>
        </p:nvSpPr>
        <p:spPr/>
        <p:txBody>
          <a:bodyPr/>
          <a:lstStyle/>
          <a:p>
            <a:r>
              <a:rPr lang="en-US" dirty="0"/>
              <a:t>Planning Your Reading</a:t>
            </a:r>
          </a:p>
        </p:txBody>
      </p:sp>
      <p:sp>
        <p:nvSpPr>
          <p:cNvPr id="3" name="Content Placeholder 2">
            <a:extLst>
              <a:ext uri="{FF2B5EF4-FFF2-40B4-BE49-F238E27FC236}">
                <a16:creationId xmlns:a16="http://schemas.microsoft.com/office/drawing/2014/main" id="{4EC4DB62-6C1D-0423-4B21-ED182D367932}"/>
              </a:ext>
            </a:extLst>
          </p:cNvPr>
          <p:cNvSpPr>
            <a:spLocks noGrp="1"/>
          </p:cNvSpPr>
          <p:nvPr>
            <p:ph idx="1"/>
          </p:nvPr>
        </p:nvSpPr>
        <p:spPr/>
        <p:txBody>
          <a:bodyPr/>
          <a:lstStyle/>
          <a:p>
            <a:r>
              <a:rPr lang="en-US" sz="2000" dirty="0"/>
              <a:t>Determine the purpose for the required readings.</a:t>
            </a:r>
          </a:p>
          <a:p>
            <a:r>
              <a:rPr lang="en-US" sz="2000" dirty="0"/>
              <a:t>Plan in advance the resources you have to read and manage time accordingly.</a:t>
            </a:r>
          </a:p>
          <a:p>
            <a:endParaRPr lang="en-US" dirty="0"/>
          </a:p>
        </p:txBody>
      </p:sp>
      <p:sp>
        <p:nvSpPr>
          <p:cNvPr id="4" name="Footer Placeholder 3">
            <a:extLst>
              <a:ext uri="{FF2B5EF4-FFF2-40B4-BE49-F238E27FC236}">
                <a16:creationId xmlns:a16="http://schemas.microsoft.com/office/drawing/2014/main" id="{8D441C68-CBEB-25DE-C7A3-682AE3FD28BA}"/>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6DDAC2AC-52DB-B8F9-8774-886B9014EA0E}"/>
              </a:ext>
            </a:extLst>
          </p:cNvPr>
          <p:cNvSpPr>
            <a:spLocks noGrp="1"/>
          </p:cNvSpPr>
          <p:nvPr>
            <p:ph type="sldNum" sz="quarter" idx="12"/>
          </p:nvPr>
        </p:nvSpPr>
        <p:spPr/>
        <p:txBody>
          <a:bodyPr/>
          <a:lstStyle/>
          <a:p>
            <a:fld id="{5DEF7F31-0B8A-474A-B86C-91F381754329}" type="slidenum">
              <a:rPr lang="en-US" smtClean="0"/>
              <a:t>8</a:t>
            </a:fld>
            <a:endParaRPr lang="en-US" dirty="0"/>
          </a:p>
        </p:txBody>
      </p:sp>
    </p:spTree>
    <p:extLst>
      <p:ext uri="{BB962C8B-B14F-4D97-AF65-F5344CB8AC3E}">
        <p14:creationId xmlns:p14="http://schemas.microsoft.com/office/powerpoint/2010/main" val="719709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707940-1B1C-0A5B-ADD8-C4964372A74F}"/>
              </a:ext>
            </a:extLst>
          </p:cNvPr>
          <p:cNvSpPr>
            <a:spLocks noGrp="1"/>
          </p:cNvSpPr>
          <p:nvPr>
            <p:ph type="title"/>
          </p:nvPr>
        </p:nvSpPr>
        <p:spPr/>
        <p:txBody>
          <a:bodyPr/>
          <a:lstStyle/>
          <a:p>
            <a:r>
              <a:rPr lang="en-US" b="1" dirty="0"/>
              <a:t>Managing Your Reading Time</a:t>
            </a:r>
            <a:endParaRPr lang="en-US" dirty="0"/>
          </a:p>
        </p:txBody>
      </p:sp>
      <p:sp>
        <p:nvSpPr>
          <p:cNvPr id="3" name="Content Placeholder 2">
            <a:extLst>
              <a:ext uri="{FF2B5EF4-FFF2-40B4-BE49-F238E27FC236}">
                <a16:creationId xmlns:a16="http://schemas.microsoft.com/office/drawing/2014/main" id="{4D1C6A46-91E2-B5E8-D7D0-0984989ACAAE}"/>
              </a:ext>
            </a:extLst>
          </p:cNvPr>
          <p:cNvSpPr>
            <a:spLocks noGrp="1"/>
          </p:cNvSpPr>
          <p:nvPr>
            <p:ph idx="1"/>
          </p:nvPr>
        </p:nvSpPr>
        <p:spPr/>
        <p:txBody>
          <a:bodyPr/>
          <a:lstStyle/>
          <a:p>
            <a:r>
              <a:rPr lang="en-US" sz="2000" dirty="0"/>
              <a:t>Block small chunks of time in your day to do the reading for your courses instead of leaving all the reading for last minute.</a:t>
            </a:r>
          </a:p>
          <a:p>
            <a:r>
              <a:rPr lang="en-US" sz="2000" dirty="0"/>
              <a:t>Identify the reading material, whether it is text heavy or easy to read, and plan accordingly. Text heavy reading materials usually require more time.</a:t>
            </a:r>
          </a:p>
          <a:p>
            <a:endParaRPr lang="en-US" dirty="0"/>
          </a:p>
        </p:txBody>
      </p:sp>
      <p:sp>
        <p:nvSpPr>
          <p:cNvPr id="4" name="Footer Placeholder 3">
            <a:extLst>
              <a:ext uri="{FF2B5EF4-FFF2-40B4-BE49-F238E27FC236}">
                <a16:creationId xmlns:a16="http://schemas.microsoft.com/office/drawing/2014/main" id="{97EC6AB4-6509-3171-C44A-755E17F93A1C}"/>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Communication Essentials for College</a:t>
            </a:r>
            <a:endParaRPr lang="en-US" dirty="0"/>
          </a:p>
        </p:txBody>
      </p:sp>
      <p:sp>
        <p:nvSpPr>
          <p:cNvPr id="5" name="Slide Number Placeholder 4">
            <a:extLst>
              <a:ext uri="{FF2B5EF4-FFF2-40B4-BE49-F238E27FC236}">
                <a16:creationId xmlns:a16="http://schemas.microsoft.com/office/drawing/2014/main" id="{A574E32C-E603-0E2B-7699-6194BF41EBBA}"/>
              </a:ext>
            </a:extLst>
          </p:cNvPr>
          <p:cNvSpPr>
            <a:spLocks noGrp="1"/>
          </p:cNvSpPr>
          <p:nvPr>
            <p:ph type="sldNum" sz="quarter" idx="12"/>
          </p:nvPr>
        </p:nvSpPr>
        <p:spPr/>
        <p:txBody>
          <a:bodyPr/>
          <a:lstStyle/>
          <a:p>
            <a:fld id="{5DEF7F31-0B8A-474A-B86C-91F381754329}" type="slidenum">
              <a:rPr lang="en-US" smtClean="0"/>
              <a:t>9</a:t>
            </a:fld>
            <a:endParaRPr lang="en-US" dirty="0"/>
          </a:p>
        </p:txBody>
      </p:sp>
    </p:spTree>
    <p:extLst>
      <p:ext uri="{BB962C8B-B14F-4D97-AF65-F5344CB8AC3E}">
        <p14:creationId xmlns:p14="http://schemas.microsoft.com/office/powerpoint/2010/main" val="2734446687"/>
      </p:ext>
    </p:extLst>
  </p:cSld>
  <p:clrMapOvr>
    <a:masterClrMapping/>
  </p:clrMapOvr>
</p:sld>
</file>

<file path=ppt/theme/theme1.xml><?xml version="1.0" encoding="utf-8"?>
<a:theme xmlns:a="http://schemas.openxmlformats.org/drawingml/2006/main" name="BlocksVTI">
  <a:themeElements>
    <a:clrScheme name="Custom 4">
      <a:dk1>
        <a:sysClr val="windowText" lastClr="000000"/>
      </a:dk1>
      <a:lt1>
        <a:sysClr val="window" lastClr="FFFFFF"/>
      </a:lt1>
      <a:dk2>
        <a:srgbClr val="1B3843"/>
      </a:dk2>
      <a:lt2>
        <a:srgbClr val="F2F3F1"/>
      </a:lt2>
      <a:accent1>
        <a:srgbClr val="7A8592"/>
      </a:accent1>
      <a:accent2>
        <a:srgbClr val="8C8C96"/>
      </a:accent2>
      <a:accent3>
        <a:srgbClr val="7A6C76"/>
      </a:accent3>
      <a:accent4>
        <a:srgbClr val="A7AA9D"/>
      </a:accent4>
      <a:accent5>
        <a:srgbClr val="63787F"/>
      </a:accent5>
      <a:accent6>
        <a:srgbClr val="889DA5"/>
      </a:accent6>
      <a:hlink>
        <a:srgbClr val="002060"/>
      </a:hlink>
      <a:folHlink>
        <a:srgbClr val="002060"/>
      </a:folHlink>
    </a:clrScheme>
    <a:fontScheme name="Avenir">
      <a:majorFont>
        <a:latin typeface="Avenir Next LT Pro"/>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cksVTI" id="{31656FE6-20D8-4105-85EA-706EC9332BE9}" vid="{039DFFC9-9B25-4063-9235-B287A446F50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89A05E4BDC9A747A979C8FFFF84C17F" ma:contentTypeVersion="15" ma:contentTypeDescription="Create a new document." ma:contentTypeScope="" ma:versionID="ac00aa41f2863b35d6ff25bd8b298fae">
  <xsd:schema xmlns:xsd="http://www.w3.org/2001/XMLSchema" xmlns:xs="http://www.w3.org/2001/XMLSchema" xmlns:p="http://schemas.microsoft.com/office/2006/metadata/properties" xmlns:ns2="2c46aebe-e55f-417f-84c0-33e2637dc132" xmlns:ns3="57ea68b1-4d50-472f-9c24-c5e3d9af93fd" targetNamespace="http://schemas.microsoft.com/office/2006/metadata/properties" ma:root="true" ma:fieldsID="17162eedc2d414b7ea6077bf881f4fe5" ns2:_="" ns3:_="">
    <xsd:import namespace="2c46aebe-e55f-417f-84c0-33e2637dc132"/>
    <xsd:import namespace="57ea68b1-4d50-472f-9c24-c5e3d9af93f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6aebe-e55f-417f-84c0-33e2637dc13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d9a59e6a-29c3-4921-9c03-4d7ff3dd46bf"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ea68b1-4d50-472f-9c24-c5e3d9af93fd"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29750ea3-d6ae-4b13-a323-8ca9f69553a4}" ma:internalName="TaxCatchAll" ma:showField="CatchAllData" ma:web="57ea68b1-4d50-472f-9c24-c5e3d9af93fd">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7ea68b1-4d50-472f-9c24-c5e3d9af93fd" xsi:nil="true"/>
    <lcf76f155ced4ddcb4097134ff3c332f xmlns="2c46aebe-e55f-417f-84c0-33e2637dc13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0AFC5419-C302-4556-90F7-B54FE88ABB78}"/>
</file>

<file path=customXml/itemProps2.xml><?xml version="1.0" encoding="utf-8"?>
<ds:datastoreItem xmlns:ds="http://schemas.openxmlformats.org/officeDocument/2006/customXml" ds:itemID="{F8E2F661-1BD9-4944-8F17-D61D7112DB4E}"/>
</file>

<file path=customXml/itemProps3.xml><?xml version="1.0" encoding="utf-8"?>
<ds:datastoreItem xmlns:ds="http://schemas.openxmlformats.org/officeDocument/2006/customXml" ds:itemID="{36563BCE-021A-433B-BE94-1E3D7BD53BD0}"/>
</file>

<file path=docProps/app.xml><?xml version="1.0" encoding="utf-8"?>
<Properties xmlns="http://schemas.openxmlformats.org/officeDocument/2006/extended-properties" xmlns:vt="http://schemas.openxmlformats.org/officeDocument/2006/docPropsVTypes">
  <TotalTime>0</TotalTime>
  <Words>4893</Words>
  <Application>Microsoft Office PowerPoint</Application>
  <PresentationFormat>Widescreen</PresentationFormat>
  <Paragraphs>553</Paragraphs>
  <Slides>72</Slides>
  <Notes>48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72</vt:i4>
      </vt:variant>
    </vt:vector>
  </HeadingPairs>
  <TitlesOfParts>
    <vt:vector size="80" baseType="lpstr">
      <vt:lpstr>Arial</vt:lpstr>
      <vt:lpstr>Avenir Next LT Pro</vt:lpstr>
      <vt:lpstr>Avenir Next LT Pro Light</vt:lpstr>
      <vt:lpstr>Avenir Next LT Pro Light (Body)</vt:lpstr>
      <vt:lpstr>Calibri</vt:lpstr>
      <vt:lpstr>Karla</vt:lpstr>
      <vt:lpstr>Wingdings</vt:lpstr>
      <vt:lpstr>BlocksVTI</vt:lpstr>
      <vt:lpstr>Communication Essentials for College Chapter 2: Reading &amp; Writing for College</vt:lpstr>
      <vt:lpstr>Chapter 2: Reading &amp; Writing for College</vt:lpstr>
      <vt:lpstr>2.1 - Reading for College</vt:lpstr>
      <vt:lpstr>High School versus Post-Secondary Assignments</vt:lpstr>
      <vt:lpstr>Setting Goals</vt:lpstr>
      <vt:lpstr>Reading Strategies</vt:lpstr>
      <vt:lpstr>Reading Strategies (Continued)</vt:lpstr>
      <vt:lpstr>Planning Your Reading</vt:lpstr>
      <vt:lpstr>Managing Your Reading Time</vt:lpstr>
      <vt:lpstr>Managing Your Reading Time (Continued</vt:lpstr>
      <vt:lpstr>Improving Your Comprehension</vt:lpstr>
      <vt:lpstr>Identifying the Main Points</vt:lpstr>
      <vt:lpstr>Identifying the Main Points (Continued)</vt:lpstr>
      <vt:lpstr>Monitoring Your Comprehension</vt:lpstr>
      <vt:lpstr>Taking It to the Next Level: Active Reading</vt:lpstr>
      <vt:lpstr>Four Reading Stages</vt:lpstr>
      <vt:lpstr>Four Reading Stages (Continued)</vt:lpstr>
      <vt:lpstr>Survey reading</vt:lpstr>
      <vt:lpstr>Close reading</vt:lpstr>
      <vt:lpstr>Inquiry reading</vt:lpstr>
      <vt:lpstr>Inquiry reading (Continued)</vt:lpstr>
      <vt:lpstr>Critical reading</vt:lpstr>
      <vt:lpstr>Using the SQ3R Strategy</vt:lpstr>
      <vt:lpstr>Using the SQ3R Strategy (Continued)</vt:lpstr>
      <vt:lpstr>Using Other Active Reading Strategies</vt:lpstr>
      <vt:lpstr>2.2 - Note-Taking</vt:lpstr>
      <vt:lpstr>Two Purposes for Taking Notes</vt:lpstr>
      <vt:lpstr>Making the Writing Process Work for You</vt:lpstr>
      <vt:lpstr>Note-taking methods</vt:lpstr>
      <vt:lpstr>Note-taking methods (Continued 1)</vt:lpstr>
      <vt:lpstr>Note-taking methods (Continued 2)</vt:lpstr>
      <vt:lpstr>Note-taking methods (Continued 3)</vt:lpstr>
      <vt:lpstr>Instructor Handouts</vt:lpstr>
      <vt:lpstr>General Tips on Note-Taking</vt:lpstr>
      <vt:lpstr>General Tips on Note-Taking (Continued)</vt:lpstr>
      <vt:lpstr>What If You Miss Class?</vt:lpstr>
      <vt:lpstr>2.2 - Key Takeaways</vt:lpstr>
      <vt:lpstr>2.2 - Key Takeaways (Continued 1)</vt:lpstr>
      <vt:lpstr>2.2 - Key Takeaways (Continued 2)</vt:lpstr>
      <vt:lpstr>2.3 - Writing for College</vt:lpstr>
      <vt:lpstr>Common Writing Assignments</vt:lpstr>
      <vt:lpstr>2.4 - Purpose, Audience, Tone, And Content</vt:lpstr>
      <vt:lpstr>Three Elements of a Paragraph</vt:lpstr>
      <vt:lpstr>Key Elements of Paragraph</vt:lpstr>
      <vt:lpstr>Identifying Common Academic Purposes</vt:lpstr>
      <vt:lpstr>Summary Paragraphs</vt:lpstr>
      <vt:lpstr>Summary Paragraphs (Continued)</vt:lpstr>
      <vt:lpstr>Analysis Paragraphs</vt:lpstr>
      <vt:lpstr>Synthesis Paragraphs</vt:lpstr>
      <vt:lpstr>Evaluation Paragraphs</vt:lpstr>
      <vt:lpstr>Identifying the Audience</vt:lpstr>
      <vt:lpstr>Identifying the Audience (Continued)</vt:lpstr>
      <vt:lpstr>Selecting an Appropriate Tone</vt:lpstr>
      <vt:lpstr>Selecting an Appropriate Tone (Continued)</vt:lpstr>
      <vt:lpstr>Choosing Appropriate, Interesting Content</vt:lpstr>
      <vt:lpstr>2.4 - Key Takeaways</vt:lpstr>
      <vt:lpstr>2.4 - Key Takeaways (Continued 1)</vt:lpstr>
      <vt:lpstr>2.4 - Key Takeaways (Continued 2)</vt:lpstr>
      <vt:lpstr>2.5 - Effective Means For Writing A Paragraph</vt:lpstr>
      <vt:lpstr>A Strong Paragraph</vt:lpstr>
      <vt:lpstr>Developing a Topic Sentence</vt:lpstr>
      <vt:lpstr>Main Idea versus Controlling Idea</vt:lpstr>
      <vt:lpstr>Characteristics of a Good Topic Sentence</vt:lpstr>
      <vt:lpstr>Developing Paragraphs That Use Topic Sentences, Supporting Ideas, and Transitions Effectively</vt:lpstr>
      <vt:lpstr>Identifying Parts of a Paragraph</vt:lpstr>
      <vt:lpstr>Supporting Sentences</vt:lpstr>
      <vt:lpstr>Concluding Sentences</vt:lpstr>
      <vt:lpstr>Transitions</vt:lpstr>
      <vt:lpstr>2.5 - Key Takeaways</vt:lpstr>
      <vt:lpstr>2.5 - Key Takeaways (Continued 1)</vt:lpstr>
      <vt:lpstr>2.5 - Key Takeaways (Continued 2)</vt:lpstr>
      <vt:lpstr>References &amp; Attributions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2024-08-02T20:56:16Z</dcterms:created>
  <dcterms:modified xsi:type="dcterms:W3CDTF">2024-08-02T20:56:17Z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0x010100B89A05E4BDC9A747A979C8FFFF84C17F</vt:lpwstr>
  </property>
</Properties>
</file>