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60"/>
  </p:notesMasterIdLst>
  <p:sldIdLst>
    <p:sldId id="256" r:id="rId2"/>
    <p:sldId id="515" r:id="rId3"/>
    <p:sldId id="535" r:id="rId4"/>
    <p:sldId id="536" r:id="rId5"/>
    <p:sldId id="537" r:id="rId6"/>
    <p:sldId id="538" r:id="rId7"/>
    <p:sldId id="539" r:id="rId8"/>
    <p:sldId id="540" r:id="rId9"/>
    <p:sldId id="541" r:id="rId10"/>
    <p:sldId id="542" r:id="rId11"/>
    <p:sldId id="543" r:id="rId12"/>
    <p:sldId id="544" r:id="rId13"/>
    <p:sldId id="545" r:id="rId14"/>
    <p:sldId id="546" r:id="rId15"/>
    <p:sldId id="547" r:id="rId16"/>
    <p:sldId id="548" r:id="rId17"/>
    <p:sldId id="549" r:id="rId18"/>
    <p:sldId id="550" r:id="rId19"/>
    <p:sldId id="551" r:id="rId20"/>
    <p:sldId id="552" r:id="rId21"/>
    <p:sldId id="553" r:id="rId22"/>
    <p:sldId id="554" r:id="rId23"/>
    <p:sldId id="555" r:id="rId24"/>
    <p:sldId id="556" r:id="rId25"/>
    <p:sldId id="557" r:id="rId26"/>
    <p:sldId id="560" r:id="rId27"/>
    <p:sldId id="558" r:id="rId28"/>
    <p:sldId id="559" r:id="rId29"/>
    <p:sldId id="561" r:id="rId30"/>
    <p:sldId id="562" r:id="rId31"/>
    <p:sldId id="563" r:id="rId32"/>
    <p:sldId id="564" r:id="rId33"/>
    <p:sldId id="565" r:id="rId34"/>
    <p:sldId id="566" r:id="rId35"/>
    <p:sldId id="567" r:id="rId36"/>
    <p:sldId id="568" r:id="rId37"/>
    <p:sldId id="569" r:id="rId38"/>
    <p:sldId id="570" r:id="rId39"/>
    <p:sldId id="571" r:id="rId40"/>
    <p:sldId id="572" r:id="rId41"/>
    <p:sldId id="573" r:id="rId42"/>
    <p:sldId id="574" r:id="rId43"/>
    <p:sldId id="575" r:id="rId44"/>
    <p:sldId id="576" r:id="rId45"/>
    <p:sldId id="577" r:id="rId46"/>
    <p:sldId id="578" r:id="rId47"/>
    <p:sldId id="579" r:id="rId48"/>
    <p:sldId id="580" r:id="rId49"/>
    <p:sldId id="581" r:id="rId50"/>
    <p:sldId id="582" r:id="rId51"/>
    <p:sldId id="584" r:id="rId52"/>
    <p:sldId id="583" r:id="rId53"/>
    <p:sldId id="586" r:id="rId54"/>
    <p:sldId id="587" r:id="rId55"/>
    <p:sldId id="585" r:id="rId56"/>
    <p:sldId id="588" r:id="rId57"/>
    <p:sldId id="589" r:id="rId58"/>
    <p:sldId id="590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080EB1-BBE1-4702-B325-5F3748A391F0}" v="22" dt="2024-08-02T16:07:00.488"/>
    <p1510:client id="{E0676DE5-C138-4413-AB5B-D0A09CEEFAA6}" v="15" dt="2024-08-02T20:58:24.9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74" autoAdjust="0"/>
    <p:restoredTop sz="81356" autoAdjust="0"/>
  </p:normalViewPr>
  <p:slideViewPr>
    <p:cSldViewPr snapToGrid="0">
      <p:cViewPr varScale="1">
        <p:scale>
          <a:sx n="90" d="100"/>
          <a:sy n="90" d="100"/>
        </p:scale>
        <p:origin x="858" y="84"/>
      </p:cViewPr>
      <p:guideLst/>
    </p:cSldViewPr>
  </p:slideViewPr>
  <p:outlineViewPr>
    <p:cViewPr>
      <p:scale>
        <a:sx n="33" d="100"/>
        <a:sy n="33" d="100"/>
      </p:scale>
      <p:origin x="0" y="-849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68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customXml" Target="../customXml/item1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ustomXml" Target="../customXml/item2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writingbasics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order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order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gative-statements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gative-statements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gative-statements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gative-statements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gative-statements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negative-statements/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unt-and-noncount-nouns/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unt-and-noncount-nouns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writingbasics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unt-and-noncount-nouns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unt-and-noncount-nouns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unt-and-noncount-nouns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unt-and-noncount-nouns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unt-and-noncount-nouns/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order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verb-tenses/" TargetMode="External"/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order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al-auxiliaries/" TargetMode="External"/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al-auxiliaries/" TargetMode="External"/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al-auxiliaries/" TargetMode="External"/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al-auxiliaries/" TargetMode="External"/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al-auxiliaries/" TargetMode="External"/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modal-auxiliaries/" TargetMode="External"/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positions/" TargetMode="External"/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positions/" TargetMode="External"/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positions/" TargetMode="External"/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positions/" TargetMode="External"/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order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prepositions/" TargetMode="External"/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lang-and-idioms/" TargetMode="External"/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lang-and-idioms/" TargetMode="External"/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lang-and-idioms/" TargetMode="External"/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order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order/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order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order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15: Help for English Language Learners was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part/writingbasic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15.1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978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15.1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51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5891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Negative Statements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9027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Negative Statements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3069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Negative Statements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4247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Negative Statements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7028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15.2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771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1566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Count and Noncount Nouns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133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15: Help for English Language Learners was taken directly from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part/writingbasics/"/>
              </a:rPr>
              <a:t>Chapter 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6082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Count and Noncount Nouns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36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Definite and Indefinite Articles </a:t>
            </a:r>
            <a:r>
              <a:rPr lang="en-US" b="0" dirty="0"/>
              <a:t>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933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Definite and Indefinite Articles examples were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2591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15.3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8155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15.3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5460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5026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Simple Verb Tenses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8176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Simple Verb Tenses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5976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Past participle definition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8143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Perfect Verb Tenses </a:t>
            </a:r>
            <a:r>
              <a:rPr lang="en-CA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84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1287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Progressive Verb Tenses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025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Progressive Verb Tenses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4062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Progressive Verb Tenses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0788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Perfect Progressive Tense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995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Perfect Progressive Tense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468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Perfect Progressive Tense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0929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Gerunds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8941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Infinitives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58043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43951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15.4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707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Basic Sentence Structures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6672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15.5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8357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Modal auxiliaries definition was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15.5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09508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Modal auxiliaries errors were 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15.5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6690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 errors were 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15.5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3552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54982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15.5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8012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15.6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53558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In, At, and On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15.6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25838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Prepositions after Verbs &amp; Adjectives 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15.6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59671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15.6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47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Basic Sentence Structures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16450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15.6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02447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15.7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7680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Idioms definition and list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15.7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75528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15.7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515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Basic Sentence Structures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332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Indirect Object example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14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Two ways to create a question were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189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Last point in adjectives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15.1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4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CD077-5EF6-43B1-861B-7A759ACDA1EC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D16ED-17D8-46EC-8D1B-AF9A4AF7EFDB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FDFE3-8159-4214-9F62-361BD937271D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86954-8675-4568-8589-FFA0DFCFFCF4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A0202-D62E-4330-9088-A504FD2A55F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7983E-03D1-4AE8-ABCE-484D841F8990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B8F243A-8D24-BE4F-8125-4EDC3DDA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0355" y="6356350"/>
            <a:ext cx="410973" cy="365125"/>
          </a:xfrm>
        </p:spPr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5511-D7D3-47D9-AA9B-EC4BA09A67A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3CD8-81C6-4C97-8A34-F27222CDFB41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1378D-4462-410A-9779-B4FC0AE845C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974BA-F693-4697-AEAB-2AE93B7A657E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FC87-4A69-449C-8E90-8DB209D0CD8A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84FFF-F694-47A7-B29B-CA699226EE26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28244FF-CB10-485A-A4F5-78AA2C494C08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9" r:id="rId13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ssbooks.pub/gccom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4304590" cy="3162300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15: Helo for English Language Learners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F2708-D46E-C77E-7900-45C60014A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Adjectives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09363-194E-4398-D932-C325EF77F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word that describes a noun or pronoun, answering </a:t>
            </a:r>
            <a:r>
              <a:rPr lang="en-US" i="1" dirty="0"/>
              <a:t>which one</a:t>
            </a:r>
            <a:r>
              <a:rPr lang="en-US" dirty="0"/>
              <a:t>, </a:t>
            </a:r>
            <a:r>
              <a:rPr lang="en-US" i="1" dirty="0"/>
              <a:t>what kind</a:t>
            </a:r>
            <a:r>
              <a:rPr lang="en-US" dirty="0"/>
              <a:t>, and </a:t>
            </a:r>
            <a:r>
              <a:rPr lang="en-US" i="1" dirty="0"/>
              <a:t>how many.</a:t>
            </a:r>
          </a:p>
          <a:p>
            <a:r>
              <a:rPr lang="en-US" dirty="0"/>
              <a:t>Adjectives add more liveliness and interest to your writing.</a:t>
            </a:r>
          </a:p>
          <a:p>
            <a:r>
              <a:rPr lang="en-US" dirty="0"/>
              <a:t>It is a common mistake to misplace adjectives in a sentence. </a:t>
            </a:r>
          </a:p>
          <a:p>
            <a:r>
              <a:rPr lang="en-US" dirty="0"/>
              <a:t>Adjectives can also appear at the end of a sentence if they describe the subject and occur after the verb.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FEEBD1-F2CC-3FF8-1CBA-C07D261A74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06CCFB-D906-376C-C0AD-1CF7DD9B6B5E}"/>
              </a:ext>
            </a:extLst>
          </p:cNvPr>
          <p:cNvSpPr txBox="1"/>
          <p:nvPr/>
        </p:nvSpPr>
        <p:spPr>
          <a:xfrm>
            <a:off x="6096000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18)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C51D96-3887-BE54-5502-7C17D956B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249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7C8B3-36C6-F9F1-5C02-F104CEA0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15.1 -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6CDBF-072C-44F5-A077-0AF2F28C1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basic sentence structure is a subject plus a verb that expresses a complete thought.</a:t>
            </a:r>
          </a:p>
          <a:p>
            <a:r>
              <a:rPr lang="en-US" dirty="0"/>
              <a:t>Adding a prepositional phrase or a direct or indirect object to a sentence makes it more complex.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833785-7281-153B-882D-CE352395D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AD3CC8-8666-E614-2BE5-4F81611A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77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56937-1615-AAF7-1D5B-B6030AE38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15.1 -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50FF0-64BB-DEEB-2602-18192E4C8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English speakers change a sentence into a question in one of the following two ways: moving the helping verb and adding a question mark or adding the verb do, does, or did and adding a question mark.</a:t>
            </a:r>
          </a:p>
          <a:p>
            <a:r>
              <a:rPr lang="en-US" dirty="0"/>
              <a:t>Adjectives follow a particular order before the noun they describe. The order is opinion, size, shape, age, color, ethnicity, and material.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732329-9D51-16F8-9237-0EC43662F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A0052B-CCDF-E935-E9CA-B2C03CFC8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95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D53BB-1A85-81EC-08FB-2B597E636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15.2 – Negative Statements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DC4202-7295-D62A-2138-7D9FFECC60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A4673E-2CA1-4E79-311B-BAA471F5B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 negative statement.</a:t>
            </a:r>
          </a:p>
          <a:p>
            <a:r>
              <a:rPr lang="en-US" dirty="0"/>
              <a:t>Write negative statements.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4D57B-DEF7-03D8-E7CE-D2CC05B4FE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E09D4-4B87-83C5-16CE-126B23D6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8365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0A992-AF67-4A71-E852-FEBF02B83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Negative Statements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5106A4-632C-6606-B8DB-D93462305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Negative statements are the opposite of positive statements and express an opposing idea. </a:t>
            </a:r>
          </a:p>
          <a:p>
            <a:r>
              <a:rPr lang="en-US" dirty="0"/>
              <a:t>Negative words and helping verbs are combined to form a negative statements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Examples of negative words: </a:t>
            </a:r>
            <a:r>
              <a:rPr lang="en-US" b="0" dirty="0"/>
              <a:t>never, no, none, hardly.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Examples of common helping verbs</a:t>
            </a:r>
            <a:r>
              <a:rPr lang="en-US" dirty="0"/>
              <a:t>: </a:t>
            </a:r>
            <a:r>
              <a:rPr lang="en-US" b="0" dirty="0"/>
              <a:t>am, is, are, has.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DE1066-9BEC-8768-378E-E6AF0B58F4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9ECF69-854F-E4BB-0F2C-EFE657D16318}"/>
              </a:ext>
            </a:extLst>
          </p:cNvPr>
          <p:cNvSpPr txBox="1"/>
          <p:nvPr/>
        </p:nvSpPr>
        <p:spPr>
          <a:xfrm>
            <a:off x="6052413" y="6171684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2-4)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B40ADB-0A5F-B2F6-6E97-847B99DE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302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D5C4-D25C-A7E6-D18A-A738AA13E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Negative Statements (Continued 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7D745-BBEE-7617-4952-7900478FF7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of negative statements in present tense:</a:t>
            </a:r>
          </a:p>
          <a:p>
            <a:r>
              <a:rPr lang="en-US" dirty="0"/>
              <a:t>A helping verb used with the negative word </a:t>
            </a:r>
            <a:r>
              <a:rPr lang="en-US" i="1" dirty="0"/>
              <a:t>not</a:t>
            </a:r>
            <a:r>
              <a:rPr lang="en-US" dirty="0"/>
              <a:t>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Sentence:</a:t>
            </a:r>
            <a:r>
              <a:rPr lang="en-US" dirty="0"/>
              <a:t> </a:t>
            </a:r>
            <a:r>
              <a:rPr lang="en-US" b="0" dirty="0"/>
              <a:t>My guests are arriving now.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Negative:</a:t>
            </a:r>
            <a:r>
              <a:rPr lang="en-US" dirty="0"/>
              <a:t> </a:t>
            </a:r>
            <a:r>
              <a:rPr lang="en-US" b="0" dirty="0"/>
              <a:t>My guests </a:t>
            </a:r>
            <a:r>
              <a:rPr lang="en-US" dirty="0"/>
              <a:t>are not </a:t>
            </a:r>
            <a:r>
              <a:rPr lang="en-US" b="0" dirty="0"/>
              <a:t>arriving now.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CA5934-42AD-1752-2BE7-F4B95ED01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44F821-A1DC-8820-396A-73399B9FBE18}"/>
              </a:ext>
            </a:extLst>
          </p:cNvPr>
          <p:cNvSpPr txBox="1"/>
          <p:nvPr/>
        </p:nvSpPr>
        <p:spPr>
          <a:xfrm>
            <a:off x="6382193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460955-740A-BD3A-F921-BAF08A562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026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566BE-1B67-2722-7D8F-F12F64117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Negative Statements (Continued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089E6-DEB0-9C38-768D-A85A93E29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Example of negative statements in past tense:</a:t>
            </a:r>
          </a:p>
          <a:p>
            <a:pPr lvl="1"/>
            <a:r>
              <a:rPr lang="en-US" b="1" dirty="0"/>
              <a:t>Sentence:</a:t>
            </a:r>
            <a:r>
              <a:rPr lang="en-US" dirty="0"/>
              <a:t> </a:t>
            </a:r>
            <a:r>
              <a:rPr lang="en-US" b="0" dirty="0"/>
              <a:t>Paul called me yesterday. </a:t>
            </a:r>
          </a:p>
          <a:p>
            <a:pPr lvl="1"/>
            <a:r>
              <a:rPr lang="en-US" b="1" dirty="0"/>
              <a:t>Negative:</a:t>
            </a:r>
            <a:r>
              <a:rPr lang="en-US" dirty="0"/>
              <a:t> </a:t>
            </a:r>
            <a:r>
              <a:rPr lang="en-US" b="0" dirty="0"/>
              <a:t>Paul </a:t>
            </a:r>
            <a:r>
              <a:rPr lang="en-US" dirty="0"/>
              <a:t>did not </a:t>
            </a:r>
            <a:r>
              <a:rPr lang="en-US" b="0" dirty="0"/>
              <a:t>call me yesterday.</a:t>
            </a:r>
          </a:p>
          <a:p>
            <a:r>
              <a:rPr lang="en-US" dirty="0"/>
              <a:t>The helping verb </a:t>
            </a:r>
            <a:r>
              <a:rPr lang="en-US" i="1" dirty="0"/>
              <a:t>did</a:t>
            </a:r>
            <a:r>
              <a:rPr lang="en-US" dirty="0"/>
              <a:t> is what signals the past tense.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E17309-3B63-3239-802F-8D351A3BD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F9A4D7-01A2-6059-7702-CEE8F17A7BE1}"/>
              </a:ext>
            </a:extLst>
          </p:cNvPr>
          <p:cNvSpPr txBox="1"/>
          <p:nvPr/>
        </p:nvSpPr>
        <p:spPr>
          <a:xfrm>
            <a:off x="6210743" y="629222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B16702-C245-0BB0-EA64-106CAB362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976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74045-B1F6-2826-7AE4-6461C3928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Negative Statements (Continued 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BEFBF-DA64-ED8F-E56F-F94276182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Double negatives: </a:t>
            </a:r>
            <a:r>
              <a:rPr lang="en-US" dirty="0"/>
              <a:t>when two negatives are used in the same sentence. </a:t>
            </a:r>
          </a:p>
          <a:p>
            <a:r>
              <a:rPr lang="en-US" dirty="0"/>
              <a:t>Considered incorrect in standard English and should be avoided in formal writing</a:t>
            </a:r>
          </a:p>
          <a:p>
            <a:pPr lvl="1"/>
            <a:r>
              <a:rPr lang="en-US" b="1" dirty="0"/>
              <a:t>Double negative (incorrect): </a:t>
            </a:r>
            <a:r>
              <a:rPr lang="en-US" b="0" dirty="0"/>
              <a:t>I couldn’t find no paper</a:t>
            </a:r>
          </a:p>
          <a:p>
            <a:pPr lvl="1"/>
            <a:r>
              <a:rPr lang="en-US" b="1" dirty="0"/>
              <a:t>Single negative (correct):</a:t>
            </a:r>
            <a:r>
              <a:rPr lang="en-US" dirty="0"/>
              <a:t> </a:t>
            </a:r>
            <a:r>
              <a:rPr lang="en-US" b="0" dirty="0"/>
              <a:t>I couldn’t find any paper.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26981A-216D-87DB-1F41-C398E5CB5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5E4A50-1CF9-358D-CB36-88AC2CE81FF9}"/>
              </a:ext>
            </a:extLst>
          </p:cNvPr>
          <p:cNvSpPr txBox="1"/>
          <p:nvPr/>
        </p:nvSpPr>
        <p:spPr>
          <a:xfrm>
            <a:off x="5902133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9-10)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B35BBC-6A9B-E859-D2EF-CC081BAA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850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D57EC-7C87-9A1C-C58A-0689986DE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15.2 -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08338-F0ED-BF1B-E55F-0851A5306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Negatives are usually formed using a negative word plus a helping verb.</a:t>
            </a:r>
          </a:p>
          <a:p>
            <a:r>
              <a:rPr lang="en-US" dirty="0"/>
              <a:t>Double negatives are considered incorrect in Standard English.</a:t>
            </a:r>
          </a:p>
          <a:p>
            <a:r>
              <a:rPr lang="en-US" dirty="0"/>
              <a:t>Only one negative word is used to express a negative statement.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ACDE92-E4F6-23C8-1F75-D48AA623E6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3A2AD9-1992-E528-4B15-44BA40D5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6181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F6677-FA4C-C914-A4B6-0FCB809B0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15.3 – </a:t>
            </a:r>
            <a:r>
              <a:rPr lang="en-US" dirty="0"/>
              <a:t>Count And Noncount Nouns And Articles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69E73-8777-212C-D184-408532E71A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401499-3F1D-11AC-8F4A-D2023646D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reasons why using a dictionary and thesaurus is important when writing.</a:t>
            </a:r>
          </a:p>
          <a:p>
            <a:r>
              <a:rPr lang="en-US" dirty="0"/>
              <a:t>Identify how to use proper connotations.</a:t>
            </a:r>
          </a:p>
          <a:p>
            <a:r>
              <a:rPr lang="en-US" dirty="0"/>
              <a:t>Identify how to avoid using slang, clichés, and overly general words in your writing.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FFCD1-248B-53A6-6559-86205F082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4713-F064-3D14-E6A3-9A68EF45A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34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15: Helo for English Language Learners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15.1 – Word Order</a:t>
            </a:r>
          </a:p>
          <a:p>
            <a:r>
              <a:rPr lang="en-US" dirty="0"/>
              <a:t>15.2 – Negative Statements</a:t>
            </a:r>
          </a:p>
          <a:p>
            <a:r>
              <a:rPr lang="en-US" dirty="0"/>
              <a:t>15.3 – Count and Noncount Nouns and Articles</a:t>
            </a:r>
          </a:p>
          <a:p>
            <a:r>
              <a:rPr lang="en-US" dirty="0"/>
              <a:t>15.4 – Verb Tenses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2EBFC-8444-03FD-AB19-0D3A7E6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5D315-F659-4C64-99E0-6892A6CCD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Count and Noncount Nouns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2AAFC-233D-617E-6698-378C5B26C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Noun</a:t>
            </a:r>
            <a:r>
              <a:rPr lang="en-US" dirty="0"/>
              <a:t>: words that name people, places, things or ideas.</a:t>
            </a:r>
          </a:p>
          <a:p>
            <a:r>
              <a:rPr lang="en-US" dirty="0"/>
              <a:t>There are two types of nouns: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Count noun:</a:t>
            </a:r>
            <a:r>
              <a:rPr lang="en-US" dirty="0"/>
              <a:t> </a:t>
            </a:r>
            <a:r>
              <a:rPr lang="en-US" b="0" dirty="0"/>
              <a:t>Exact number of people, places, things can be determined. Plural form is denoted by adding –s.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1" dirty="0"/>
              <a:t>Noncount noun: </a:t>
            </a:r>
            <a:r>
              <a:rPr lang="en-US" dirty="0"/>
              <a:t> </a:t>
            </a:r>
            <a:r>
              <a:rPr lang="en-US" b="0" dirty="0"/>
              <a:t>Identifies an object that cannot be separated and counted individually, refers to concrete objects or abstract objects.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FFA974-D977-BECC-8238-909D0065F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88582B-B213-05CD-9E0D-506EAD78DA58}"/>
              </a:ext>
            </a:extLst>
          </p:cNvPr>
          <p:cNvSpPr txBox="1"/>
          <p:nvPr/>
        </p:nvSpPr>
        <p:spPr>
          <a:xfrm>
            <a:off x="5897526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2; 6; 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6287B-1400-4074-C70B-F22E88AFD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944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B6889-E9E3-CC9E-27E7-3993B8266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Count and Noncount Nouns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1AACD9-6860-4C38-8B26-56254F50A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Concrete noun</a:t>
            </a:r>
            <a:r>
              <a:rPr lang="en-US" dirty="0"/>
              <a:t>: identifies an object you can see, taste, touch, or count. </a:t>
            </a:r>
          </a:p>
          <a:p>
            <a:r>
              <a:rPr lang="en-US" b="1" dirty="0"/>
              <a:t>Abstract noun</a:t>
            </a:r>
            <a:r>
              <a:rPr lang="en-US" dirty="0"/>
              <a:t>: identifies an object that you cannot see, touch, or count.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7D679-9162-FBFD-0DC8-E4BA9D92E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F3C3CE-32BE-D61D-9475-86BD144EA6F8}"/>
              </a:ext>
            </a:extLst>
          </p:cNvPr>
          <p:cNvSpPr txBox="1"/>
          <p:nvPr/>
        </p:nvSpPr>
        <p:spPr>
          <a:xfrm>
            <a:off x="6177516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4F47E-88FB-5644-B0E6-00DFA4267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23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D66D8-6E8C-19F9-1D98-3DF826430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Definite and Indefinite Articles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9CEB5-38F5-CBFE-BD90-F0BE3E35A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word ‘the’ is a </a:t>
            </a:r>
            <a:r>
              <a:rPr lang="en-US" b="1" dirty="0"/>
              <a:t>definite article </a:t>
            </a:r>
            <a:r>
              <a:rPr lang="en-US" dirty="0"/>
              <a:t>as it refers to one or more specific things.</a:t>
            </a:r>
          </a:p>
          <a:p>
            <a:r>
              <a:rPr lang="en-US" dirty="0"/>
              <a:t>The words ‘a’ and ‘an’ are </a:t>
            </a:r>
            <a:r>
              <a:rPr lang="en-US" b="1" dirty="0"/>
              <a:t>indefinite articles</a:t>
            </a:r>
            <a:r>
              <a:rPr lang="en-US" dirty="0"/>
              <a:t> as they refer to one nonspecific thing.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B2D475-1C6C-5746-3CAA-03ABE6CCB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EC7DCD-5F99-8979-171B-5A820469EADF}"/>
              </a:ext>
            </a:extLst>
          </p:cNvPr>
          <p:cNvSpPr txBox="1"/>
          <p:nvPr/>
        </p:nvSpPr>
        <p:spPr>
          <a:xfrm>
            <a:off x="5348177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12-13)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E313B-E533-A765-CAE9-B63ECFAD3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68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C717C7-156D-B824-E066-7AEF18CEF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Definite and Indefinite Articles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A726A2-130B-4F96-6338-EE568652B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Example of Definite Articles (</a:t>
            </a:r>
            <a:r>
              <a:rPr lang="en-US" b="1" i="1" dirty="0"/>
              <a:t>The</a:t>
            </a:r>
            <a:r>
              <a:rPr lang="en-US" b="1" dirty="0"/>
              <a:t>) and Indefinite Articles (</a:t>
            </a:r>
            <a:r>
              <a:rPr lang="en-US" b="1" i="1" dirty="0"/>
              <a:t>A/An</a:t>
            </a:r>
            <a:r>
              <a:rPr lang="en-US" b="1" dirty="0"/>
              <a:t>) with Count Nouns:</a:t>
            </a:r>
          </a:p>
          <a:p>
            <a:r>
              <a:rPr lang="en-US" dirty="0"/>
              <a:t>I saw </a:t>
            </a:r>
            <a:r>
              <a:rPr lang="en-US" b="1" dirty="0"/>
              <a:t>the</a:t>
            </a:r>
            <a:r>
              <a:rPr lang="en-US" dirty="0"/>
              <a:t> concert. (singular, refers to a specific concert)</a:t>
            </a:r>
          </a:p>
          <a:p>
            <a:r>
              <a:rPr lang="en-US" dirty="0"/>
              <a:t>I saw </a:t>
            </a:r>
            <a:r>
              <a:rPr lang="en-US" b="1" dirty="0"/>
              <a:t>the</a:t>
            </a:r>
            <a:r>
              <a:rPr lang="en-US" dirty="0"/>
              <a:t> concerts. (plural, refers to more than one specific concert)</a:t>
            </a:r>
          </a:p>
          <a:p>
            <a:r>
              <a:rPr lang="en-US" dirty="0"/>
              <a:t>I saw </a:t>
            </a:r>
            <a:r>
              <a:rPr lang="en-US" b="1" dirty="0"/>
              <a:t>the</a:t>
            </a:r>
            <a:r>
              <a:rPr lang="en-US" dirty="0"/>
              <a:t> U2 concert last night. (singular, refers to a specific concert)</a:t>
            </a:r>
          </a:p>
          <a:p>
            <a:r>
              <a:rPr lang="en-US" dirty="0"/>
              <a:t>I saw </a:t>
            </a:r>
            <a:r>
              <a:rPr lang="en-US" b="1" dirty="0"/>
              <a:t>a </a:t>
            </a:r>
            <a:r>
              <a:rPr lang="en-US" dirty="0"/>
              <a:t>concert. (singular, refers to any nonspecific concert)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3619E3-3ACD-6D84-A1E0-F8844ADE8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FA3580-D625-7C84-C788-BF88252DB54F}"/>
              </a:ext>
            </a:extLst>
          </p:cNvPr>
          <p:cNvSpPr txBox="1"/>
          <p:nvPr/>
        </p:nvSpPr>
        <p:spPr>
          <a:xfrm>
            <a:off x="6096000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14)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CDFDB8-9A2B-EA1E-EF82-B5433799A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686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43150-1EFC-534B-E95E-5D56DDB29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15.3 -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6B504-4C8B-A093-F1FF-7E12B1CBDD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make count nouns plural by adding -s.</a:t>
            </a:r>
          </a:p>
          <a:p>
            <a:r>
              <a:rPr lang="en-US" dirty="0"/>
              <a:t>Count nouns are individual people, places, or things that can be counted, such as politicians, deserts, or candles.</a:t>
            </a:r>
          </a:p>
          <a:p>
            <a:r>
              <a:rPr lang="en-US" dirty="0"/>
              <a:t>Noncount nouns refer to whole things that cannot be made plural, such as salt, peace, or happiness.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DD97DB-A0D4-0099-3B03-86808014EC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79937C-446D-C611-C5C8-4A5B897D0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555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7EA1C-B5FD-2B2D-A454-B748C0B38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15.3 -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CAA59-CC48-75CD-71CD-E344DDF31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is a definite article and is used to refer to a specific person, place, or thing, such as the Queen of England.</a:t>
            </a:r>
          </a:p>
          <a:p>
            <a:r>
              <a:rPr lang="en-US" dirty="0"/>
              <a:t>A and an are indefinite articles, and they refer to nonspecific people, places, or things, such as an apple or a bicycle.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36FE81-2451-6196-3301-CE988354C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19B716-DF80-5C2E-413C-065CC445B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9520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61FAC-C500-FC38-E29A-607C7688B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15.4 – Verb Tenses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B8843-2959-2D1D-C07D-2E4A6B6D55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33125-361A-5522-66EA-1A3DDF6ED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simple verb tenses.</a:t>
            </a:r>
          </a:p>
          <a:p>
            <a:r>
              <a:rPr lang="en-US" dirty="0"/>
              <a:t>Recognize to be, to have, and to do verbs.</a:t>
            </a:r>
          </a:p>
          <a:p>
            <a:r>
              <a:rPr lang="en-US" dirty="0"/>
              <a:t>Use perfect verb tenses.</a:t>
            </a:r>
          </a:p>
          <a:p>
            <a:r>
              <a:rPr lang="en-US" dirty="0"/>
              <a:t>Apply progressive verb tenses.</a:t>
            </a:r>
          </a:p>
          <a:p>
            <a:r>
              <a:rPr lang="en-US" dirty="0"/>
              <a:t>Define gerunds and infinitives.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4715D-4BDC-BC8D-2918-29FBA7653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244423-3546-D8F7-DCAF-CB5C9DB97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33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ACBA7-5A87-5469-D1E9-2E6A4E7D9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Simple Verb Tenses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35B2F-4568-C5E7-E5C9-916EAE26B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verb is required in each sentence.</a:t>
            </a:r>
          </a:p>
          <a:p>
            <a:pPr lvl="0"/>
            <a:r>
              <a:rPr lang="en-US" b="1" dirty="0"/>
              <a:t>Verb tenses </a:t>
            </a:r>
            <a:r>
              <a:rPr lang="en-US" dirty="0"/>
              <a:t>indicates when the action takes place and can be in the past, present, or future.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30A5E-E656-0E9A-4BFF-A0647E144F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71AECB-A303-F3FB-F3EF-A9686F9A3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022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FD3B0-F2F7-85B8-3EF4-AEC91F34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Simple Verb Tenses (Continued 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499ED-113E-720B-5B16-6DB0138B8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Simple present verb </a:t>
            </a:r>
            <a:r>
              <a:rPr lang="en-US" dirty="0"/>
              <a:t>are used in situations where the: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Action is currently taking place.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Action happens regularly.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Things described are generally true.</a:t>
            </a:r>
          </a:p>
          <a:p>
            <a:r>
              <a:rPr lang="en-US" dirty="0"/>
              <a:t>When he/she/it is doing the </a:t>
            </a:r>
            <a:r>
              <a:rPr lang="en-US" b="1" dirty="0"/>
              <a:t>present tense </a:t>
            </a:r>
            <a:r>
              <a:rPr lang="en-US" dirty="0"/>
              <a:t>action add –s or –er at the end of the verb or change ‘y’ to –</a:t>
            </a:r>
            <a:r>
              <a:rPr lang="en-US" dirty="0" err="1"/>
              <a:t>ies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95BE9B-0BB8-95E8-2EA4-E95A78A32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CC1FFE-90FE-4EEA-93C7-3DC8F2E34364}"/>
              </a:ext>
            </a:extLst>
          </p:cNvPr>
          <p:cNvSpPr txBox="1"/>
          <p:nvPr/>
        </p:nvSpPr>
        <p:spPr>
          <a:xfrm>
            <a:off x="5826641" y="6317475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4; 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84E4A9-9AD9-45C6-EA77-44CD0253D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8682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C4F6-7C10-DE84-2AEA-EDFF63771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Simple Verb Tenses (Continued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18375-D995-6654-EA1C-36D419432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Simple</a:t>
            </a:r>
            <a:r>
              <a:rPr lang="en-US" dirty="0"/>
              <a:t> </a:t>
            </a:r>
            <a:r>
              <a:rPr lang="en-US" b="1" dirty="0"/>
              <a:t>past verbs </a:t>
            </a:r>
            <a:r>
              <a:rPr lang="en-US" dirty="0"/>
              <a:t>are used when the action has already taken place and is now finished. </a:t>
            </a:r>
          </a:p>
          <a:p>
            <a:pPr lvl="0"/>
            <a:r>
              <a:rPr lang="en-US" dirty="0"/>
              <a:t>When he/she/it  is doing the action in the </a:t>
            </a:r>
            <a:r>
              <a:rPr lang="en-US" b="1" dirty="0"/>
              <a:t>past tense</a:t>
            </a:r>
            <a:r>
              <a:rPr lang="en-US" dirty="0"/>
              <a:t>, add –</a:t>
            </a:r>
            <a:r>
              <a:rPr lang="en-US" i="1" dirty="0"/>
              <a:t>d</a:t>
            </a:r>
            <a:r>
              <a:rPr lang="en-US" dirty="0"/>
              <a:t> or –</a:t>
            </a:r>
            <a:r>
              <a:rPr lang="en-US" i="1" dirty="0"/>
              <a:t>ed</a:t>
            </a:r>
            <a:r>
              <a:rPr lang="en-US" dirty="0"/>
              <a:t> to the end of regular verbs</a:t>
            </a:r>
          </a:p>
          <a:p>
            <a:r>
              <a:rPr lang="en-US" b="1" dirty="0"/>
              <a:t>Simple future verbs </a:t>
            </a:r>
            <a:r>
              <a:rPr lang="en-US" dirty="0"/>
              <a:t>are used when the action has not yet taken place, for example: I </a:t>
            </a:r>
            <a:r>
              <a:rPr lang="en-US" b="1" dirty="0"/>
              <a:t>will work</a:t>
            </a:r>
            <a:r>
              <a:rPr lang="en-US" dirty="0"/>
              <a:t> late tomorrow.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ADDB34-0CF7-0BFF-FA0B-C5CD85403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5FF307-F33A-3A17-C05E-14031880B4FE}"/>
              </a:ext>
            </a:extLst>
          </p:cNvPr>
          <p:cNvSpPr txBox="1"/>
          <p:nvPr/>
        </p:nvSpPr>
        <p:spPr>
          <a:xfrm>
            <a:off x="5759303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7; 9; 10)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960B81-FE9D-0E87-A983-FC4D86D9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482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15: Helo for English Language Learners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15.5 – Modal Auxiliaries</a:t>
            </a:r>
          </a:p>
          <a:p>
            <a:r>
              <a:rPr lang="en-US" dirty="0"/>
              <a:t>15.6 – Prepositions</a:t>
            </a:r>
          </a:p>
          <a:p>
            <a:r>
              <a:rPr lang="en-US" dirty="0"/>
              <a:t>15.7 – Slang and Idioms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D2EBFC-8444-03FD-AB19-0D3A7E6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1134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E5111-B8D1-B9C6-6C2D-5936B1DCD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i="1" dirty="0"/>
              <a:t>To Be</a:t>
            </a:r>
            <a:r>
              <a:rPr lang="en-US" sz="3200" dirty="0"/>
              <a:t>, </a:t>
            </a:r>
            <a:r>
              <a:rPr lang="en-US" sz="3200" i="1" dirty="0"/>
              <a:t>To Do</a:t>
            </a:r>
            <a:r>
              <a:rPr lang="en-US" sz="3200" dirty="0"/>
              <a:t>, and </a:t>
            </a:r>
            <a:r>
              <a:rPr lang="en-US" sz="3200" i="1" dirty="0"/>
              <a:t>To Have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D747A-82B5-076F-6676-792D83BAC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most common irregular verbs are: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to be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to have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to do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412743-2030-39F5-3AFF-6EEC47030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51D468-B0F8-9771-7AC3-945E2DA53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1930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898A6-E75C-B1FD-890B-635844E7B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Perfect Verb Tenses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2B3D3-92C7-804A-DFFD-978E79BF6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Perfect tenses </a:t>
            </a:r>
            <a:r>
              <a:rPr lang="en-US" dirty="0"/>
              <a:t>can be divided in to present, past and future.</a:t>
            </a:r>
          </a:p>
          <a:p>
            <a:pPr lvl="0"/>
            <a:r>
              <a:rPr lang="en-US" b="1" dirty="0"/>
              <a:t>Past participle </a:t>
            </a:r>
            <a:r>
              <a:rPr lang="en-US" dirty="0"/>
              <a:t>is created by adding –</a:t>
            </a:r>
            <a:r>
              <a:rPr lang="en-US" i="1" dirty="0"/>
              <a:t>d</a:t>
            </a:r>
            <a:r>
              <a:rPr lang="en-US" dirty="0"/>
              <a:t> or –</a:t>
            </a:r>
            <a:r>
              <a:rPr lang="en-US" i="1" dirty="0"/>
              <a:t>ed</a:t>
            </a:r>
            <a:r>
              <a:rPr lang="en-US" dirty="0"/>
              <a:t> to the base form of the regular verb, but is formed in different ways for irregular verbs.</a:t>
            </a:r>
          </a:p>
          <a:p>
            <a:pPr lvl="0"/>
            <a:r>
              <a:rPr lang="en-US" b="1" dirty="0"/>
              <a:t>Present perfect tense</a:t>
            </a:r>
            <a:r>
              <a:rPr lang="en-US" dirty="0"/>
              <a:t>: has connection with the past and present and is used to describe an actin that has just occurred.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Subject + has or have + past participle.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A098CF-088A-CF79-708F-24EE8C1534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FDC1AB-00FA-71B9-BF1F-CBBA0DDE72C6}"/>
              </a:ext>
            </a:extLst>
          </p:cNvPr>
          <p:cNvSpPr txBox="1"/>
          <p:nvPr/>
        </p:nvSpPr>
        <p:spPr>
          <a:xfrm>
            <a:off x="5621079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22-24)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18B585-F13F-32AC-76F2-029EBAB4F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2810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1593A-B539-4AE7-AF51-57873A89C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Perfect Verb Tenses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D12AE-171A-541E-22CB-F97D4A45E8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Past perfect tense</a:t>
            </a:r>
            <a:r>
              <a:rPr lang="en-US" dirty="0"/>
              <a:t>: actions occurred in past but one action happened before another.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Subject + </a:t>
            </a:r>
            <a:r>
              <a:rPr lang="en-US" b="0" i="1" dirty="0"/>
              <a:t>had</a:t>
            </a:r>
            <a:r>
              <a:rPr lang="en-US" b="0" dirty="0"/>
              <a:t> or </a:t>
            </a:r>
            <a:r>
              <a:rPr lang="en-US" b="0" i="1" dirty="0"/>
              <a:t>have</a:t>
            </a:r>
            <a:r>
              <a:rPr lang="en-US" b="0" dirty="0"/>
              <a:t> + past participle</a:t>
            </a:r>
          </a:p>
          <a:p>
            <a:pPr lvl="0"/>
            <a:r>
              <a:rPr lang="en-US" b="1" dirty="0"/>
              <a:t>Future perfect tense</a:t>
            </a:r>
            <a:r>
              <a:rPr lang="en-US" dirty="0"/>
              <a:t>: describes an action from the past in the future, as if the past event has already occurred.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Subject + </a:t>
            </a:r>
            <a:r>
              <a:rPr lang="en-US" b="0" i="1" dirty="0"/>
              <a:t>will have </a:t>
            </a:r>
            <a:r>
              <a:rPr lang="en-US" b="0" dirty="0"/>
              <a:t>+ past participle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ED4DB2-DDE8-9F3E-F18A-E3E99A91CE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D43730-6D9E-EF77-1440-1E1A512A70A1}"/>
              </a:ext>
            </a:extLst>
          </p:cNvPr>
          <p:cNvSpPr txBox="1"/>
          <p:nvPr/>
        </p:nvSpPr>
        <p:spPr>
          <a:xfrm>
            <a:off x="5769935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25-28)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3682DB-2154-49A3-EAA6-4203DC163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9975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ECBD-E35E-BB9D-2263-A7B4EC304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Progressive Verb Tenses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85E9E-F7B1-92C1-609A-D8C870347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Progressive verb tenses describe a continuing or unfinished action.</a:t>
            </a:r>
          </a:p>
          <a:p>
            <a:pPr lvl="0"/>
            <a:r>
              <a:rPr lang="en-US" b="1" dirty="0"/>
              <a:t>Present progressive tense:</a:t>
            </a:r>
            <a:r>
              <a:rPr lang="en-US" dirty="0"/>
              <a:t> used to describe a planned activity, an activity recurring right now, an action in-progress that is not actually occurring at the time of speaking.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Present tense form of </a:t>
            </a:r>
            <a:r>
              <a:rPr lang="en-US" b="0" i="1" dirty="0"/>
              <a:t>to be </a:t>
            </a:r>
            <a:r>
              <a:rPr lang="en-US" b="0" dirty="0"/>
              <a:t>+ verb </a:t>
            </a:r>
            <a:r>
              <a:rPr lang="en-US" b="0" i="1" dirty="0"/>
              <a:t>-</a:t>
            </a:r>
            <a:r>
              <a:rPr lang="en-US" b="0" i="1" dirty="0" err="1"/>
              <a:t>ing</a:t>
            </a:r>
            <a:r>
              <a:rPr lang="en-US" b="0" dirty="0"/>
              <a:t> (present participle)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76344-0F15-D1A1-1E7C-ECB64CB36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CB1C7E-4AF4-F765-5B0E-22CB00D7BCB6}"/>
              </a:ext>
            </a:extLst>
          </p:cNvPr>
          <p:cNvSpPr txBox="1"/>
          <p:nvPr/>
        </p:nvSpPr>
        <p:spPr>
          <a:xfrm>
            <a:off x="6052413" y="6382921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31-32)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2A6783-C2C0-6C9F-9899-E0701F192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6876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4008B-7549-A018-FAFD-929654020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Progressive Verb Tenses (Continued 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C19CA-0DE8-91AE-3740-7BBBF2E25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Past progressive tense: </a:t>
            </a:r>
            <a:r>
              <a:rPr lang="en-US" dirty="0"/>
              <a:t>describes a continuous action in the past, a past activity in progress while another activity occurred, or two past activities in progress at the same time.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Past tense form of </a:t>
            </a:r>
            <a:r>
              <a:rPr lang="en-US" b="0" i="1" dirty="0"/>
              <a:t>to be </a:t>
            </a:r>
            <a:r>
              <a:rPr lang="en-US" b="0" dirty="0"/>
              <a:t>+ verb </a:t>
            </a:r>
            <a:r>
              <a:rPr lang="en-US" b="0" i="1" dirty="0"/>
              <a:t>-</a:t>
            </a:r>
            <a:r>
              <a:rPr lang="en-US" b="0" i="1" dirty="0" err="1"/>
              <a:t>ing</a:t>
            </a:r>
            <a:r>
              <a:rPr lang="en-US" b="0" dirty="0"/>
              <a:t> (present participle)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03E24E-E52B-5338-9D3F-F79F9EFD68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7EAE7B-B9D7-B46D-0556-E57D249D4E10}"/>
              </a:ext>
            </a:extLst>
          </p:cNvPr>
          <p:cNvSpPr txBox="1"/>
          <p:nvPr/>
        </p:nvSpPr>
        <p:spPr>
          <a:xfrm>
            <a:off x="6096000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34-35)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75F531-6D07-3093-5B9F-6FC67D5B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9834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4A7FD-AD51-242D-7DE9-6540B293E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Progressive Verb Tenses (Continued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A82C0-A4D2-787B-086B-987528CD0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Future progressive tense: </a:t>
            </a:r>
            <a:r>
              <a:rPr lang="en-US" dirty="0"/>
              <a:t>an action that will take place in the future and will continue to occur.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Future tense form of </a:t>
            </a:r>
            <a:r>
              <a:rPr lang="en-US" b="0" i="1" dirty="0"/>
              <a:t>to be </a:t>
            </a:r>
            <a:r>
              <a:rPr lang="en-US" b="0" dirty="0"/>
              <a:t>+ verb </a:t>
            </a:r>
            <a:r>
              <a:rPr lang="en-US" b="0" i="1" dirty="0"/>
              <a:t>-</a:t>
            </a:r>
            <a:r>
              <a:rPr lang="en-US" b="0" i="1" dirty="0" err="1"/>
              <a:t>ing</a:t>
            </a:r>
            <a:r>
              <a:rPr lang="en-US" b="0" dirty="0"/>
              <a:t> (present participle)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59B924-5A79-C9C2-1D40-CFBD89C9C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CCB9B6-60C8-7B88-032D-9DB777BA48F1}"/>
              </a:ext>
            </a:extLst>
          </p:cNvPr>
          <p:cNvSpPr txBox="1"/>
          <p:nvPr/>
        </p:nvSpPr>
        <p:spPr>
          <a:xfrm>
            <a:off x="5759302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36-37)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43896E-2324-8069-2D76-65E4F3DB5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7097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F93D1-AC4C-B769-610C-80626823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Perfect Progressive Tense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7A80B-D002-3304-DA65-265A5C335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Present perfect progressive tense</a:t>
            </a:r>
            <a:r>
              <a:rPr lang="en-US" dirty="0"/>
              <a:t>: indicates an action that was begun in the past and continues into the present. It stresses the action is ongoing.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Present tense form of </a:t>
            </a:r>
            <a:r>
              <a:rPr lang="en-US" b="0" i="1" dirty="0"/>
              <a:t>to have  </a:t>
            </a:r>
            <a:r>
              <a:rPr lang="en-US" b="0" dirty="0"/>
              <a:t>+  Been  +  verb -</a:t>
            </a:r>
            <a:r>
              <a:rPr lang="en-US" b="0" dirty="0" err="1"/>
              <a:t>ing</a:t>
            </a:r>
            <a:r>
              <a:rPr lang="en-US" b="0" dirty="0"/>
              <a:t> (present participle)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A48650-CB9A-8A42-09D1-2EA4F12BD7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8F595A-AA08-AC64-E576-67132361F1B3}"/>
              </a:ext>
            </a:extLst>
          </p:cNvPr>
          <p:cNvSpPr txBox="1"/>
          <p:nvPr/>
        </p:nvSpPr>
        <p:spPr>
          <a:xfrm>
            <a:off x="6290930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39)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EB8902-584A-2173-A768-606BDFC4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1320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85F0D-B850-BE7A-6C59-D6742444A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Perfect Progressive Tense (Continued 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9A8A7E-4D21-4763-B5AE-D7EE9D1F9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Past perfect progressive tense</a:t>
            </a:r>
            <a:r>
              <a:rPr lang="en-US" dirty="0"/>
              <a:t>: indicate an action that occurred in the past and continued until another time in the past and it stops before reaching the present.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Past tense form of </a:t>
            </a:r>
            <a:r>
              <a:rPr lang="en-US" b="0" i="1" dirty="0"/>
              <a:t>to have </a:t>
            </a:r>
            <a:r>
              <a:rPr lang="en-US" b="0" dirty="0"/>
              <a:t>+  been +  verb -</a:t>
            </a:r>
            <a:r>
              <a:rPr lang="en-US" b="0" dirty="0" err="1"/>
              <a:t>ing</a:t>
            </a:r>
            <a:r>
              <a:rPr lang="en-US" b="0" dirty="0"/>
              <a:t> (present participle)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70866E-14EF-BC97-A445-7D91DE69D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44175C-47BB-130A-9CAE-1F504D82980B}"/>
              </a:ext>
            </a:extLst>
          </p:cNvPr>
          <p:cNvSpPr txBox="1"/>
          <p:nvPr/>
        </p:nvSpPr>
        <p:spPr>
          <a:xfrm>
            <a:off x="6237768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41)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C4B94F-D639-D4F3-A49E-D94E1B2AA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0273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3F41C-FC06-961F-B6EC-FBB853E05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Perfect Progressive Tense (Continued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61203F-0FA2-CF68-90BA-80E753A2D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Future perfect progressive tense: </a:t>
            </a:r>
            <a:r>
              <a:rPr lang="en-US" dirty="0"/>
              <a:t> indicates an action that will begin in the future and continue until another point in the future. This tense is rarely used.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Future tense form of </a:t>
            </a:r>
            <a:r>
              <a:rPr lang="en-US" b="0" i="1" dirty="0"/>
              <a:t>to have  </a:t>
            </a:r>
            <a:r>
              <a:rPr lang="en-US" b="0" dirty="0"/>
              <a:t>+ been + verb  -</a:t>
            </a:r>
            <a:r>
              <a:rPr lang="en-US" b="0" dirty="0" err="1"/>
              <a:t>ing</a:t>
            </a:r>
            <a:r>
              <a:rPr lang="en-US" b="0" dirty="0"/>
              <a:t> (present participle).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145F2C-4E88-85CB-6BE1-27E3E8746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38C9CA-44B5-5672-4A39-F2A43A38526F}"/>
              </a:ext>
            </a:extLst>
          </p:cNvPr>
          <p:cNvSpPr txBox="1"/>
          <p:nvPr/>
        </p:nvSpPr>
        <p:spPr>
          <a:xfrm>
            <a:off x="6096000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44)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8E06CB-2DFD-D083-62FD-183D71B0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0563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9A242-432E-1EA5-6356-4B61A62E2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Gerunds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FDB54D-C1E6-1473-B047-889EBC1211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Gerund</a:t>
            </a:r>
            <a:r>
              <a:rPr lang="en-US" dirty="0"/>
              <a:t>: verb form that is used as a noun and always ends in –</a:t>
            </a:r>
            <a:r>
              <a:rPr lang="en-US" dirty="0" err="1"/>
              <a:t>ing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Gerunds function as nouns and take the place of them in the sentence. </a:t>
            </a:r>
          </a:p>
          <a:p>
            <a:pPr lvl="0"/>
            <a:r>
              <a:rPr lang="en-US" dirty="0"/>
              <a:t>Can be used as: a subject, a direct object or an object of a preposition.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2ED3F2-EB10-7DD4-F499-BFA744C26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6101E3-EDE8-15FA-1D92-5027ECD708DF}"/>
              </a:ext>
            </a:extLst>
          </p:cNvPr>
          <p:cNvSpPr txBox="1"/>
          <p:nvPr/>
        </p:nvSpPr>
        <p:spPr>
          <a:xfrm>
            <a:off x="5929423" y="6296210"/>
            <a:ext cx="4061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(Booth et al., 2022, paras 46-47)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1984CB-72D2-BE15-F3FA-5434FD9B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40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262AD-4206-2A32-05A0-F18DCBD11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15.1 - Word Order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B9CBD-201C-2E49-6B7E-8D887E1B49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2405A-8971-06C6-FE97-EDD8D4CAE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basic structures of sentences.</a:t>
            </a:r>
          </a:p>
          <a:p>
            <a:r>
              <a:rPr lang="en-US" dirty="0"/>
              <a:t>Determine ways to turn sentences into questions.</a:t>
            </a:r>
          </a:p>
          <a:p>
            <a:r>
              <a:rPr lang="en-US" dirty="0"/>
              <a:t>Define adjectives and how they are used.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4A536-09AA-2D92-C503-627CF4A8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D1BC6-DD94-A537-8E07-959231F4F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0615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06C4F-86AA-D830-20D2-821CB73F6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Infinitives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AA4BB-A9DC-994E-13BC-B4517FDBF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Infinitive</a:t>
            </a:r>
            <a:r>
              <a:rPr lang="en-US" dirty="0"/>
              <a:t>: a verb form that comes after the word ‘to’ and acts as a noun, adjective, or adverb.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i="1" dirty="0"/>
              <a:t>to</a:t>
            </a:r>
            <a:r>
              <a:rPr lang="en-US" b="0" dirty="0"/>
              <a:t> + verb = infinitive</a:t>
            </a:r>
          </a:p>
          <a:p>
            <a:pPr lvl="0"/>
            <a:r>
              <a:rPr lang="en-US" b="1" dirty="0"/>
              <a:t>Examples of infinitives </a:t>
            </a:r>
            <a:r>
              <a:rPr lang="en-US" dirty="0"/>
              <a:t>: to move, to sleep, and to look.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76571-4DE3-5164-1D36-9EF39808FA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F71E7F0-7295-59DF-EB5B-1B08F737FF44}"/>
              </a:ext>
            </a:extLst>
          </p:cNvPr>
          <p:cNvSpPr txBox="1"/>
          <p:nvPr/>
        </p:nvSpPr>
        <p:spPr>
          <a:xfrm>
            <a:off x="6096000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49)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902C4C-30CF-9B2B-5CE3-F5F81E41F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55841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5CD1D-C5D7-CED0-7933-B319895E7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15.4 -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60CDB-1EC2-5613-9CCF-06288627F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 tenses tell the reader when the action takes place.</a:t>
            </a:r>
          </a:p>
          <a:p>
            <a:r>
              <a:rPr lang="en-US" dirty="0"/>
              <a:t>Actions could be in the past, present, or future.</a:t>
            </a:r>
          </a:p>
          <a:p>
            <a:r>
              <a:rPr lang="en-US" dirty="0"/>
              <a:t>There are some irregular verbs in English that are formed in special ways. The most common of these irregular verbs are the verbs to be, to have, and to do.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2441AB-FD92-98C9-FD17-8C032B955E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00BD0-D331-BBE2-5B57-303089AF4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7715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4A5BD-73DF-A3CF-A235-8064C32F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15.4 -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75E03-970A-5460-CE88-C43683598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six main verb tenses in English: simple present, simple past, simple future, present perfect, past perfect, and future perfect.</a:t>
            </a:r>
          </a:p>
          <a:p>
            <a:r>
              <a:rPr lang="en-US" dirty="0"/>
              <a:t>Verbs can be followed by either gerunds or infinitives.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6F38E3-1646-37D9-37DA-4565F48E6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7E28A1-D615-CD8E-3293-A7477C52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32373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57633-89AB-D694-29F8-2629ABFEE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15.5 – Modal Auxiliaries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183BA-443D-4E0F-D7AD-B78E56418C7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268460-98EE-C377-B740-087C51A11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and identify modal auxiliaries.</a:t>
            </a:r>
          </a:p>
          <a:p>
            <a:r>
              <a:rPr lang="en-US" dirty="0"/>
              <a:t>Learn how and when to use modal auxiliaries.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A759F-8E38-5931-C4D1-877AAC2E4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DC221-92ED-D3A4-4EE9-C330DA0B1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5059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609CD-0775-0422-EACD-4CFFE2FBD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Modal Auxiliaries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C5BBD-CE01-C6D5-ACA9-41D5107262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Modal auxiliaries</a:t>
            </a:r>
            <a:r>
              <a:rPr lang="en-US" dirty="0"/>
              <a:t>: a type of helping verb that are used only with a main verb to help express its mood.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Subject + modal auxiliary + main verb</a:t>
            </a:r>
          </a:p>
          <a:p>
            <a:pPr lvl="0"/>
            <a:r>
              <a:rPr lang="en-US" b="1" dirty="0"/>
              <a:t>Ten main modal auxiliaries</a:t>
            </a:r>
            <a:r>
              <a:rPr lang="en-US" dirty="0"/>
              <a:t>: can, could, may, might, shall, should, will, would, must, ought to.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3795BA-399A-B889-D5BF-637795657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F40B78-51A0-90CE-222A-BB8C08A2882D}"/>
              </a:ext>
            </a:extLst>
          </p:cNvPr>
          <p:cNvSpPr txBox="1"/>
          <p:nvPr/>
        </p:nvSpPr>
        <p:spPr>
          <a:xfrm>
            <a:off x="5897526" y="63068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3-5)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D33F9-858A-03BF-2694-65343C30A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62125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3A918-1A55-F0C3-DAD1-0318DD1A5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Modal Auxiliaries Errors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78D6B-D065-C5BD-EA5B-51A304FFA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Using an infinitive instead of a base verb after a modal.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Using a gerund instead of an infinitive or a base verb after a modal.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Using two modals in a row.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Leaving out a modal.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78B713-4107-2D3A-C0A4-4C1D547CB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BD919F-0953-1CCE-F061-CF2F206F2341}"/>
              </a:ext>
            </a:extLst>
          </p:cNvPr>
          <p:cNvSpPr txBox="1"/>
          <p:nvPr/>
        </p:nvSpPr>
        <p:spPr>
          <a:xfrm>
            <a:off x="6248400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3A5AC7-BBE6-F5CF-1FEC-847E0262D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113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E2E36-1E97-DE43-E451-84E9A5C7A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Modals and Present Perfect Verbs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3CFB0-96FA-74C6-E058-29A30406F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 helping verb </a:t>
            </a:r>
            <a:r>
              <a:rPr lang="en-US" i="1" dirty="0"/>
              <a:t>to have</a:t>
            </a:r>
            <a:r>
              <a:rPr lang="en-US" dirty="0"/>
              <a:t> is always used if the modal auxiliary occurs before the verb.</a:t>
            </a:r>
          </a:p>
          <a:p>
            <a:pPr lvl="0"/>
            <a:r>
              <a:rPr lang="en-US" dirty="0"/>
              <a:t>Common errors when using modal auxiliaries in the present perfect tense: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Using </a:t>
            </a:r>
            <a:r>
              <a:rPr lang="en-US" b="0" i="1" dirty="0"/>
              <a:t>had</a:t>
            </a:r>
            <a:r>
              <a:rPr lang="en-US" b="0" dirty="0"/>
              <a:t> instead of </a:t>
            </a:r>
            <a:r>
              <a:rPr lang="en-US" b="0" i="1" dirty="0"/>
              <a:t>have.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Leaving out </a:t>
            </a:r>
            <a:r>
              <a:rPr lang="en-US" b="0" i="1" dirty="0"/>
              <a:t>have.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32EA1F-3A42-58F1-E08E-2F2D75FDA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C682F52-0F43-BFF4-BC56-991A16CF9DFE}"/>
              </a:ext>
            </a:extLst>
          </p:cNvPr>
          <p:cNvSpPr txBox="1"/>
          <p:nvPr/>
        </p:nvSpPr>
        <p:spPr>
          <a:xfrm>
            <a:off x="5929420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10-11)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E39FA-37E9-BDBB-F786-DCEA1A8B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4542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00996-2ACA-107E-AC76-24AFCF6BD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15.5 - Key Takeaways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18250-BDCD-17E5-D016-86BA78A1C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427315"/>
            <a:ext cx="9950103" cy="3830351"/>
          </a:xfrm>
        </p:spPr>
        <p:txBody>
          <a:bodyPr/>
          <a:lstStyle/>
          <a:p>
            <a:r>
              <a:rPr lang="en-US" dirty="0"/>
              <a:t>The basic formula for using a modal auxiliary is</a:t>
            </a:r>
          </a:p>
          <a:p>
            <a:r>
              <a:rPr lang="en-US" dirty="0"/>
              <a:t>subject + modal auxiliary + main verb</a:t>
            </a:r>
          </a:p>
          <a:p>
            <a:r>
              <a:rPr lang="en-US" dirty="0"/>
              <a:t>There are ten main modal auxiliaries in English: can, could, may, might, shall, should, will, would, must, and ought to.</a:t>
            </a:r>
          </a:p>
          <a:p>
            <a:r>
              <a:rPr lang="en-US" dirty="0"/>
              <a:t>The four common types of errors when using modals include the following: using an infinitive instead of a base verb after a modal, using a gerund instead of an infinitive or a base verb after a modal, using two modals in a row, and leaving out a modal.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5973E1-3652-47F8-0059-DB4ECE4DB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9D3620-333B-8BEF-F3A0-6B090D967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63965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1D0B-9EE4-4B16-DC36-369C09B910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15.5 -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EA817-A7ED-DF83-9983-C5B87B56BE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present perfect tense, when a sentence has a modal auxiliary before the verb, the helping verb is always have.</a:t>
            </a:r>
          </a:p>
          <a:p>
            <a:r>
              <a:rPr lang="en-US" dirty="0"/>
              <a:t>The two common errors when using modals in the present perfect tense include using had instead of have and leaving out have.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6CFA50-E09F-AAA1-5B0D-3393B9983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1C5D-BC6E-AFEB-B4BD-FC73216DF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086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9C49D-59F2-BE6F-9395-AFF029448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15.6 – Prepositions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2EBFED-A49A-C8A0-F8F7-24E9C066CE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0D7C7-A6CD-3B18-3E24-2CF0DDB3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prepositions.</a:t>
            </a:r>
          </a:p>
          <a:p>
            <a:r>
              <a:rPr lang="en-US" dirty="0"/>
              <a:t>Learn how and when to use prepositions.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5442B-C1CB-2AAC-B6A9-16C1CCD45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34BB0F-5864-EAFA-859A-45D5443C1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7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E118-CCB8-8125-7184-985FED0E9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Basic Sentence Structures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C3757-EA4D-48F7-134A-462B177AA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Most basic sentence structure contains subject and a verb, where the subject performs an action and the verb identifies the action.</a:t>
            </a:r>
          </a:p>
          <a:p>
            <a:pPr lvl="0"/>
            <a:r>
              <a:rPr lang="en-US" dirty="0"/>
              <a:t>Build upon basic structure to form complex sentences.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010C0C-F001-5519-5815-AD140D9F5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5307F7-E041-4E69-863A-C864889E204C}"/>
              </a:ext>
            </a:extLst>
          </p:cNvPr>
          <p:cNvSpPr txBox="1"/>
          <p:nvPr/>
        </p:nvSpPr>
        <p:spPr>
          <a:xfrm>
            <a:off x="6336473" y="630365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 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B93B4D-538D-4BD9-3A90-0552D51E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9045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718F1-E110-43D4-875B-4226FC6CE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In, At, and 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CA114-876D-99CA-6143-B66FE5DAB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Preposition</a:t>
            </a:r>
            <a:r>
              <a:rPr lang="en-US" dirty="0"/>
              <a:t>: a word connecting a noun or pronoun to another word in the sentence. Most indicate a location in the physical world, but some will show a location in time: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Location in the physical world</a:t>
            </a:r>
            <a:r>
              <a:rPr lang="en-US" dirty="0"/>
              <a:t>: </a:t>
            </a:r>
            <a:r>
              <a:rPr lang="en-US" b="0" i="1" dirty="0"/>
              <a:t>above</a:t>
            </a:r>
            <a:r>
              <a:rPr lang="en-US" b="0" dirty="0"/>
              <a:t>, </a:t>
            </a:r>
            <a:r>
              <a:rPr lang="en-US" b="0" i="1" dirty="0"/>
              <a:t>below</a:t>
            </a:r>
            <a:r>
              <a:rPr lang="en-US" b="0" dirty="0"/>
              <a:t>, and </a:t>
            </a:r>
            <a:r>
              <a:rPr lang="en-US" b="0" i="1" dirty="0"/>
              <a:t>behind.</a:t>
            </a:r>
            <a:endParaRPr lang="en-US" b="0" dirty="0"/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Location and time: </a:t>
            </a:r>
            <a:r>
              <a:rPr lang="en-US" b="0" i="1" dirty="0"/>
              <a:t>in</a:t>
            </a:r>
            <a:r>
              <a:rPr lang="en-US" b="0" dirty="0"/>
              <a:t>, </a:t>
            </a:r>
            <a:r>
              <a:rPr lang="en-US" b="0" i="1" dirty="0"/>
              <a:t>at</a:t>
            </a:r>
            <a:r>
              <a:rPr lang="en-US" b="0" dirty="0"/>
              <a:t>, and </a:t>
            </a:r>
            <a:r>
              <a:rPr lang="en-US" b="0" i="1" dirty="0"/>
              <a:t>on.</a:t>
            </a:r>
            <a:endParaRPr lang="en-US" b="0" dirty="0"/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Location in time: </a:t>
            </a:r>
            <a:r>
              <a:rPr lang="en-US" b="0" i="1" dirty="0"/>
              <a:t>during</a:t>
            </a:r>
            <a:r>
              <a:rPr lang="en-US" b="0" dirty="0"/>
              <a:t>, </a:t>
            </a:r>
            <a:r>
              <a:rPr lang="en-US" b="0" i="1" dirty="0"/>
              <a:t>after</a:t>
            </a:r>
            <a:r>
              <a:rPr lang="en-US" b="0" dirty="0"/>
              <a:t>, and </a:t>
            </a:r>
            <a:r>
              <a:rPr lang="en-US" b="0" i="1" dirty="0"/>
              <a:t>until.</a:t>
            </a:r>
            <a:r>
              <a:rPr lang="en-US" b="0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4E0375-06A9-C502-8227-C6861760A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60BA19-776E-3655-A0C2-CEECE1726BE5}"/>
              </a:ext>
            </a:extLst>
          </p:cNvPr>
          <p:cNvSpPr txBox="1"/>
          <p:nvPr/>
        </p:nvSpPr>
        <p:spPr>
          <a:xfrm>
            <a:off x="5727401" y="642210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2-3)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25C94-E84B-3F7F-F340-DEF75D61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92078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A5792-C292-D120-312B-9ED51F479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Prepositions after Verbs &amp; Adjectives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D420-4780-5A71-F7F0-61CCD5211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Prepositional verbs </a:t>
            </a:r>
            <a:r>
              <a:rPr lang="en-US" dirty="0"/>
              <a:t>are expressions with distinct meanings and often follow a verb, for example: </a:t>
            </a:r>
            <a:r>
              <a:rPr lang="en-US" i="1" dirty="0"/>
              <a:t>agree with</a:t>
            </a:r>
            <a:r>
              <a:rPr lang="en-US" dirty="0"/>
              <a:t>, </a:t>
            </a:r>
            <a:r>
              <a:rPr lang="en-US" i="1" dirty="0"/>
              <a:t>care about</a:t>
            </a:r>
            <a:r>
              <a:rPr lang="en-US" dirty="0"/>
              <a:t>, or </a:t>
            </a:r>
            <a:r>
              <a:rPr lang="en-US" i="1" dirty="0"/>
              <a:t>wait for</a:t>
            </a:r>
            <a:r>
              <a:rPr lang="en-US" dirty="0"/>
              <a:t>.</a:t>
            </a:r>
          </a:p>
          <a:p>
            <a:r>
              <a:rPr lang="en-US" b="1" dirty="0"/>
              <a:t>Prepositions after adjectives </a:t>
            </a:r>
            <a:r>
              <a:rPr lang="en-US" dirty="0"/>
              <a:t>create expressions with distinct meanings and cannot be separated, for example: </a:t>
            </a:r>
            <a:r>
              <a:rPr lang="en-US" i="1" dirty="0"/>
              <a:t>angry at</a:t>
            </a:r>
            <a:r>
              <a:rPr lang="en-US" dirty="0"/>
              <a:t>, </a:t>
            </a:r>
            <a:r>
              <a:rPr lang="en-US" i="1" dirty="0"/>
              <a:t>confused about</a:t>
            </a:r>
            <a:r>
              <a:rPr lang="en-US" dirty="0"/>
              <a:t>, or </a:t>
            </a:r>
            <a:r>
              <a:rPr lang="en-US" i="1" dirty="0"/>
              <a:t>interested in.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6B5697-84EC-C5DE-8B40-69CDA748A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8CE00E0-7ADF-2867-B03C-679864E0FA78}"/>
              </a:ext>
            </a:extLst>
          </p:cNvPr>
          <p:cNvSpPr txBox="1"/>
          <p:nvPr/>
        </p:nvSpPr>
        <p:spPr>
          <a:xfrm>
            <a:off x="5823094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8; 12)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526F10-923B-071D-4CC6-17D369088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9595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0963B-CD75-6CBC-6230-9E610B2C9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15.6 - Key Takeaways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18120-9CF1-EF7E-8754-59D247E1F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prepositions in, at, and on are used to indicate both location and time, but they are used in specific ways.</a:t>
            </a:r>
          </a:p>
          <a:p>
            <a:r>
              <a:rPr lang="en-US" dirty="0"/>
              <a:t>The preposition in is used when expressing the following: year, month, season, time of day (not with night), country, state, and city.</a:t>
            </a:r>
          </a:p>
          <a:p>
            <a:r>
              <a:rPr lang="en-US" dirty="0"/>
              <a:t>The preposition on is used to express day, date, and specific days or dates and surfaces, streets, and transportation modes.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471B2B-7D14-76D9-8A69-74F92015E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12536-BDB5-F32E-EAA7-5928676C6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8381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F36B3-76EE-A711-53D5-9A41A67B5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15.6 -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F41DB-A463-F038-3D51-85F0DF15D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preposition at is used for expressions of time, with night, and with addresses and locations.</a:t>
            </a:r>
          </a:p>
          <a:p>
            <a:r>
              <a:rPr lang="en-US" dirty="0"/>
              <a:t>Prepositions often follow verbs to create expressions with distinct meanings that are unique to English.</a:t>
            </a:r>
          </a:p>
          <a:p>
            <a:r>
              <a:rPr lang="en-US" dirty="0"/>
              <a:t>Prepositions also follow adjectives to create expressions with distinct meanings that are unique to English.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5F923A-4270-F57C-7CB7-16CC73FF82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7D37E-B5D9-C98D-5495-BD64C2076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6027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88461-81D8-7775-4BEA-E971DFC6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15.7 – Slang And Idioms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65C530-3F3B-A823-296B-4FA87ED1E4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C6A9DF-D465-6610-E2DE-03252DBCB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Recognize slang and idioms.</a:t>
            </a:r>
          </a:p>
          <a:p>
            <a:r>
              <a:rPr lang="en-US" dirty="0"/>
              <a:t>Learn to avoid using slang and idioms in formal writing.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B6EDB-80BC-9864-6D56-88631AD8D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289DB-356B-39DF-189E-E3D51D827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1344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630E-A374-EF41-F4BE-103DA90CE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Slang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3B47D-D083-9AF3-5C85-8AA8753AA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Slag</a:t>
            </a:r>
            <a:r>
              <a:rPr lang="en-US" dirty="0"/>
              <a:t> is informal or casual language used to communicate with friends and family and should be avoided for formal communication.</a:t>
            </a:r>
          </a:p>
          <a:p>
            <a:pPr lvl="0"/>
            <a:r>
              <a:rPr lang="en-US" dirty="0"/>
              <a:t>Slang changes over time and also varies by region and culture.</a:t>
            </a:r>
          </a:p>
          <a:p>
            <a:pPr lvl="0"/>
            <a:r>
              <a:rPr lang="en-US" b="1" dirty="0"/>
              <a:t>Example</a:t>
            </a:r>
            <a:r>
              <a:rPr lang="en-US" dirty="0"/>
              <a:t>: check it out, workaholic, shopaholic, and awesome.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EB78B7-6AA0-1C91-02F2-5BC51BFE6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DBFB8-CDFC-8972-C16F-75F5DE7B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6838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C4F3C-D401-D2E0-1BF5-FC02F1371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dirty="0"/>
              <a:t>Idioms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48D3F-535C-90F6-C486-81CC5B7FA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Idioms</a:t>
            </a:r>
            <a:r>
              <a:rPr lang="en-US" dirty="0"/>
              <a:t>: expressions that have a meaning different from the dictionary definitions of the individual words in the expression. </a:t>
            </a:r>
          </a:p>
          <a:p>
            <a:pPr lvl="0"/>
            <a:r>
              <a:rPr lang="en-US" dirty="0"/>
              <a:t>Context clues are words or phrases that appear around the unknown word and can help decipher meaning: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Definition or explanation clue.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Restatement or synonym clues.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b="0" dirty="0"/>
              <a:t>Contrast or Antonym clues.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0B706B-1ACA-EE41-57B9-2E67497351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91067-E040-F3ED-E383-EFB5DB97137F}"/>
              </a:ext>
            </a:extLst>
          </p:cNvPr>
          <p:cNvSpPr txBox="1"/>
          <p:nvPr/>
        </p:nvSpPr>
        <p:spPr>
          <a:xfrm>
            <a:off x="6052413" y="635214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6; 8-9)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29CC93-219C-05EC-9C36-1179EEB1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3176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A526B-C58D-2F30-1D20-F72C7C57D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15.7 - Key Takeaways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DB371-4A0A-1FFC-2B01-D9D0F4DE5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Informal language is not appropriate in formal writing or speaking contexts.</a:t>
            </a:r>
          </a:p>
          <a:p>
            <a:r>
              <a:rPr lang="en-US" dirty="0"/>
              <a:t>Slang and idioms might not make logical sense to nonnative speakers of English.</a:t>
            </a:r>
          </a:p>
          <a:p>
            <a:r>
              <a:rPr lang="en-US" dirty="0"/>
              <a:t>It is good to be aware of slang and idioms so they do not appear in your formal writing.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7CA987-0882-C97F-3BE4-71D3E37789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0F9DAB-6B38-A5B5-E22F-5054CF7A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39796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5530E-63D4-EEC2-0CCB-ADE9926F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66C66-D355-E9A1-5012-11601611D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0995" indent="-340995">
              <a:buNone/>
            </a:pPr>
            <a:r>
              <a:rPr lang="en-US" dirty="0"/>
              <a:t>Cramer, E., &amp; Quibell, A. (2022, February 28). </a:t>
            </a:r>
            <a:r>
              <a:rPr lang="en-US" i="1" dirty="0"/>
              <a:t>Communication Essentials for College</a:t>
            </a:r>
            <a:r>
              <a:rPr lang="en-US" dirty="0"/>
              <a:t>. </a:t>
            </a:r>
            <a:r>
              <a:rPr lang="en-US" dirty="0" err="1"/>
              <a:t>eCampus</a:t>
            </a:r>
            <a:r>
              <a:rPr lang="en-US" dirty="0"/>
              <a:t> Ontario Open Library. </a:t>
            </a:r>
            <a:r>
              <a:rPr lang="en-US" u="sng" dirty="0">
                <a:hlinkClick r:id="rId2"/>
              </a:rPr>
              <a:t>https://ecampusontario.pre ssbooks.pub/</a:t>
            </a:r>
            <a:r>
              <a:rPr lang="en-US" u="sng" dirty="0" err="1">
                <a:hlinkClick r:id="rId2"/>
              </a:rPr>
              <a:t>gccomm</a:t>
            </a:r>
            <a:r>
              <a:rPr lang="en-US" u="sng" dirty="0">
                <a:hlinkClick r:id="rId2"/>
              </a:rPr>
              <a:t>/ 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5F64C1-677E-CB5F-2BA0-AF64FFA1F5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69F8D4-A3AE-9416-BE3F-10244521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586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D88AA-F226-4926-3022-52B77E51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Basic Sentence Structures (Continued 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16215-B009-2DE2-617C-69DA7CE3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</a:t>
            </a:r>
            <a:r>
              <a:rPr lang="en-US" b="1" dirty="0"/>
              <a:t>preposition</a:t>
            </a:r>
            <a:r>
              <a:rPr lang="en-US" dirty="0"/>
              <a:t> is a part of speech that relates a noun or  pronoun to another word in a sentence. It is also used to introduce a prepositional phrase</a:t>
            </a:r>
          </a:p>
          <a:p>
            <a:pPr lvl="0"/>
            <a:r>
              <a:rPr lang="en-US" dirty="0"/>
              <a:t>subject + verb + prepositional phrase</a:t>
            </a:r>
          </a:p>
          <a:p>
            <a:pPr lvl="0"/>
            <a:r>
              <a:rPr lang="en-US" b="1" dirty="0"/>
              <a:t>Example: </a:t>
            </a:r>
            <a:r>
              <a:rPr lang="en-US" dirty="0"/>
              <a:t>Samantha sleeps on the couch.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Preposition: </a:t>
            </a:r>
            <a:r>
              <a:rPr lang="en-US" b="0" dirty="0"/>
              <a:t>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Prepositional phrase: </a:t>
            </a:r>
            <a:r>
              <a:rPr lang="en-US" b="0" dirty="0"/>
              <a:t>On the couch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B71A14-2C6B-D583-EBE1-B9583BC27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982E95-A63F-6614-97EC-102997D34616}"/>
              </a:ext>
            </a:extLst>
          </p:cNvPr>
          <p:cNvSpPr txBox="1"/>
          <p:nvPr/>
        </p:nvSpPr>
        <p:spPr>
          <a:xfrm>
            <a:off x="6096000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4-5)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6C8899-4DD6-2A4D-5BFB-0AE6DA5F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80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74139-5B97-8DDC-7BDF-D1B0F1301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Basic Sentence Structures (Continued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D0084-DEC9-EE09-6A37-D404E9D12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important sentence structure:  subject + verb + object. </a:t>
            </a:r>
          </a:p>
          <a:p>
            <a:pPr marL="0" indent="0">
              <a:buNone/>
            </a:pPr>
            <a:r>
              <a:rPr lang="en-US" dirty="0"/>
              <a:t>There are two types of object: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Direct Object:</a:t>
            </a:r>
            <a:r>
              <a:rPr lang="en-US" dirty="0"/>
              <a:t> Receives the action of the verb. </a:t>
            </a:r>
          </a:p>
          <a:p>
            <a:r>
              <a:rPr lang="en-US" dirty="0"/>
              <a:t>subject + verb + object.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="0" dirty="0"/>
              <a:t>Janice writes a letter.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The letter directly receives the action of the verb </a:t>
            </a:r>
            <a:r>
              <a:rPr lang="en-US" b="0" i="1" dirty="0"/>
              <a:t>writes</a:t>
            </a:r>
            <a:r>
              <a:rPr lang="en-US" b="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B6D431-6336-72C3-990A-D343D044E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0D1E9F-BEB2-4611-7B7A-4346713566E3}"/>
              </a:ext>
            </a:extLst>
          </p:cNvPr>
          <p:cNvSpPr txBox="1"/>
          <p:nvPr/>
        </p:nvSpPr>
        <p:spPr>
          <a:xfrm>
            <a:off x="5753543" y="6356350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8-10)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62C654-6618-CECC-B077-52DED81EA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20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1E79F-13DE-DE8B-6A82-BBA492138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Basic Sentence Structures (Continued 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405E0-5180-336A-10CD-05A0E6F6C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types of object:</a:t>
            </a:r>
          </a:p>
          <a:p>
            <a:r>
              <a:rPr lang="en-US" b="1" dirty="0"/>
              <a:t>Indirect Object: </a:t>
            </a:r>
            <a:r>
              <a:rPr lang="en-US" dirty="0"/>
              <a:t>Does not receive action of the verb. </a:t>
            </a:r>
          </a:p>
          <a:p>
            <a:r>
              <a:rPr lang="en-US" dirty="0"/>
              <a:t>subject + verb + indirect object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b="0" dirty="0"/>
              <a:t>Janice writes me a letter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The action (</a:t>
            </a:r>
            <a:r>
              <a:rPr lang="en-US" b="0" i="1" dirty="0"/>
              <a:t>writes)</a:t>
            </a:r>
            <a:r>
              <a:rPr lang="en-US" b="0" dirty="0"/>
              <a:t> is performed for or to the indirect object (</a:t>
            </a:r>
            <a:r>
              <a:rPr lang="en-US" b="0" i="1" dirty="0"/>
              <a:t>me)</a:t>
            </a:r>
            <a:r>
              <a:rPr lang="en-US" b="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543E4-3CC8-2652-1FB4-1E187B5067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60C0F3-0E0B-FCEF-9ABD-E6BAE2811F13}"/>
              </a:ext>
            </a:extLst>
          </p:cNvPr>
          <p:cNvSpPr txBox="1"/>
          <p:nvPr/>
        </p:nvSpPr>
        <p:spPr>
          <a:xfrm>
            <a:off x="5833553" y="628079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12-13)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317AF1-1BFA-0972-328B-0E7C499E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23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2234C-C28B-125E-A8E6-B926AE9D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Questions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68C04-4332-55B8-5B59-1817D0D25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Sentences can be easily turned into a question in the following two ways: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0" dirty="0"/>
              <a:t>Move the helping verb and add a question mark.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b="0" dirty="0"/>
              <a:t>Add the verb do, does, or did and add a question mark</a:t>
            </a:r>
            <a:r>
              <a:rPr lang="en-US" b="0" i="1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0C0FD-7203-3882-7DDF-4B88279B43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EF9F6B-3D47-B60F-EDB4-F5C2177F4216}"/>
              </a:ext>
            </a:extLst>
          </p:cNvPr>
          <p:cNvSpPr txBox="1"/>
          <p:nvPr/>
        </p:nvSpPr>
        <p:spPr>
          <a:xfrm>
            <a:off x="6096000" y="6315083"/>
            <a:ext cx="40616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 17)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1D1725-090B-11E2-64EE-C5204A3A4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041485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6D8DBE2-AD8C-477A-88C9-7FC6650CBED9}"/>
</file>

<file path=customXml/itemProps2.xml><?xml version="1.0" encoding="utf-8"?>
<ds:datastoreItem xmlns:ds="http://schemas.openxmlformats.org/officeDocument/2006/customXml" ds:itemID="{2D95F98F-B537-4768-8AA0-6241E50B4B1A}"/>
</file>

<file path=customXml/itemProps3.xml><?xml version="1.0" encoding="utf-8"?>
<ds:datastoreItem xmlns:ds="http://schemas.openxmlformats.org/officeDocument/2006/customXml" ds:itemID="{5813C04F-44F2-4558-9079-1E4945AE1163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5425</Words>
  <Application>Microsoft Office PowerPoint</Application>
  <PresentationFormat>Widescreen</PresentationFormat>
  <Paragraphs>500</Paragraphs>
  <Slides>58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3" baseType="lpstr">
      <vt:lpstr>Arial</vt:lpstr>
      <vt:lpstr>Avenir Next LT Pro</vt:lpstr>
      <vt:lpstr>Avenir Next LT Pro Light</vt:lpstr>
      <vt:lpstr>Calibri</vt:lpstr>
      <vt:lpstr>BlocksVTI</vt:lpstr>
      <vt:lpstr>Communication Essentials for College Chapter 15: Helo for English Language Learners</vt:lpstr>
      <vt:lpstr>Chapter 15: Helo for English Language Learners</vt:lpstr>
      <vt:lpstr>Chapter 15: Helo for English Language Learners (Continued)</vt:lpstr>
      <vt:lpstr>15.1 - Word Order</vt:lpstr>
      <vt:lpstr>Basic Sentence Structures</vt:lpstr>
      <vt:lpstr>Basic Sentence Structures (Continued 1)</vt:lpstr>
      <vt:lpstr>Basic Sentence Structures (Continued 2)</vt:lpstr>
      <vt:lpstr>Basic Sentence Structures (Continued 3)</vt:lpstr>
      <vt:lpstr>Questions</vt:lpstr>
      <vt:lpstr>Adjectives</vt:lpstr>
      <vt:lpstr>15.1 - Key Takeaways</vt:lpstr>
      <vt:lpstr>15.1 - Key Takeaways (Continued)</vt:lpstr>
      <vt:lpstr>15.2 – Negative Statements</vt:lpstr>
      <vt:lpstr>Negative Statements</vt:lpstr>
      <vt:lpstr>Negative Statements (Continued 1)</vt:lpstr>
      <vt:lpstr>Negative Statements (Continued 2)</vt:lpstr>
      <vt:lpstr>Negative Statements (Continued 3)</vt:lpstr>
      <vt:lpstr>15.2 - Key Takeaways</vt:lpstr>
      <vt:lpstr>15.3 – Count And Noncount Nouns And Articles</vt:lpstr>
      <vt:lpstr>Count and Noncount Nouns</vt:lpstr>
      <vt:lpstr>Count and Noncount Nouns (Continued)</vt:lpstr>
      <vt:lpstr>Definite and Indefinite Articles</vt:lpstr>
      <vt:lpstr>Definite and Indefinite Articles (Continued)</vt:lpstr>
      <vt:lpstr>15.3 - Key Takeaways</vt:lpstr>
      <vt:lpstr>15.3 - Key Takeaways (Continued)</vt:lpstr>
      <vt:lpstr>15.4 – Verb Tenses</vt:lpstr>
      <vt:lpstr>Simple Verb Tenses</vt:lpstr>
      <vt:lpstr>Simple Verb Tenses (Continued 1)</vt:lpstr>
      <vt:lpstr>Simple Verb Tenses (Continued 2)</vt:lpstr>
      <vt:lpstr>To Be, To Do, and To Have</vt:lpstr>
      <vt:lpstr>Perfect Verb Tenses</vt:lpstr>
      <vt:lpstr>Perfect Verb Tenses (Continued)</vt:lpstr>
      <vt:lpstr>Progressive Verb Tenses</vt:lpstr>
      <vt:lpstr>Progressive Verb Tenses (Continued 1)</vt:lpstr>
      <vt:lpstr>Progressive Verb Tenses (Continued 2)</vt:lpstr>
      <vt:lpstr>Perfect Progressive Tense</vt:lpstr>
      <vt:lpstr>Perfect Progressive Tense (Continued 1)</vt:lpstr>
      <vt:lpstr>Perfect Progressive Tense (Continued 2)</vt:lpstr>
      <vt:lpstr>Gerunds</vt:lpstr>
      <vt:lpstr>Infinitives</vt:lpstr>
      <vt:lpstr>15.4 - Key Takeaways</vt:lpstr>
      <vt:lpstr>15.4 - Key Takeaways (Continued)</vt:lpstr>
      <vt:lpstr>15.5 – Modal Auxiliaries</vt:lpstr>
      <vt:lpstr>Modal Auxiliaries</vt:lpstr>
      <vt:lpstr>Modal Auxiliaries Errors</vt:lpstr>
      <vt:lpstr>Modals and Present Perfect Verbs</vt:lpstr>
      <vt:lpstr>15.5 - Key Takeaways </vt:lpstr>
      <vt:lpstr>15.5 - Key Takeaways (Continued)</vt:lpstr>
      <vt:lpstr>15.6 – Prepositions</vt:lpstr>
      <vt:lpstr>In, At, and On</vt:lpstr>
      <vt:lpstr>Prepositions after Verbs &amp; Adjectives </vt:lpstr>
      <vt:lpstr>15.6 - Key Takeaways </vt:lpstr>
      <vt:lpstr>15.6 - Key Takeaways (Continued)</vt:lpstr>
      <vt:lpstr>15.7 – Slang And Idioms</vt:lpstr>
      <vt:lpstr>Slang</vt:lpstr>
      <vt:lpstr>Idioms</vt:lpstr>
      <vt:lpstr>15.7 - Key Takeaways 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2024-08-02T20:58:24Z</dcterms:created>
  <dcterms:modified xsi:type="dcterms:W3CDTF">2024-08-02T20:58:27Z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