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42"/>
  </p:notesMasterIdLst>
  <p:handoutMasterIdLst>
    <p:handoutMasterId r:id="rId43"/>
  </p:handoutMasterIdLst>
  <p:sldIdLst>
    <p:sldId id="256" r:id="rId2"/>
    <p:sldId id="515" r:id="rId3"/>
    <p:sldId id="516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25" r:id="rId13"/>
    <p:sldId id="527" r:id="rId14"/>
    <p:sldId id="528" r:id="rId15"/>
    <p:sldId id="529" r:id="rId16"/>
    <p:sldId id="530" r:id="rId17"/>
    <p:sldId id="531" r:id="rId18"/>
    <p:sldId id="532" r:id="rId19"/>
    <p:sldId id="533" r:id="rId20"/>
    <p:sldId id="534" r:id="rId21"/>
    <p:sldId id="535" r:id="rId22"/>
    <p:sldId id="536" r:id="rId23"/>
    <p:sldId id="537" r:id="rId24"/>
    <p:sldId id="542" r:id="rId25"/>
    <p:sldId id="538" r:id="rId26"/>
    <p:sldId id="539" r:id="rId27"/>
    <p:sldId id="540" r:id="rId28"/>
    <p:sldId id="541" r:id="rId29"/>
    <p:sldId id="543" r:id="rId30"/>
    <p:sldId id="544" r:id="rId31"/>
    <p:sldId id="545" r:id="rId32"/>
    <p:sldId id="549" r:id="rId33"/>
    <p:sldId id="546" r:id="rId34"/>
    <p:sldId id="547" r:id="rId35"/>
    <p:sldId id="548" r:id="rId36"/>
    <p:sldId id="550" r:id="rId37"/>
    <p:sldId id="551" r:id="rId38"/>
    <p:sldId id="552" r:id="rId39"/>
    <p:sldId id="553" r:id="rId40"/>
    <p:sldId id="554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mmunication Essentials for College" id="{198209FD-9307-48FA-8D31-E97FE82806AF}">
          <p14:sldIdLst>
            <p14:sldId id="256"/>
            <p14:sldId id="515"/>
            <p14:sldId id="516"/>
            <p14:sldId id="517"/>
            <p14:sldId id="518"/>
            <p14:sldId id="519"/>
            <p14:sldId id="520"/>
            <p14:sldId id="521"/>
            <p14:sldId id="522"/>
            <p14:sldId id="523"/>
            <p14:sldId id="524"/>
            <p14:sldId id="525"/>
            <p14:sldId id="527"/>
            <p14:sldId id="528"/>
            <p14:sldId id="529"/>
            <p14:sldId id="530"/>
            <p14:sldId id="531"/>
            <p14:sldId id="532"/>
            <p14:sldId id="533"/>
            <p14:sldId id="534"/>
            <p14:sldId id="535"/>
            <p14:sldId id="536"/>
            <p14:sldId id="537"/>
            <p14:sldId id="542"/>
            <p14:sldId id="538"/>
            <p14:sldId id="539"/>
            <p14:sldId id="540"/>
            <p14:sldId id="541"/>
            <p14:sldId id="543"/>
            <p14:sldId id="544"/>
            <p14:sldId id="545"/>
            <p14:sldId id="549"/>
            <p14:sldId id="546"/>
            <p14:sldId id="547"/>
            <p14:sldId id="548"/>
            <p14:sldId id="550"/>
            <p14:sldId id="551"/>
            <p14:sldId id="552"/>
            <p14:sldId id="553"/>
            <p14:sldId id="55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EFE6B5-94E5-4FFC-8CB7-F9C60941DFA8}" v="28" dt="2024-08-02T20:58:13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1307" autoAdjust="0"/>
  </p:normalViewPr>
  <p:slideViewPr>
    <p:cSldViewPr snapToGrid="0">
      <p:cViewPr varScale="1">
        <p:scale>
          <a:sx n="90" d="100"/>
          <a:sy n="90" d="100"/>
        </p:scale>
        <p:origin x="158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50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customXml" Target="../customXml/item3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105889-9296-5F32-231E-29C2EE2BE9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2732D-51E6-DF13-FE91-2127D8F1D9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679F-922D-4EDE-B90A-863570CD6DE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C9674-29E5-AC10-98B9-D6EE25890E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121A39-B30A-C3D0-0E52-1B1086317F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34697-EC2F-46ED-A58B-547E0493D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140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chapter-14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ordination-subordination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ordination-subordination/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ordination-subordination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ordination-subordination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ordination-subordination/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ordination-subordination/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ordination-subordination/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ordination-subordination/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arallelism/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arallelism/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arallelism/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arallelism/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arallelism/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arallelism/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arallelism/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ntence-variety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14: Refining Your Writing: How Do I Improve My Writing Technique? was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part/writingbasic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part/writingbasics/"/>
              </a:rPr>
              <a:t>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1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Starting a Sentence by Inverting Subject and Verb example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63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Joining Ideas Using an –</a:t>
            </a:r>
            <a:r>
              <a:rPr lang="en-US" dirty="0" err="1"/>
              <a:t>ing</a:t>
            </a:r>
            <a:r>
              <a:rPr lang="en-US" dirty="0"/>
              <a:t> Modifier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06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Dangling Modifiers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39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Dangling Modifiers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826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Joining Ideas Using a Relative Clause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29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Joining Ideas Using a Relative Clause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817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Joining Ideas Using an Appositive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553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Joining Ideas Using an Appositive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74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035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66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249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512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Coordination And Subordination </a:t>
            </a:r>
            <a:r>
              <a:rPr lang="en-US" dirty="0" err="1"/>
              <a:t>defintions</a:t>
            </a:r>
            <a:r>
              <a:rPr lang="en-US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853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Coordination and Coordinating Conjunctions content definitions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231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Conjunctive Adverbs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045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Subordination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353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Subordinating Conjunction definition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222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643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705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49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Parallelism definition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34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Incorporating Sentence Variety 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852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Creating Parallelism Using Coordinating Conjunctions  example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8172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Creating Parallelism Using Than or As example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41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Creating Parallelism Using Correlative Conjunctions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14.3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801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589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53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Starting a Sentence with an Adverb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hanges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72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Starting a Sentence with a Prepositional Phrase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84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Starting a Sentence with a Prepositional Phrase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58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Unmovable Prepositional Phrases definition and Example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4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Unmovable Prepositional Phrases definition and Example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83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Starting a Sentence by Inverting Subject and Verb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4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1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8C18-89F6-4150-BD93-18F8C03042AC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403346" y="1917949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2E79-DDFE-4F37-9DBF-3623291B5DA7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71EF-FB8D-4EB5-8153-7DFC9CDB4FBE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4D33-0516-492D-A92F-5481C915B327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E59C-8137-468D-8F36-D6AC6868838A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FDB0-BCE1-471E-B143-6C584313B41B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E736-870F-48A8-B262-633FFFB505E9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265999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F4D5-D7B0-4877-A4DB-E0FD32C33911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353488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233D-7FFE-42A5-B086-87B7DBB343DE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D508-782F-4EB9-A2C4-AC9258ED15D0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3ABF-B725-48A4-AFC8-9F19B57F7A00}" type="datetime1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6A47-BB03-4FD1-B503-EE7D793F8ED1}" type="datetime1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21D6-500E-46D0-A246-6BB5A6487DF6}" type="datetime1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010BD60-EEB7-4B40-9B18-B1B2FBC8A69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493454C-9E6B-7179-F5A8-B2D0F1348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69824" y="1363656"/>
            <a:ext cx="2583743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8" r:id="rId3"/>
    <p:sldLayoutId id="2147483690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9" r:id="rId14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ssbooks.pub/gccom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4538832" cy="3162300"/>
          </a:xfrm>
        </p:spPr>
        <p:txBody>
          <a:bodyPr anchor="b">
            <a:normAutofit fontScale="90000"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 14: Refining Your Writing: How Do I Improve My Writing Technique?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77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60EF7-11F3-3784-4B7B-A06F92E86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Sentence with a Prepositional Phrase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0EFC-61E2-F4C7-7981-3E739979F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Unmovable Prepositional Phrases</a:t>
            </a:r>
            <a:r>
              <a:rPr lang="en-US" dirty="0"/>
              <a:t>: Not all prepositional phrases can be placed at the beginning of a sentence. </a:t>
            </a:r>
          </a:p>
          <a:p>
            <a:r>
              <a:rPr lang="en-US" dirty="0"/>
              <a:t>Determine the meaning of the sentence to see if a prepositional phrase can be moved.</a:t>
            </a:r>
          </a:p>
          <a:p>
            <a:r>
              <a:rPr lang="en-US" b="1" dirty="0"/>
              <a:t>Example</a:t>
            </a:r>
            <a:r>
              <a:rPr lang="en-US" dirty="0"/>
              <a:t>: I would like a chocolate sundae </a:t>
            </a:r>
            <a:r>
              <a:rPr lang="en-US" b="1" dirty="0"/>
              <a:t>without whipped cream</a:t>
            </a:r>
            <a:r>
              <a:rPr lang="en-US" dirty="0"/>
              <a:t>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i="1" dirty="0"/>
              <a:t>without whipped cream </a:t>
            </a:r>
            <a:r>
              <a:rPr lang="en-US" b="0" dirty="0"/>
              <a:t>cannot be moved it as it describes the chocolate sundae.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C4EC9-86D1-CE6C-A8C0-C31C53FCE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967F65-D349-1745-B28A-808E99B3496F}"/>
              </a:ext>
            </a:extLst>
          </p:cNvPr>
          <p:cNvSpPr txBox="1"/>
          <p:nvPr/>
        </p:nvSpPr>
        <p:spPr>
          <a:xfrm>
            <a:off x="5605751" y="631508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 32-33)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892EAD-CE4F-C753-BF6E-00E1107FB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11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953FB-359C-5014-59A2-1BEC7328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Sentence with a Prepositional Phrase (Continued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603F1-E023-CDD0-DD5F-095865C45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Overuse of Prepositional Phrases</a:t>
            </a:r>
            <a:r>
              <a:rPr lang="en-US" dirty="0"/>
              <a:t>: Try not to overuse prepositional phrases. It may result in a comical effect.</a:t>
            </a:r>
          </a:p>
          <a:p>
            <a:r>
              <a:rPr lang="en-US" dirty="0"/>
              <a:t>Long and complex sentences are not necessarily effective: if a sentence is cluttered with prepositional phrases, divide it into two shorter sentences.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B096DA-053E-FAAE-568E-C6E4E4F2B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87DA4D-770A-6DC5-E3E0-DDAC2509342B}"/>
              </a:ext>
            </a:extLst>
          </p:cNvPr>
          <p:cNvSpPr txBox="1"/>
          <p:nvPr/>
        </p:nvSpPr>
        <p:spPr>
          <a:xfrm>
            <a:off x="5948651" y="63421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 34-5)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A3952-0843-8472-B3B1-A0FB8853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9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8C93F-0A7D-E6F5-9CA7-4D0376590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Sentence by Inverting Subject and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E052B-43AF-E851-540E-47BFEF9BA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writers follow the sentence structure: subject-verb-object. </a:t>
            </a:r>
          </a:p>
          <a:p>
            <a:r>
              <a:rPr lang="en-US" dirty="0"/>
              <a:t>An </a:t>
            </a:r>
            <a:r>
              <a:rPr lang="en-US" b="1" dirty="0"/>
              <a:t>inverted sentence </a:t>
            </a:r>
            <a:r>
              <a:rPr lang="en-US" dirty="0"/>
              <a:t>uses the sentence structure verb-subject-object: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The sentence structure is reversed with the subject comes after the verb.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Can be used to emphasis the subject.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DB31B-4CD1-A49C-AEF4-B967E6F22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C1B93A-F82D-56E6-AC04-D506770B8769}"/>
              </a:ext>
            </a:extLst>
          </p:cNvPr>
          <p:cNvSpPr txBox="1"/>
          <p:nvPr/>
        </p:nvSpPr>
        <p:spPr>
          <a:xfrm>
            <a:off x="6096000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 37)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1DB4B-1867-4F32-C4E8-DE999BAC5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82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4C74C-3471-ADCD-AEAC-08BA4173F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Sentence by Inverting Subject and Verb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A4E12-8C53-1F58-FDCF-91C9E0D9D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Example of an inverted sentence: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truck was parked in the driveway.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Parked in the driveway was a truck.</a:t>
            </a:r>
          </a:p>
          <a:p>
            <a:r>
              <a:rPr lang="en-US" dirty="0"/>
              <a:t>The second sentence places more emphasis on the subject, </a:t>
            </a:r>
            <a:r>
              <a:rPr lang="en-US" i="1" dirty="0"/>
              <a:t>truck.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D06B4-1365-AA87-5110-2603A51E5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C07F99-D6A1-1FF2-487C-15C27A53122F}"/>
              </a:ext>
            </a:extLst>
          </p:cNvPr>
          <p:cNvSpPr txBox="1"/>
          <p:nvPr/>
        </p:nvSpPr>
        <p:spPr>
          <a:xfrm>
            <a:off x="6291551" y="6323001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 38-39)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E17EA-B59A-4FDB-A045-9CE11194D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2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92778-6E78-72C6-9F62-309E7336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Ideas to Increase Sentence Variety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2503A-6F69-5887-0EEC-EA982DA55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and rewrite the beginning of sentences to add variety to your writing</a:t>
            </a:r>
          </a:p>
          <a:p>
            <a:r>
              <a:rPr lang="en-US" dirty="0"/>
              <a:t>Can also connect two ideas using: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 modifier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 clause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Or an appositive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CDFB7A-333C-4F01-27DD-0CCD7AB57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42C5BE-622C-A3BA-307D-F5D95F0A0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49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13FD-62A2-5006-BC3E-595050F3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Joining Ideas Using an –</a:t>
            </a:r>
            <a:r>
              <a:rPr lang="en-US" sz="3200" dirty="0" err="1"/>
              <a:t>ing</a:t>
            </a:r>
            <a:r>
              <a:rPr lang="en-US" sz="3200" dirty="0"/>
              <a:t> Modifier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45D33-9B2C-5B67-07AC-50CA9446F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it is possible to combine two sentences by converting one of them into a modifier using the –</a:t>
            </a:r>
            <a:r>
              <a:rPr lang="en-US" dirty="0" err="1"/>
              <a:t>ing</a:t>
            </a:r>
            <a:r>
              <a:rPr lang="en-US" dirty="0"/>
              <a:t> verb form: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Add –</a:t>
            </a:r>
            <a:r>
              <a:rPr lang="en-US" b="0" dirty="0" err="1"/>
              <a:t>ing</a:t>
            </a:r>
            <a:r>
              <a:rPr lang="en-US" b="0" dirty="0"/>
              <a:t> to one of the verbs in the sentences and delete the subject.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Use a comma to separate the modifier from the subject of the sentence.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Ensure main idea is contained in the main clause, not in the modifier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813BF-C38A-1B04-D748-A24A16DC8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31F9B4-4B8F-8F5D-D538-AFF5453FD5FD}"/>
              </a:ext>
            </a:extLst>
          </p:cNvPr>
          <p:cNvSpPr txBox="1"/>
          <p:nvPr/>
        </p:nvSpPr>
        <p:spPr>
          <a:xfrm>
            <a:off x="5868641" y="6266616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 45-46)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4F3D13-67B8-7724-C0B6-78D1E6832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2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B701-F408-17F5-6AFA-0BF80F708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Dangling Modifiers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AE9E6-21CC-7A78-6379-31ACD2FBF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mistake when combining sentences using the –</a:t>
            </a:r>
            <a:r>
              <a:rPr lang="en-US" dirty="0" err="1"/>
              <a:t>ing</a:t>
            </a:r>
            <a:r>
              <a:rPr lang="en-US" dirty="0"/>
              <a:t> verb form is to misplace the modifier so that it is not logically connected to the rest of the sentence.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EB2A13-6437-C01A-171F-EFDAB04F8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E9C2BC-6C98-32ED-B862-A884BE5E7B3F}"/>
              </a:ext>
            </a:extLst>
          </p:cNvPr>
          <p:cNvSpPr txBox="1"/>
          <p:nvPr/>
        </p:nvSpPr>
        <p:spPr>
          <a:xfrm>
            <a:off x="6222971" y="63379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 49)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DC8738-B1CF-B5FD-1077-1D7C7EBF0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03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E83A9-1030-A311-6237-FA34FABC5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Joining Ideas Using an –ed Modifier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02BC8-571E-010C-FC76-F14273924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sentences can be combined using an –ed verb form</a:t>
            </a:r>
          </a:p>
          <a:p>
            <a:r>
              <a:rPr lang="en-US" dirty="0"/>
              <a:t>Connect two sentences using an –ed modifier: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One sentence must contain ‘be’ as a helping verb and the –ed form.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Drop the helping verb and the subject from the sentence with an –ed verb form.</a:t>
            </a:r>
          </a:p>
          <a:p>
            <a:r>
              <a:rPr lang="en-US" dirty="0"/>
              <a:t>Streamlines writing: drawing obvious connections between two sentences.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FE0A51-31C8-3637-97CE-038ACD7157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9D3FB2-A399-53C6-7C53-11C3E4D478BB}"/>
              </a:ext>
            </a:extLst>
          </p:cNvPr>
          <p:cNvSpPr txBox="1"/>
          <p:nvPr/>
        </p:nvSpPr>
        <p:spPr>
          <a:xfrm>
            <a:off x="5777201" y="630786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 51; 53-54)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533B5F-F2E0-2A62-4023-5AD454625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97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ED5C-04F5-AA93-98F6-1A49970FB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Joining Ideas Using a Relative Clause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CD32-C7FF-5155-5428-488869331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Relative clause</a:t>
            </a:r>
            <a:r>
              <a:rPr lang="en-US" dirty="0"/>
              <a:t>: group of words containing a subject and a verb that describes a noun. They function as adjectives and begin with a relative pronoun.</a:t>
            </a:r>
          </a:p>
          <a:p>
            <a:r>
              <a:rPr lang="en-US" dirty="0"/>
              <a:t>To connect two sentences using a relative clause: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Substitute the subject of one of the sentences for a relative pronoun.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Place the relative clause next to the noun that it describes.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5023B-78D3-55FE-15DE-642DF86C3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D0F10E-2ABF-CC20-5520-2C62E87BA4AE}"/>
              </a:ext>
            </a:extLst>
          </p:cNvPr>
          <p:cNvSpPr txBox="1"/>
          <p:nvPr/>
        </p:nvSpPr>
        <p:spPr>
          <a:xfrm>
            <a:off x="5388581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 57-58)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6D64A-9BFD-919D-5B68-A034D206C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52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CEC9B-F2A2-DD60-394D-92355E092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Joining Ideas Using a Relative Clause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E20C8-1689-F02A-0F69-E436E5E4B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additional, nonessential information in a sentence. </a:t>
            </a:r>
          </a:p>
          <a:p>
            <a:r>
              <a:rPr lang="en-US" dirty="0"/>
              <a:t>Can the clause can be removed from the sentence without changing the meaning?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If it is unessential to the meaning of the sentence, place commas around it.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If it is essential, the commas are not required.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A44032-2513-07F9-D7C3-CF49ABC87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D42A46-792E-CF62-F083-C959EDBABA48}"/>
              </a:ext>
            </a:extLst>
          </p:cNvPr>
          <p:cNvSpPr txBox="1"/>
          <p:nvPr/>
        </p:nvSpPr>
        <p:spPr>
          <a:xfrm>
            <a:off x="5537171" y="632651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 59; 61)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BD797C-6888-7164-E793-C7314834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7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14: Refining Your Writing: How Do I Improve My Writing Technique?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14.1 – Sentence Variety</a:t>
            </a:r>
          </a:p>
          <a:p>
            <a:r>
              <a:rPr lang="en-US" dirty="0"/>
              <a:t>14.2 – Coordination and Subordination</a:t>
            </a:r>
          </a:p>
          <a:p>
            <a:r>
              <a:rPr lang="en-US" dirty="0"/>
              <a:t>14.3 – Parallelism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032C33-9D7F-5CB1-5A63-3BD1EBC1C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5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868B3-4BDA-115C-4574-099F29BDE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Joining Ideas Using an Appositive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20BA3-AFE6-1DB5-183E-A1B913016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Appositive</a:t>
            </a:r>
            <a:r>
              <a:rPr lang="en-US" dirty="0"/>
              <a:t>: a word or group of words that describes or renames a noun or pronoun. </a:t>
            </a:r>
          </a:p>
          <a:p>
            <a:r>
              <a:rPr lang="en-US" dirty="0"/>
              <a:t>Used to combine two sentences that are too short and choppy.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DD918-B731-6111-6998-255B00169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C0358-DD9E-33FD-23D3-2610827E97FE}"/>
              </a:ext>
            </a:extLst>
          </p:cNvPr>
          <p:cNvSpPr txBox="1"/>
          <p:nvPr/>
        </p:nvSpPr>
        <p:spPr>
          <a:xfrm>
            <a:off x="6052413" y="630786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62)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F1CA88-FD6C-7805-D6A0-7C39B89A0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33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7251C-ABCF-88BB-7011-37846B32D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Joining Ideas Using an Appositive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7CAA3-C044-A995-7359-AE3237176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combine two sentences using an appositive: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Drop the subject and verb from the sentence that renames the noun and turn it into a phrase.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The appositive must come directly before or after the noun it refers to.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Are always punctuated by a comma or set of commas.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E28278-DDBA-601F-5E70-A6B17ECC08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DAA819-38B2-AC30-72BD-B377F13AAB6F}"/>
              </a:ext>
            </a:extLst>
          </p:cNvPr>
          <p:cNvSpPr txBox="1"/>
          <p:nvPr/>
        </p:nvSpPr>
        <p:spPr>
          <a:xfrm>
            <a:off x="6096000" y="6369635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63-64)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D8794D-D73A-1B37-EAB5-C97C4277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06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74CE9-AEA5-E651-2E5F-06A54BC77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14.1 -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2BC6D-A156-3D63-D229-7D8A51229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Sentence variety reduces repetition in a piece of writing and adds emphasis to important points in the text.</a:t>
            </a:r>
          </a:p>
          <a:p>
            <a:r>
              <a:rPr lang="en-US" dirty="0"/>
              <a:t>Combine ideas, using modifiers, relative clauses, or appositives, to achieve sentence variety.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A2F17C-481A-C1C5-C0FF-BCE4840F5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2E8A6-B5C1-EDD4-F21D-CD96A1CC6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9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49D2-8858-8398-C0A0-DD40DB138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14.1 -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5A37A-7D8D-3CF8-C7B7-BB9DE6755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Sentence variety can be introduced to the beginning of sentences by starting a sentence with an adverb, starting a sentence with a prepositional phrase, or by inverting the subject and verb.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EF25F-2C23-D9EB-0819-17301E59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9F57B-C9CC-EC4A-9000-2F347367D2B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78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9B95F-A951-2DBC-8064-D9D2F17ED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14.2 – Coordination And Subordination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56F16-E0A1-1078-97DC-6248EB3250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7E500-BF86-CDE1-B847-07A951E68B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coordination and subordination in writing.</a:t>
            </a:r>
          </a:p>
          <a:p>
            <a:r>
              <a:rPr lang="en-US" dirty="0"/>
              <a:t>Combine sentences and ideas using coordination.</a:t>
            </a:r>
          </a:p>
          <a:p>
            <a:r>
              <a:rPr lang="en-US" dirty="0"/>
              <a:t>Combine sentences and ideas using subordination.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F8267B-B28A-5427-1DD5-8D57C9C0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A9389A-E558-1819-544A-71144308B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28952648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A75B0-5166-412C-EA3D-8B4E91FED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Coordination And Subordination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91077-6DFB-2C71-C730-B19A16446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Coordination</a:t>
            </a:r>
            <a:r>
              <a:rPr lang="en-US" dirty="0"/>
              <a:t>: Joining two related ideas of equal importance.</a:t>
            </a:r>
          </a:p>
          <a:p>
            <a:r>
              <a:rPr lang="en-US" b="1" dirty="0"/>
              <a:t>Subordination</a:t>
            </a:r>
            <a:r>
              <a:rPr lang="en-US" dirty="0"/>
              <a:t>: Joining two related ideas of unequal importance.</a:t>
            </a:r>
          </a:p>
          <a:p>
            <a:r>
              <a:rPr lang="en-US" dirty="0"/>
              <a:t>These techniques help you create more coherent paragraphs.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542ED5-9C07-B72D-2F59-D947B1BF9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7B61E6-1B0B-9A57-1C34-784944825291}"/>
              </a:ext>
            </a:extLst>
          </p:cNvPr>
          <p:cNvSpPr txBox="1"/>
          <p:nvPr/>
        </p:nvSpPr>
        <p:spPr>
          <a:xfrm>
            <a:off x="5834351" y="629222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3-4)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10B715-D3FD-327C-B8E2-7602F61D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50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E4BF8-E918-E9C2-9347-82DCDB79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Coordinating Conjunctions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BA3A7-42E4-C6A1-C80D-FB06C2ACB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Coordination</a:t>
            </a:r>
            <a:r>
              <a:rPr lang="en-US" dirty="0"/>
              <a:t>: a word that joins two independent clauses containing equally important ideas.</a:t>
            </a:r>
          </a:p>
          <a:p>
            <a:r>
              <a:rPr lang="en-US" b="1" dirty="0"/>
              <a:t>Coordinating conjunction</a:t>
            </a:r>
            <a:r>
              <a:rPr lang="en-US" dirty="0"/>
              <a:t>: a word that joins two independent clauses.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When joining two clauses, a comma precedes the coordinating conjunction.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FANBOYS: for, and, nor, but, or, yet, so.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16C8E5-1797-892B-D347-D6DC65999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309D3-9703-A0AE-FA60-A6982127EF90}"/>
              </a:ext>
            </a:extLst>
          </p:cNvPr>
          <p:cNvSpPr txBox="1"/>
          <p:nvPr/>
        </p:nvSpPr>
        <p:spPr>
          <a:xfrm>
            <a:off x="5548335" y="63379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6; 9; 11)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5F546B-627A-116A-5502-86431BAD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5FD4-28F7-8E6D-217B-DD2A10147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Conjunctive Adverbs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7C8D2-8418-3E1C-7557-0038C6429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Conjunctive adverb</a:t>
            </a:r>
            <a:r>
              <a:rPr lang="en-US" dirty="0"/>
              <a:t>: a linking word that demonstrates a relationship between two clauses</a:t>
            </a:r>
          </a:p>
          <a:p>
            <a:r>
              <a:rPr lang="en-US" dirty="0"/>
              <a:t>Comes after a semicolon that separates the two clauses and is followed by a comma.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Example: </a:t>
            </a:r>
            <a:r>
              <a:rPr lang="en-US" b="0" dirty="0"/>
              <a:t>Bridget wants to take part in the next Olympics; therefore, she trains every day.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F5467-99AD-6A22-80D7-BA5877385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C56C27-A6B0-3314-0CE2-763DF81774C5}"/>
              </a:ext>
            </a:extLst>
          </p:cNvPr>
          <p:cNvSpPr txBox="1"/>
          <p:nvPr/>
        </p:nvSpPr>
        <p:spPr>
          <a:xfrm>
            <a:off x="6291285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12; 14)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B76111-5687-AF4B-B53A-A24B585B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854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2A25C-E397-2322-C813-9E7D137BF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Subordination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B7950-0064-CA7C-651C-287F0D9C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Subordination</a:t>
            </a:r>
            <a:r>
              <a:rPr lang="en-US" dirty="0"/>
              <a:t>: joins two sentences with related ideas by merging them into a main clause and a dependent clause. </a:t>
            </a:r>
          </a:p>
          <a:p>
            <a:r>
              <a:rPr lang="en-US" dirty="0"/>
              <a:t>Emphasizes one idea over the other.</a:t>
            </a:r>
          </a:p>
          <a:p>
            <a:r>
              <a:rPr lang="en-US" dirty="0"/>
              <a:t>What is the position of the main and subordinate clauses?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Use a comma if the subordinate clause precedes the main clause.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If it follows the main clause a comma is not required.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6BC5E-3564-150F-3B1A-F7C7C77EE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39E5EB-45C6-29A5-3DFB-47057C6E6719}"/>
              </a:ext>
            </a:extLst>
          </p:cNvPr>
          <p:cNvSpPr txBox="1"/>
          <p:nvPr/>
        </p:nvSpPr>
        <p:spPr>
          <a:xfrm>
            <a:off x="5561095" y="6315083"/>
            <a:ext cx="4231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20; 23; 25)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E24C8-4A49-7593-2112-73FF3311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72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C1597-0FA0-9AC8-C247-600D936E2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Subordinating Conjunctions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67CCD-E14A-06C3-3F9E-E3A7F8E12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Subordinating conjunction</a:t>
            </a:r>
            <a:r>
              <a:rPr lang="en-US" dirty="0"/>
              <a:t>: a word that joins a dependent clause to a independent clause.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F75A8-CB5D-7407-7B85-BD785C197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6210AF-9146-E2E4-9270-929E0947F846}"/>
              </a:ext>
            </a:extLst>
          </p:cNvPr>
          <p:cNvSpPr txBox="1"/>
          <p:nvPr/>
        </p:nvSpPr>
        <p:spPr>
          <a:xfrm>
            <a:off x="6334879" y="6326513"/>
            <a:ext cx="4231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26)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3C0B16-294B-FF0F-9D58-6F200F35B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2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29ECA-A891-FB7C-91D7-983E0E430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14.1 – Sentence Variety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1C4E1-838E-0E74-215A-BE04FE6654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53EAC-54CC-46ED-50A1-7E0EFCD79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ways to vary sentence structure.</a:t>
            </a:r>
          </a:p>
          <a:p>
            <a:r>
              <a:rPr lang="en-US" dirty="0"/>
              <a:t>Write and revise sentence structure at the beginning of sentences.</a:t>
            </a:r>
          </a:p>
          <a:p>
            <a:r>
              <a:rPr lang="en-US" dirty="0"/>
              <a:t>Write and revise sentence structure by connecting ideas.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B50E4-B9CE-D8C4-8472-B643CEEF5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CD669A-D3BF-7D21-D1D0-47B7FA4F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0717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702D3-2C10-E321-F3AE-188A4D55D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14.2 -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08719-279F-8CE3-4C7A-754E9DF9E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Coordination and subordination join two sentences with related ideas.</a:t>
            </a:r>
          </a:p>
          <a:p>
            <a:r>
              <a:rPr lang="en-US" dirty="0"/>
              <a:t>Coordination joins sentences with related and equal ideas, whereas subordination joins sentences with related but unequal ideas.</a:t>
            </a:r>
          </a:p>
          <a:p>
            <a:r>
              <a:rPr lang="en-US" dirty="0"/>
              <a:t>Sentences can be coordinated using either a coordinating conjunction and a comma or a conjunctive adverb and a semicolon.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C7FAE4-DAD8-BBEB-C8FB-1821F5F1F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D846C-4069-05B9-0011-129C50FC1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01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EF7B2-AE85-02DD-5CC3-0C8EDB8A3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14.2 -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BE879-324E-82CB-3E11-FB8AC20C6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Subordinate sentences are characterized by the use of a subordinate conjunction.</a:t>
            </a:r>
          </a:p>
          <a:p>
            <a:r>
              <a:rPr lang="en-US" dirty="0"/>
              <a:t>In a subordinate sentence, a comma is used to separate the main clause from the dependent clause if the dependent clause is placed at the beginning of the sentence.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8F366-80ED-8D44-AB22-D551D7BE4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FD6C8A-BB89-23EE-039F-F59CDDF80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022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B8587-4D5F-DC35-57AE-C44CD8684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14.3 – Parallelism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9259F-C552-CB59-9CE4-CD572B2F20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487D7-8E9B-EA31-8535-FF4808973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sentences that are parallel and not parallel.</a:t>
            </a:r>
          </a:p>
          <a:p>
            <a:r>
              <a:rPr lang="en-US" dirty="0"/>
              <a:t>Identify ways to create parallelism in writing.</a:t>
            </a:r>
          </a:p>
          <a:p>
            <a:r>
              <a:rPr lang="en-US" dirty="0"/>
              <a:t>Write and revise sentences using parallelism.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B2152-AE35-70CE-0F1D-2D7142A0C0C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3ACDF-C0AC-03E3-6325-3A4847F24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31757649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14368-49D5-4EED-67A0-80969ECDC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Using Parallelism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F7C99-5EE0-0CC4-7FFB-C24363FCB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Parallelism</a:t>
            </a:r>
            <a:r>
              <a:rPr lang="en-US" dirty="0"/>
              <a:t> uses the similar structure in related words, clauses, or phrases to create rhythm and balance.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Parallelism is more aesthetically pleasing.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Reader can easily understand content and focus on the main idea.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Check for parallelism by ensuring you have paired nouns with nouns, verbs with verbs, prepositional phrases with prepositional phrases.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CEE89C-E9F0-84A9-B035-980A50DA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16B848-993B-45C3-7FF1-A32FC8F8AFF8}"/>
              </a:ext>
            </a:extLst>
          </p:cNvPr>
          <p:cNvSpPr txBox="1"/>
          <p:nvPr/>
        </p:nvSpPr>
        <p:spPr>
          <a:xfrm>
            <a:off x="5895489" y="6303653"/>
            <a:ext cx="4231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3; 7-8)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C9B9C4-848D-42A1-15CE-24F9585AC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27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67B18-41EC-AEDB-85FC-865A68010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Parallelism Using Coordinating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4E931-B5CD-A743-C72D-1DBD64E43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same grammatical structure when joining two clauses using a coordinating conjunction (</a:t>
            </a:r>
            <a:r>
              <a:rPr lang="en-US" i="1" dirty="0"/>
              <a:t>for</a:t>
            </a:r>
            <a:r>
              <a:rPr lang="en-US" dirty="0"/>
              <a:t>, </a:t>
            </a:r>
            <a:r>
              <a:rPr lang="en-US" i="1" dirty="0"/>
              <a:t>and</a:t>
            </a:r>
            <a:r>
              <a:rPr lang="en-US" dirty="0"/>
              <a:t>, </a:t>
            </a:r>
            <a:r>
              <a:rPr lang="en-US" i="1" dirty="0"/>
              <a:t>nor</a:t>
            </a:r>
            <a:r>
              <a:rPr lang="en-US" dirty="0"/>
              <a:t>, </a:t>
            </a:r>
            <a:r>
              <a:rPr lang="en-US" i="1" dirty="0"/>
              <a:t>but</a:t>
            </a:r>
            <a:r>
              <a:rPr lang="en-US" dirty="0"/>
              <a:t>, </a:t>
            </a:r>
            <a:r>
              <a:rPr lang="en-US" i="1" dirty="0"/>
              <a:t>or</a:t>
            </a:r>
            <a:r>
              <a:rPr lang="en-US" dirty="0"/>
              <a:t>, </a:t>
            </a:r>
            <a:r>
              <a:rPr lang="en-US" i="1" dirty="0"/>
              <a:t>yet</a:t>
            </a:r>
            <a:r>
              <a:rPr lang="en-US" dirty="0"/>
              <a:t>, </a:t>
            </a:r>
            <a:r>
              <a:rPr lang="en-US" i="1" dirty="0"/>
              <a:t>so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7C3E6-51BE-D0A7-6531-FEFE49643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FDF45-9927-62C3-48E9-718CA584F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512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8BD21-06CC-B4EA-E7CA-723858508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Parallelism Using Coordinating Conjunctions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05410-C768-B6C2-24B4-09C60D6CB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Faulty parallelism</a:t>
            </a:r>
            <a:r>
              <a:rPr lang="en-US" dirty="0"/>
              <a:t>: When I walk the dog, I like </a:t>
            </a:r>
            <a:r>
              <a:rPr lang="en-US" i="1" dirty="0"/>
              <a:t>to listen to music </a:t>
            </a:r>
            <a:r>
              <a:rPr lang="en-US" dirty="0"/>
              <a:t>and </a:t>
            </a:r>
            <a:r>
              <a:rPr lang="en-US" i="1" dirty="0"/>
              <a:t>talking to friends </a:t>
            </a:r>
            <a:r>
              <a:rPr lang="en-US" dirty="0"/>
              <a:t>on the phone.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Contains two different verb forms (to listen, talking).</a:t>
            </a:r>
          </a:p>
          <a:p>
            <a:r>
              <a:rPr lang="en-US" b="1" dirty="0"/>
              <a:t>Correct parallelism</a:t>
            </a:r>
            <a:r>
              <a:rPr lang="en-US" dirty="0"/>
              <a:t>: When I walk the dog, I like </a:t>
            </a:r>
            <a:r>
              <a:rPr lang="en-US" i="1" dirty="0"/>
              <a:t>listening to music </a:t>
            </a:r>
            <a:r>
              <a:rPr lang="en-US" dirty="0"/>
              <a:t>and </a:t>
            </a:r>
            <a:r>
              <a:rPr lang="en-US" i="1" dirty="0"/>
              <a:t>talking to friends </a:t>
            </a:r>
            <a:r>
              <a:rPr lang="en-US" dirty="0"/>
              <a:t>on the phone.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Contains grammatical construction on each side of coordinating conjunction (</a:t>
            </a:r>
            <a:r>
              <a:rPr lang="en-US" b="0" i="1" dirty="0"/>
              <a:t>and</a:t>
            </a:r>
            <a:r>
              <a:rPr lang="en-US" b="0" dirty="0"/>
              <a:t>) which creates a parallel sentence.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4BB311-8E2A-3A63-154E-975928631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312313-C9E2-BDDE-9CB2-1C42083B7C0F}"/>
              </a:ext>
            </a:extLst>
          </p:cNvPr>
          <p:cNvSpPr txBox="1"/>
          <p:nvPr/>
        </p:nvSpPr>
        <p:spPr>
          <a:xfrm>
            <a:off x="6096000" y="6356350"/>
            <a:ext cx="4231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10-11)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82A1E6-5F7F-6F49-76F8-D179D8AF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809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64845-0D3E-17C6-A567-3C0D8EF1F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Creating Parallelism Using Than or 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0FFD1-CD2D-05CC-8E0F-A27379858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make a comparison using parallel structure to avoid confusion </a:t>
            </a:r>
          </a:p>
          <a:p>
            <a:r>
              <a:rPr lang="en-US" i="1" dirty="0"/>
              <a:t>Than </a:t>
            </a:r>
            <a:r>
              <a:rPr lang="en-US" dirty="0"/>
              <a:t>or </a:t>
            </a:r>
            <a:r>
              <a:rPr lang="en-US" i="1" dirty="0"/>
              <a:t>as</a:t>
            </a:r>
            <a:r>
              <a:rPr lang="en-US" dirty="0"/>
              <a:t> is frequently used on each side of comparison words </a:t>
            </a:r>
            <a:endParaRPr lang="en-US" i="1" dirty="0"/>
          </a:p>
          <a:p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b="1" dirty="0"/>
              <a:t>Faulty parallelism</a:t>
            </a:r>
            <a:r>
              <a:rPr lang="en-US" dirty="0"/>
              <a:t>: </a:t>
            </a:r>
            <a:r>
              <a:rPr lang="en-US" b="0" i="1" dirty="0"/>
              <a:t>Swimming in the ocean </a:t>
            </a:r>
            <a:r>
              <a:rPr lang="en-US" b="0" dirty="0"/>
              <a:t>is much tougher than </a:t>
            </a:r>
            <a:r>
              <a:rPr lang="en-US" b="0" i="1" dirty="0"/>
              <a:t>a pool</a:t>
            </a:r>
            <a:r>
              <a:rPr lang="en-US" b="0" dirty="0"/>
              <a:t>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Correct parallelism</a:t>
            </a:r>
            <a:r>
              <a:rPr lang="en-US" dirty="0"/>
              <a:t>: </a:t>
            </a:r>
            <a:r>
              <a:rPr lang="en-US" b="0" i="1" dirty="0"/>
              <a:t>Swimming in the ocean </a:t>
            </a:r>
            <a:r>
              <a:rPr lang="en-US" b="0" dirty="0"/>
              <a:t>is much tougher than </a:t>
            </a:r>
            <a:r>
              <a:rPr lang="en-US" b="0" i="1" dirty="0"/>
              <a:t>swimming in a pool</a:t>
            </a:r>
            <a:r>
              <a:rPr lang="en-US" b="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ECC5D2-4694-865A-56E8-2FA850107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082FBC-A364-0DE9-9696-CD652126BEB7}"/>
              </a:ext>
            </a:extLst>
          </p:cNvPr>
          <p:cNvSpPr txBox="1"/>
          <p:nvPr/>
        </p:nvSpPr>
        <p:spPr>
          <a:xfrm>
            <a:off x="6684159" y="6303653"/>
            <a:ext cx="4231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16)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15B202-0DDA-0A60-DF6C-0A09DB603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379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FC3BC-2DE2-B4A2-E4E6-BEF85B70F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Parallelism Using Correlative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ED26-77DF-BB2F-A0EF-DCFF5AA3E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</a:t>
            </a:r>
            <a:r>
              <a:rPr lang="en-US" b="1" dirty="0"/>
              <a:t>correlative conjunction </a:t>
            </a:r>
            <a:r>
              <a:rPr lang="en-US" dirty="0"/>
              <a:t>is a paired conjunction that connects two equal parts of a sentence and shows the relationship between them. </a:t>
            </a:r>
          </a:p>
          <a:p>
            <a:pPr lvl="0"/>
            <a:r>
              <a:rPr lang="en-US" dirty="0"/>
              <a:t>It should follow the same grammatical structure as a parallel sentence. </a:t>
            </a:r>
          </a:p>
          <a:p>
            <a:r>
              <a:rPr lang="en-US" b="1" dirty="0"/>
              <a:t>Example: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either…or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rather…than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F76174-C40A-8A31-1FFA-B0E98A1FB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1256B8-98B5-1E23-1C7A-69B7930ABA4D}"/>
              </a:ext>
            </a:extLst>
          </p:cNvPr>
          <p:cNvSpPr txBox="1"/>
          <p:nvPr/>
        </p:nvSpPr>
        <p:spPr>
          <a:xfrm>
            <a:off x="5603181" y="6337943"/>
            <a:ext cx="4231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20-21; 23)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57FFED-4EE0-67AD-1F21-27ECE14D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97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FA480-7F4B-1336-8A78-0DBFA361B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14.3 -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36251-6595-08AA-B1A9-276C53BFE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Parallelism creates a sense of rhythm and balance in writing by using the same grammatical structure to express equal ideas.</a:t>
            </a:r>
          </a:p>
          <a:p>
            <a:r>
              <a:rPr lang="en-US" dirty="0"/>
              <a:t>Faulty parallelism occurs when elements of a sentence are not balanced, causing the sentence to sound clunky and awkward.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14E236-90EA-0086-4561-54BEDCDA9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5FA9A1-95BB-8231-3D01-8AC765216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804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5890-F33B-80B0-6C73-8A43E03CE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14.3 -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18ECA-B16F-2E83-E73B-2D6DF2B6A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Parallelism may be created by connecting two clauses or making a list using coordinating conjunctions; by comparing two items using than or as; or by connecting two parts of a sentence using correlative conjunctions.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C63217-C052-97BA-ED95-604B622A9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BD8337-2F02-EF66-651A-0762B717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2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B1523-A4C0-FEC7-A4DA-044559F89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Incorporating Sentence Variety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0912A-54A8-86DA-FE06-9BC05EDAE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Writers tend to include various sentence styles and structure to add sentence variety in their writing, which helps reduce repetition and adds emphasis.</a:t>
            </a:r>
          </a:p>
          <a:p>
            <a:pPr lvl="0"/>
            <a:r>
              <a:rPr lang="en-US" dirty="0"/>
              <a:t>Try to avoid using simple sentences that use similar length and style; this helps avoid choppy and unsophisticated paragraphs that do not engage the audience.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89360-5801-80FC-EF9F-33CFB3582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11A857-E52D-2BAC-F9C5-C8D7E123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750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CC42-734B-7E34-FAD4-6BEAAF3F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&amp; Attributions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E626-8C74-0EFC-D844-33C9A156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0995" indent="-340995">
              <a:buNone/>
            </a:pPr>
            <a:r>
              <a:rPr lang="en-US" dirty="0"/>
              <a:t>Cramer, E., &amp; Quibell, A. (2022, February 28). </a:t>
            </a:r>
            <a:r>
              <a:rPr lang="en-US" i="1" dirty="0"/>
              <a:t>Communication Essentials for College</a:t>
            </a:r>
            <a:r>
              <a:rPr lang="en-US" dirty="0"/>
              <a:t>. </a:t>
            </a:r>
            <a:r>
              <a:rPr lang="en-US" dirty="0" err="1"/>
              <a:t>eCampus</a:t>
            </a:r>
            <a:r>
              <a:rPr lang="en-US" dirty="0"/>
              <a:t> Ontario Open Library. </a:t>
            </a:r>
            <a:r>
              <a:rPr lang="en-US" u="sng" dirty="0">
                <a:hlinkClick r:id="rId2"/>
              </a:rPr>
              <a:t>https://ecampusontario.pre ssbooks.pub/</a:t>
            </a:r>
            <a:r>
              <a:rPr lang="en-US" u="sng" dirty="0" err="1">
                <a:hlinkClick r:id="rId2"/>
              </a:rPr>
              <a:t>gccomm</a:t>
            </a:r>
            <a:r>
              <a:rPr lang="en-US" u="sng" dirty="0">
                <a:hlinkClick r:id="rId2"/>
              </a:rPr>
              <a:t>/ 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347B0-47F4-6145-9753-175B83619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467A30-40AE-CA56-9008-84B45A1D0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9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52A3C-E7DF-99E9-053D-FA6395C18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Incorporating Sentence Variety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349B8-EC06-2C94-40D2-9211D1CB3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 short rhetorical question among longer sentences can an effective way to keep a reader’s attention.</a:t>
            </a:r>
          </a:p>
          <a:p>
            <a:r>
              <a:rPr lang="en-US" dirty="0"/>
              <a:t>“Rule of three”: is the idea that things containing three elements are more memorable and satisfying to readers than any other number.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69F2DE-4B98-3275-86C3-433483811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932D66-553E-726F-0761-59062DCB73B8}"/>
              </a:ext>
            </a:extLst>
          </p:cNvPr>
          <p:cNvSpPr txBox="1"/>
          <p:nvPr/>
        </p:nvSpPr>
        <p:spPr>
          <a:xfrm>
            <a:off x="6222971" y="632651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 8- 9)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5958D8-7844-118F-A1DA-DD1A2D39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1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EDB53-EE4B-FDD2-D695-7BCB3E07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Sentence Variety at the Beginning of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25177-E538-4570-5BBC-ECCDE708C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sentence with a subject is an overused technique by writers which reduces sentence variety and results in repetitive paragraphs.</a:t>
            </a:r>
          </a:p>
          <a:p>
            <a:r>
              <a:rPr lang="en-US" dirty="0"/>
              <a:t>Try the following techniques to add more variety to paragraphs: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Start a Sentence with an Adverb.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Start a Sentence with a Prepositional Phrase.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Start a Sentence by Inverting Subject and Verb.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A3BDB5-BD42-6AD4-E6AF-45DBE9538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5649F-21E5-140A-9D99-DBAF85A4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0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4FC4F-4EF4-F932-C6A9-5CABA33E5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Starting a Sentence with an Adverb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6EED1-F977-ECCF-B8D7-CEF74045F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 an adverb at the beginning of the sentence instead of a subject. Add a comma after the adverb to indicate a pause. 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Note: </a:t>
            </a:r>
            <a:r>
              <a:rPr lang="en-US" b="0" dirty="0"/>
              <a:t>A comma is not always required for adverbs of time, which indicate when an action takes place </a:t>
            </a:r>
            <a:r>
              <a:rPr lang="en-US" b="0" dirty="0" err="1"/>
              <a:t>ie</a:t>
            </a:r>
            <a:r>
              <a:rPr lang="en-US" b="0" dirty="0"/>
              <a:t>. yesterday, today, later.</a:t>
            </a:r>
          </a:p>
          <a:p>
            <a:r>
              <a:rPr lang="en-US" dirty="0"/>
              <a:t>Changes the rhythm of a sentence and slightly alters its meaning. </a:t>
            </a:r>
          </a:p>
          <a:p>
            <a:r>
              <a:rPr lang="en-US" dirty="0"/>
              <a:t>Effective technique for writing fiction as it builds up of tension.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58FBD-92B1-65BB-DB5E-49F3E79E4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0A99AB-6765-86BF-7C42-B8E11DAA7EE4}"/>
              </a:ext>
            </a:extLst>
          </p:cNvPr>
          <p:cNvSpPr txBox="1"/>
          <p:nvPr/>
        </p:nvSpPr>
        <p:spPr>
          <a:xfrm>
            <a:off x="5731481" y="63521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 15-20)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D377A7-0EBD-D94A-F29E-5F63FB77C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7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929FF-6472-17BD-F1B4-309C5309D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Sentence with a Prepositional Phrase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6B247-F4D8-AFED-CC6B-8ADC3A551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Prepositional phrases contain a preposition and an object of the preposition.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Preposition</a:t>
            </a:r>
            <a:r>
              <a:rPr lang="en-US" dirty="0"/>
              <a:t>: </a:t>
            </a:r>
            <a:r>
              <a:rPr lang="en-US" b="0" dirty="0"/>
              <a:t>a word that specifies place, direction, or time.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Object of the preposition</a:t>
            </a:r>
            <a:r>
              <a:rPr lang="en-US" dirty="0"/>
              <a:t>:</a:t>
            </a:r>
            <a:r>
              <a:rPr lang="en-US" b="0" dirty="0"/>
              <a:t> a noun phrase or pronoun that follows the preposition.</a:t>
            </a:r>
          </a:p>
          <a:p>
            <a:r>
              <a:rPr lang="en-US" dirty="0"/>
              <a:t>Some of the common prepositions are above, beneath, into, till, across, beside, like.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969484-3D78-2092-38B1-99056D90F3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AA3B73-F7BE-F3EC-1BA2-D55477600980}"/>
              </a:ext>
            </a:extLst>
          </p:cNvPr>
          <p:cNvSpPr txBox="1"/>
          <p:nvPr/>
        </p:nvSpPr>
        <p:spPr>
          <a:xfrm>
            <a:off x="5948651" y="63379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 22-23)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11A0B5-A10C-196D-2F94-C8305E1A6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B33A2-E3F4-96A8-63B9-545864562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Sentence with a Prepositional Phrase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E0A58-DD79-D345-1844-13854D02C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prepositional phrases can be moved to the beginning of a sentence to create variety in a piece of writing.</a:t>
            </a:r>
          </a:p>
          <a:p>
            <a:r>
              <a:rPr lang="en-US" dirty="0"/>
              <a:t>Greatest emphasis is typically put on words at the beginning or end of sentences.</a:t>
            </a:r>
          </a:p>
          <a:p>
            <a:r>
              <a:rPr lang="en-US" dirty="0"/>
              <a:t>Prepositional phrases are useful in any type of writing.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AF74A-D7BF-C5B4-8075-EBD918CF7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18F5AE-72CB-C934-774B-5C8972674F05}"/>
              </a:ext>
            </a:extLst>
          </p:cNvPr>
          <p:cNvSpPr txBox="1"/>
          <p:nvPr/>
        </p:nvSpPr>
        <p:spPr>
          <a:xfrm>
            <a:off x="6096000" y="630365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 27-29)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04A461-7345-2790-95EF-8A2BA736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62597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Custom 4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002060"/>
      </a:hlink>
      <a:folHlink>
        <a:srgbClr val="00206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B724B29-A0C7-418D-8978-A59FD531E211}"/>
</file>

<file path=customXml/itemProps2.xml><?xml version="1.0" encoding="utf-8"?>
<ds:datastoreItem xmlns:ds="http://schemas.openxmlformats.org/officeDocument/2006/customXml" ds:itemID="{096B108D-8026-4149-A603-08AA57F99082}"/>
</file>

<file path=customXml/itemProps3.xml><?xml version="1.0" encoding="utf-8"?>
<ds:datastoreItem xmlns:ds="http://schemas.openxmlformats.org/officeDocument/2006/customXml" ds:itemID="{2E9EAEAD-B357-40E6-8E98-17944664746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3741</Words>
  <Application>Microsoft Office PowerPoint</Application>
  <PresentationFormat>Widescreen</PresentationFormat>
  <Paragraphs>337</Paragraphs>
  <Slides>40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Aptos</vt:lpstr>
      <vt:lpstr>Arial</vt:lpstr>
      <vt:lpstr>Avenir Next LT Pro</vt:lpstr>
      <vt:lpstr>Avenir Next LT Pro Light</vt:lpstr>
      <vt:lpstr>Calibri</vt:lpstr>
      <vt:lpstr>BlocksVTI</vt:lpstr>
      <vt:lpstr>Communication Essentials for College Chapter  14: Refining Your Writing: How Do I Improve My Writing Technique?</vt:lpstr>
      <vt:lpstr>Chapter 14: Refining Your Writing: How Do I Improve My Writing Technique?</vt:lpstr>
      <vt:lpstr>14.1 – Sentence Variety</vt:lpstr>
      <vt:lpstr>Incorporating Sentence Variety</vt:lpstr>
      <vt:lpstr>Incorporating Sentence Variety (Continued)</vt:lpstr>
      <vt:lpstr>Using Sentence Variety at the Beginning of Sentences</vt:lpstr>
      <vt:lpstr>Starting a Sentence with an Adverb</vt:lpstr>
      <vt:lpstr>Starting a Sentence with a Prepositional Phrase</vt:lpstr>
      <vt:lpstr>Starting a Sentence with a Prepositional Phrase (Continued 1)</vt:lpstr>
      <vt:lpstr>Starting a Sentence with a Prepositional Phrase (Continued 2)</vt:lpstr>
      <vt:lpstr>Starting a Sentence with a Prepositional Phrase (Continued 3)</vt:lpstr>
      <vt:lpstr>Starting a Sentence by Inverting Subject and Verb</vt:lpstr>
      <vt:lpstr>Starting a Sentence by Inverting Subject and Verb (Continued)</vt:lpstr>
      <vt:lpstr>Connecting Ideas to Increase Sentence Variety</vt:lpstr>
      <vt:lpstr>Joining Ideas Using an –ing Modifier</vt:lpstr>
      <vt:lpstr>Dangling Modifiers</vt:lpstr>
      <vt:lpstr>Joining Ideas Using an –ed Modifier</vt:lpstr>
      <vt:lpstr>Joining Ideas Using a Relative Clause</vt:lpstr>
      <vt:lpstr>Joining Ideas Using a Relative Clause (Continued)</vt:lpstr>
      <vt:lpstr>Joining Ideas Using an Appositive</vt:lpstr>
      <vt:lpstr>Joining Ideas Using an Appositive (Continued)</vt:lpstr>
      <vt:lpstr>14.1 - Key Takeaways</vt:lpstr>
      <vt:lpstr>14.1 - Key Takeaways (Continued)</vt:lpstr>
      <vt:lpstr>14.2 – Coordination And Subordination</vt:lpstr>
      <vt:lpstr>Coordination And Subordination</vt:lpstr>
      <vt:lpstr>Coordinating Conjunctions</vt:lpstr>
      <vt:lpstr>Conjunctive Adverbs</vt:lpstr>
      <vt:lpstr>Subordination</vt:lpstr>
      <vt:lpstr>Subordinating Conjunctions</vt:lpstr>
      <vt:lpstr>14.2 - Key Takeaways</vt:lpstr>
      <vt:lpstr>14.2 - Key Takeaways (Continued)</vt:lpstr>
      <vt:lpstr>14.3 – Parallelism</vt:lpstr>
      <vt:lpstr>Using Parallelism</vt:lpstr>
      <vt:lpstr>Creating Parallelism Using Coordinating Conjunctions</vt:lpstr>
      <vt:lpstr>Creating Parallelism Using Coordinating Conjunctions (Continued)</vt:lpstr>
      <vt:lpstr>Creating Parallelism Using Than or As</vt:lpstr>
      <vt:lpstr>Creating Parallelism Using Correlative Conjunctions</vt:lpstr>
      <vt:lpstr>14.3 - Key Takeaways</vt:lpstr>
      <vt:lpstr>14.3 - Key Takeaways (Continued)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2024-08-02T20:58:13Z</dcterms:created>
  <dcterms:modified xsi:type="dcterms:W3CDTF">2024-08-02T20:58:17Z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