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35"/>
  </p:notesMasterIdLst>
  <p:handoutMasterIdLst>
    <p:handoutMasterId r:id="rId36"/>
  </p:handoutMasterIdLst>
  <p:sldIdLst>
    <p:sldId id="256" r:id="rId2"/>
    <p:sldId id="515" r:id="rId3"/>
    <p:sldId id="516" r:id="rId4"/>
    <p:sldId id="517" r:id="rId5"/>
    <p:sldId id="518" r:id="rId6"/>
    <p:sldId id="521" r:id="rId7"/>
    <p:sldId id="522" r:id="rId8"/>
    <p:sldId id="524" r:id="rId9"/>
    <p:sldId id="525" r:id="rId10"/>
    <p:sldId id="526" r:id="rId11"/>
    <p:sldId id="528" r:id="rId12"/>
    <p:sldId id="527" r:id="rId13"/>
    <p:sldId id="523" r:id="rId14"/>
    <p:sldId id="519" r:id="rId15"/>
    <p:sldId id="520" r:id="rId16"/>
    <p:sldId id="529" r:id="rId17"/>
    <p:sldId id="530" r:id="rId18"/>
    <p:sldId id="535" r:id="rId19"/>
    <p:sldId id="531" r:id="rId20"/>
    <p:sldId id="532" r:id="rId21"/>
    <p:sldId id="533" r:id="rId22"/>
    <p:sldId id="534" r:id="rId23"/>
    <p:sldId id="536" r:id="rId24"/>
    <p:sldId id="537" r:id="rId25"/>
    <p:sldId id="538" r:id="rId26"/>
    <p:sldId id="539" r:id="rId27"/>
    <p:sldId id="545" r:id="rId28"/>
    <p:sldId id="540" r:id="rId29"/>
    <p:sldId id="541" r:id="rId30"/>
    <p:sldId id="542" r:id="rId31"/>
    <p:sldId id="543" r:id="rId32"/>
    <p:sldId id="544" r:id="rId33"/>
    <p:sldId id="546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mmunication Essentials for College" id="{198209FD-9307-48FA-8D31-E97FE82806AF}">
          <p14:sldIdLst>
            <p14:sldId id="256"/>
            <p14:sldId id="515"/>
            <p14:sldId id="516"/>
            <p14:sldId id="517"/>
            <p14:sldId id="518"/>
            <p14:sldId id="521"/>
            <p14:sldId id="522"/>
            <p14:sldId id="524"/>
            <p14:sldId id="525"/>
            <p14:sldId id="526"/>
            <p14:sldId id="528"/>
            <p14:sldId id="527"/>
            <p14:sldId id="523"/>
            <p14:sldId id="519"/>
            <p14:sldId id="520"/>
            <p14:sldId id="529"/>
            <p14:sldId id="530"/>
            <p14:sldId id="535"/>
            <p14:sldId id="531"/>
            <p14:sldId id="532"/>
            <p14:sldId id="533"/>
            <p14:sldId id="534"/>
            <p14:sldId id="536"/>
            <p14:sldId id="537"/>
            <p14:sldId id="538"/>
            <p14:sldId id="539"/>
            <p14:sldId id="545"/>
            <p14:sldId id="540"/>
            <p14:sldId id="541"/>
            <p14:sldId id="542"/>
            <p14:sldId id="543"/>
            <p14:sldId id="544"/>
            <p14:sldId id="54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6BF150-4404-41B7-99F4-657D585EAE4F}" v="23" dt="2024-08-02T20:58:03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81307" autoAdjust="0"/>
  </p:normalViewPr>
  <p:slideViewPr>
    <p:cSldViewPr snapToGrid="0">
      <p:cViewPr varScale="1">
        <p:scale>
          <a:sx n="90" d="100"/>
          <a:sy n="90" d="100"/>
        </p:scale>
        <p:origin x="158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105889-9296-5F32-231E-29C2EE2BE9A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2732D-51E6-DF13-FE91-2127D8F1D9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679F-922D-4EDE-B90A-863570CD6DE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7C9674-29E5-AC10-98B9-D6EE25890E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121A39-B30A-C3D0-0E52-1B1086317F9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34697-EC2F-46ED-A58B-547E0493D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140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0F246-C5B2-4AB3-984E-7581F956D48C}" type="datetimeFigureOut">
              <a:rPr lang="en-US" smtClean="0"/>
              <a:t>8/2/2024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96979-2B17-4C1F-A3E8-FBF627698B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295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part/chapter-13/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word-choice/" TargetMode="External"/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ntext-clues/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spelling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reativecommons.org/licenses/by-nc/4.0/" TargetMode="External"/><Relationship Id="rId4" Type="http://schemas.openxmlformats.org/officeDocument/2006/relationships/hyperlink" Target="https://ecampusontario.pressbooks.pub/gccom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Chapter 13: Working with Words: Which Word is Right?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9117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Point 3 of </a:t>
            </a:r>
            <a:r>
              <a:rPr lang="en-US" dirty="0"/>
              <a:t>Common Spelling Rules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875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Spelling Rules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197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 Spelling Rules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259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Commonly Misused Homonyms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3083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12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62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Using a Dictionary and Thesaurus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350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Proper Connotations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57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Slang definition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0406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Cliches definition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810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Avoiding Overly General Words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Changes were made.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4183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 was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Chapter 13.3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778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13.3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854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07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Context clues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014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Brief Definition or Restatement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27304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Synonyms and Antonyms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365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Examples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Minimal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20693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13.4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91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Commonly Confused Words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159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Commonly Confused Words 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Some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90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Recognizing Commonly Confused Words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203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Recognizing Commonly Confused Words </a:t>
            </a:r>
            <a:r>
              <a:rPr lang="en-US" dirty="0"/>
              <a:t>was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88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301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Key Takeaways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13.1 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266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Learning Objectives were taken directly from 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https://ecampusontario.pressbooks.pub/gccomm/chapter/modifiers/"/>
              </a:rPr>
              <a:t>Chapter 13.2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 </a:t>
            </a:r>
            <a:r>
              <a:rPr lang="en-US" sz="1200" i="1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https://ecampusontario.pressbooks.pub/gccomm/"/>
              </a:rPr>
              <a:t>Communication Essentials for College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by Jen Booth, Emily Cramer &amp; Amanda Quibell under a </a:t>
            </a:r>
            <a:r>
              <a:rPr lang="en-US" sz="120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https://creativecommons.org/licenses/by-nc/4.0/"/>
              </a:rPr>
              <a:t>CC BY-NC 4.0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License. No changes were made.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896979-2B17-4C1F-A3E8-FBF627698B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727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756FB-E05E-443F-88A1-CFC906389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7" y="1597961"/>
            <a:ext cx="9144000" cy="316230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DA97A-281B-4A77-9D2C-C5E6A860E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8"/>
            <a:ext cx="9144000" cy="985075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D7BAE-E194-4223-BB4E-5E487863F5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18C18-89F6-4150-BD93-18F8C03042AC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1F6C9-7279-4DF8-9462-3EFEFA03F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403346" y="1917949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57072-0A38-49AD-8D0D-0E42DD48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73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DA660-DF93-4947-B93F-BF118D3B5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457200"/>
            <a:ext cx="368729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FB0ECC-817B-4A71-AFB5-FC60A2BC3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253343"/>
            <a:ext cx="3687298" cy="3615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0292E-B3E1-4FD6-A7FA-C165BAC21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844277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788E0B-6135-4F59-A35A-2CA1A8BA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82E79-DDFE-4F37-9DBF-3623291B5DA7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DEF36-4037-4E6D-988F-CC8E3F11C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5C0D2D-D878-4723-A002-5A601EFB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C59D5-B8A1-4C9C-A61F-E082A4433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7" y="720433"/>
            <a:ext cx="3687298" cy="15873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33AB7-4F8E-4A9F-AC15-89E6A6E003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84727" y="2449286"/>
            <a:ext cx="3687298" cy="3419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CB4F5F-E6E7-45C3-B35C-80F81FB1A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58277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4B526-866D-4E11-A7F9-081BD4EDF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71EF-FB8D-4EB5-8153-7DFC9CDB4FBE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758BF8-E962-4367-8495-62438FDD4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C20AE1-C97D-4E6C-9DB2-B2904C2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506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89E81-5CFF-4A28-B9C8-5D54E51DF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8A4CC8-DCB0-4E94-98A7-236E3D186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1F802-21C2-44B2-A419-55469D8265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D4D33-0516-492D-A92F-5481C915B327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DB709-08FF-4C4A-8670-4CCA9146F9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95375-1CC8-4950-8439-877451C42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9284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8BDF0-A155-454D-B3E2-AD15D0905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73242" y="827313"/>
            <a:ext cx="2280557" cy="5061857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44E0D-96EC-4B35-BA5C-5DAFCC728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27313"/>
            <a:ext cx="8115300" cy="506185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ADC4E-9FB1-439F-B0FB-47F47B342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BE59C-8137-468D-8F36-D6AC6868838A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E406-061A-4440-BA75-3B684FC84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93CF-F5F3-4897-A51E-47D577FDD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971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ey Takeaway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2FA81F-F492-4428-8845-A70FF162F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39329"/>
            <a:ext cx="12192000" cy="20820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4EF588-5035-4D7A-B6DD-2A0CD883D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8" y="644236"/>
            <a:ext cx="10308771" cy="1046452"/>
          </a:xfrm>
        </p:spPr>
        <p:txBody>
          <a:bodyPr anchor="t"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290DF-6242-4D82-9077-908190909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028" y="2334924"/>
            <a:ext cx="10308771" cy="384203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E0D27-7263-4217-9779-D1E0A667C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0E830361-1618-43BA-8AB7-493978DD9A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905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8FDB0-BCE1-471E-B143-6C584313B41B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4F8A8-FBA7-4F25-ADEA-AF346495D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96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1E736-870F-48A8-B262-633FFFB505E9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2659999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98199-C6CF-4DFF-A750-435F06CC7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8582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4FCCD67-40D2-883C-2B3F-D1DCE273A2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8736" y="1810648"/>
            <a:ext cx="9861550" cy="466725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dirty="0"/>
              <a:t>Subheading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2D5EB-F993-411F-9DBA-971321FC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362" y="2510287"/>
            <a:ext cx="9950103" cy="343054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5D216-27F9-4078-8349-ABC9F614A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3F4D5-D7B0-4877-A4DB-E0FD32C33911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4609F8-5897-4724-8FA6-3EFDE8F2D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017079C-6097-989C-E369-8770C64306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353488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C0F0C-7BA8-490D-B4C9-CCE145DCD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1709738"/>
            <a:ext cx="9143999" cy="3050523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290E61-B837-4BE4-9BC7-6AF706BCCA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6" y="4902488"/>
            <a:ext cx="9143999" cy="9850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2E15F-E46D-44C6-9FB9-07B0BC545A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233D-7FFE-42A5-B086-87B7DBB343DE}" type="datetime1">
              <a:rPr lang="en-US" smtClean="0"/>
              <a:t>8/2/2024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F6955-3667-4857-B35A-9E12F7988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4B309-D15E-4FA1-9B8D-8C1F3B56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78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219AB-91F9-4F80-9B5D-2E6FE925F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19F334-D0CF-4DFD-BAA9-3ECD639B1F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7362" y="2227809"/>
            <a:ext cx="4942438" cy="39491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E0B5D-4613-4DA7-BA20-58B19BE8A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27809"/>
            <a:ext cx="4855265" cy="39491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F311AB-0603-424D-BC42-0CEAB3562B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7D508-782F-4EB9-A2C4-AC9258ED15D0}" type="datetime1">
              <a:rPr lang="en-US" smtClean="0"/>
              <a:t>8/2/2024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3AA2AC-0C5F-4835-BE47-D780C29890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C54C0-DFDA-4778-9EE8-5E5C30E05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443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F3603-5B09-4916-8324-A6BDAB4E0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726" y="365125"/>
            <a:ext cx="994273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4073C-C15B-4218-9B84-6758955176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4725" y="1681163"/>
            <a:ext cx="491285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16D27-36F6-440B-A9BE-8B9499047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84726" y="2505075"/>
            <a:ext cx="4912849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12010D-7AC4-4A70-A211-6A29274119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85526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AE85B5-3350-49A4-86A1-E5DAED4916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85526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73E874-D08B-4D81-B82D-5DF242E4A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23ABF-B725-48A4-AFC8-9F19B57F7A00}" type="datetime1">
              <a:rPr lang="en-US" smtClean="0"/>
              <a:t>8/2/2024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174067-0FFA-41C3-A3A6-E8907CC32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947985-FBC0-4118-8877-2E327F637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E0282-3DE7-4AB9-83AC-AFEDD22AF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A7436C-706A-443F-86CD-4444C8281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6A47-BB03-4FD1-B503-EE7D793F8ED1}" type="datetime1">
              <a:rPr lang="en-US" smtClean="0"/>
              <a:t>8/2/2024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B53292-7EA5-45D0-957F-636A44FC0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76F59D-34BB-462C-B506-040B9E982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90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E55245-AB52-41B4-9B28-55E6527DA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421D6-500E-46D0-A246-6BB5A6487DF6}" type="datetime1">
              <a:rPr lang="en-US" smtClean="0"/>
              <a:t>8/2/2024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B8AE-58B0-4FDF-8430-9D8D3DD537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610380" y="1926575"/>
            <a:ext cx="3830351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9E4D91-8619-43C1-841B-B5F47DE01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4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E192E3E-68A9-4F36-936C-1C8D0B9EF1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3792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14EB0-7E6D-4536-9350-5CB688B5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7362" y="720434"/>
            <a:ext cx="9950103" cy="15073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F5455E-4725-4924-BF7D-2E1FC9E391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7362" y="2427316"/>
            <a:ext cx="9950103" cy="3513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CAD9D9-1A1D-4438-9F3D-E5E58FD72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243751" y="6356350"/>
            <a:ext cx="22966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8010BD60-EEB7-4B40-9B18-B1B2FBC8A69F}" type="datetime1">
              <a:rPr lang="en-US" smtClean="0"/>
              <a:t>8/2/2024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717188-1DE1-4DA5-8161-21179E4A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0355" y="6356350"/>
            <a:ext cx="410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5DEF7F31-0B8A-474A-B86C-91F3817543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493454C-9E6B-7179-F5A8-B2D0F1348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969824" y="1363656"/>
            <a:ext cx="2583743" cy="365125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Communication Essentials for College</a:t>
            </a:r>
          </a:p>
        </p:txBody>
      </p:sp>
    </p:spTree>
    <p:extLst>
      <p:ext uri="{BB962C8B-B14F-4D97-AF65-F5344CB8AC3E}">
        <p14:creationId xmlns:p14="http://schemas.microsoft.com/office/powerpoint/2010/main" val="11508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8" r:id="rId3"/>
    <p:sldLayoutId id="2147483690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9" r:id="rId14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4.0/" TargetMode="External"/><Relationship Id="rId2" Type="http://schemas.openxmlformats.org/officeDocument/2006/relationships/hyperlink" Target="https://ecampusontario.pressbooks.pub/gccom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ontario.pre&#160;ssbooks.pub/gccomm/&#160;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gccomm/chapter/commonly-confused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20">
            <a:extLst>
              <a:ext uri="{FF2B5EF4-FFF2-40B4-BE49-F238E27FC236}">
                <a16:creationId xmlns:a16="http://schemas.microsoft.com/office/drawing/2014/main" id="{845648E2-B946-43A1-80DE-C50CBBDF92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26F5EE-D65E-DE1E-CA31-1839F821C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728" y="1597961"/>
            <a:ext cx="3795812" cy="3162300"/>
          </a:xfrm>
        </p:spPr>
        <p:txBody>
          <a:bodyPr anchor="b">
            <a:normAutofit fontScale="90000"/>
          </a:bodyPr>
          <a:lstStyle/>
          <a:p>
            <a:r>
              <a:rPr lang="en-US" dirty="0"/>
              <a:t>Communication Essentials for College</a:t>
            </a:r>
            <a:br>
              <a:rPr lang="en-US" dirty="0"/>
            </a:br>
            <a:r>
              <a:rPr lang="en-US" dirty="0"/>
              <a:t>Chapter  13: Working with Words: Which Word is Right?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902BE6-A31A-EF23-BD5A-C5F9C1484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727" y="4902489"/>
            <a:ext cx="5614023" cy="985075"/>
          </a:xfrm>
        </p:spPr>
        <p:txBody>
          <a:bodyPr anchor="t">
            <a:normAutofit fontScale="77500" lnSpcReduction="20000"/>
          </a:bodyPr>
          <a:lstStyle/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Slides created to accompany </a:t>
            </a:r>
            <a:r>
              <a:rPr lang="en-US" sz="1800" i="1" dirty="0">
                <a:solidFill>
                  <a:srgbClr val="14438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Communication Essentials for College</a:t>
            </a:r>
            <a:r>
              <a:rPr lang="en-US" sz="1800" dirty="0">
                <a:solidFill>
                  <a:srgbClr val="39393A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800" dirty="0">
                <a:solidFill>
                  <a:srgbClr val="39393A"/>
                </a:solidFill>
              </a:rPr>
              <a:t>by Jen Booth, Emily Cramer &amp; Amanda Quibell, Georgian College.</a:t>
            </a:r>
          </a:p>
          <a:p>
            <a:pPr lvl="0">
              <a:lnSpc>
                <a:spcPct val="100000"/>
              </a:lnSpc>
              <a:defRPr/>
            </a:pPr>
            <a:r>
              <a:rPr lang="en-US" sz="1800" dirty="0">
                <a:solidFill>
                  <a:srgbClr val="39393A"/>
                </a:solidFill>
              </a:rPr>
              <a:t>Except where otherwise noted, all material is licensed under </a:t>
            </a:r>
            <a:r>
              <a:rPr lang="en-US" sz="1800" dirty="0">
                <a:solidFill>
                  <a:srgbClr val="14438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NC 4.0</a:t>
            </a:r>
            <a:endParaRPr lang="en-US" dirty="0"/>
          </a:p>
        </p:txBody>
      </p:sp>
      <p:sp>
        <p:nvSpPr>
          <p:cNvPr id="36" name="Freeform: Shape 22">
            <a:extLst>
              <a:ext uri="{FF2B5EF4-FFF2-40B4-BE49-F238E27FC236}">
                <a16:creationId xmlns:a16="http://schemas.microsoft.com/office/drawing/2014/main" id="{EA06546B-3E90-4E24-BD32-C6BFD1CD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794726" y="-906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24">
            <a:extLst>
              <a:ext uri="{FF2B5EF4-FFF2-40B4-BE49-F238E27FC236}">
                <a16:creationId xmlns:a16="http://schemas.microsoft.com/office/drawing/2014/main" id="{3FA95682-BEE6-4B33-BA34-7E7BE49782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03793" y="3455896"/>
            <a:ext cx="3388208" cy="3406341"/>
          </a:xfrm>
          <a:custGeom>
            <a:avLst/>
            <a:gdLst>
              <a:gd name="connsiteX0" fmla="*/ 3388058 w 3388208"/>
              <a:gd name="connsiteY0" fmla="*/ 0 h 3406341"/>
              <a:gd name="connsiteX1" fmla="*/ 3388208 w 3388208"/>
              <a:gd name="connsiteY1" fmla="*/ 0 h 3406341"/>
              <a:gd name="connsiteX2" fmla="*/ 3388208 w 3388208"/>
              <a:gd name="connsiteY2" fmla="*/ 3406341 h 3406341"/>
              <a:gd name="connsiteX3" fmla="*/ 0 w 3388208"/>
              <a:gd name="connsiteY3" fmla="*/ 3406341 h 3406341"/>
              <a:gd name="connsiteX4" fmla="*/ 79006 w 3388208"/>
              <a:gd name="connsiteY4" fmla="*/ 3404386 h 3406341"/>
              <a:gd name="connsiteX5" fmla="*/ 3383947 w 3388208"/>
              <a:gd name="connsiteY5" fmla="*/ 164274 h 3406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388208" h="3406341">
                <a:moveTo>
                  <a:pt x="3388058" y="0"/>
                </a:moveTo>
                <a:lnTo>
                  <a:pt x="3388208" y="0"/>
                </a:lnTo>
                <a:lnTo>
                  <a:pt x="3388208" y="3406341"/>
                </a:lnTo>
                <a:lnTo>
                  <a:pt x="0" y="3406341"/>
                </a:lnTo>
                <a:lnTo>
                  <a:pt x="79006" y="3404386"/>
                </a:lnTo>
                <a:cubicBezTo>
                  <a:pt x="1864742" y="3315784"/>
                  <a:pt x="3296223" y="1912901"/>
                  <a:pt x="3383947" y="164274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E1FFF-E308-BF4B-056D-7B49CBB55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" t="-179" r="-270" b="362"/>
          <a:stretch/>
        </p:blipFill>
        <p:spPr>
          <a:xfrm>
            <a:off x="6802683" y="797973"/>
            <a:ext cx="3467173" cy="518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11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BB855-29EC-DD62-04AD-3E1767AF0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13.1 - Key Takeaways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9C9C4-FD48-CA4E-67A8-D25F28405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Consulting the dictionary is one way to make sure you are using the correct word in your writing. You may also keep a list of commonly confused words nearby when you write or study the chart in this book.</a:t>
            </a:r>
          </a:p>
          <a:p>
            <a:r>
              <a:rPr lang="en-US" dirty="0"/>
              <a:t>Choosing the proper words leaves a positive impression on your readers.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C9A25-0CA9-3E44-5071-1AD706477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C17D7D-DE7A-E5EA-B265-69628CF5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005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446FE-D73A-46B3-AA9C-3546C3F5F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13.2 – Spelling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230E2-41C1-F959-442A-ECFDA6D86F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5BFB4-78AF-10CD-2A85-AEA7B14BE7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common spelling rules.</a:t>
            </a:r>
          </a:p>
          <a:p>
            <a:r>
              <a:rPr lang="en-US" dirty="0"/>
              <a:t>Identify commonly misused homonyms.</a:t>
            </a:r>
          </a:p>
          <a:p>
            <a:r>
              <a:rPr lang="en-US" dirty="0"/>
              <a:t>Identify commonly misspelled words.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9B7A1-C7EE-16BA-4FD5-FED5B74D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AA3DA-6E8F-60FC-5563-6B122DAF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24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A4378-3C3F-EBAA-36F1-14BC3802D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Spelling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E88C-1293-86EF-6610-E85DA46A2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Follow the basic spelling rules to make sure your writing is free of errors, but some rules have exceptions.</a:t>
            </a:r>
          </a:p>
          <a:p>
            <a:r>
              <a:rPr lang="en-US" dirty="0"/>
              <a:t>Proofread your work and run a spell check to present the best version of your writing.</a:t>
            </a:r>
          </a:p>
          <a:p>
            <a:r>
              <a:rPr lang="en-US" dirty="0"/>
              <a:t>Write ‘</a:t>
            </a:r>
            <a:r>
              <a:rPr lang="en-US" dirty="0" err="1"/>
              <a:t>i</a:t>
            </a:r>
            <a:r>
              <a:rPr lang="en-US" dirty="0"/>
              <a:t>’ before ‘e’ except after ‘c’ , or when pronounced ‘ay’ like “</a:t>
            </a:r>
            <a:r>
              <a:rPr lang="en-US" dirty="0" err="1"/>
              <a:t>neighbour</a:t>
            </a:r>
            <a:r>
              <a:rPr lang="en-US" dirty="0"/>
              <a:t>” or “weigh”.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31F68-0F36-A0DD-9BF4-7D20709AE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54B7D8-C706-4A0E-283D-68A0A8EA62B4}"/>
              </a:ext>
            </a:extLst>
          </p:cNvPr>
          <p:cNvSpPr txBox="1"/>
          <p:nvPr/>
        </p:nvSpPr>
        <p:spPr>
          <a:xfrm>
            <a:off x="6204807" y="6227770"/>
            <a:ext cx="3561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(Booth et al., 2022, paras 4-5)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BE20B6-42F5-86AF-B567-F3E444EE8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865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AD229-0017-E717-DAA7-CE3A821AF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Spelling Rules (Continued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E12CF2-2720-9E20-BD02-E88ACE407C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words end in a consonant plus ‘y’ , drop the ‘y’ and add an ‘</a:t>
            </a:r>
            <a:r>
              <a:rPr lang="en-US" dirty="0" err="1"/>
              <a:t>i</a:t>
            </a:r>
            <a:r>
              <a:rPr lang="en-US" dirty="0"/>
              <a:t>’ before adding another ending</a:t>
            </a:r>
          </a:p>
          <a:p>
            <a:r>
              <a:rPr lang="en-US" dirty="0"/>
              <a:t>When words end in a vowel plus ‘y’ , keep the ‘y’ and add the ending</a:t>
            </a:r>
          </a:p>
          <a:p>
            <a:r>
              <a:rPr lang="en-US" dirty="0"/>
              <a:t>When adding an ending that begins with a vowel, such as –able,  -</a:t>
            </a:r>
            <a:r>
              <a:rPr lang="en-US" dirty="0" err="1"/>
              <a:t>ence</a:t>
            </a:r>
            <a:r>
              <a:rPr lang="en-US" dirty="0"/>
              <a:t>, –</a:t>
            </a:r>
            <a:r>
              <a:rPr lang="en-US" dirty="0" err="1"/>
              <a:t>ing</a:t>
            </a:r>
            <a:r>
              <a:rPr lang="en-US" dirty="0"/>
              <a:t>, or –</a:t>
            </a:r>
            <a:r>
              <a:rPr lang="en-US" dirty="0" err="1"/>
              <a:t>ity</a:t>
            </a:r>
            <a:r>
              <a:rPr lang="en-US" dirty="0"/>
              <a:t>, drop the last e in a word.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227826-A3C0-27D0-2539-6A32CEE135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1136C1-0CFC-945E-6156-28325AB4CE68}"/>
              </a:ext>
            </a:extLst>
          </p:cNvPr>
          <p:cNvSpPr txBox="1"/>
          <p:nvPr/>
        </p:nvSpPr>
        <p:spPr>
          <a:xfrm>
            <a:off x="6341967" y="6197290"/>
            <a:ext cx="356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6-8)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14E003-4A8E-FC75-A381-66F0D7F08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94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0949A-458A-DB4B-59B0-A05753105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Spelling Rules (Continued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90C9A-DA20-8069-AEE0-A30739C30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adding an ending that begins with a consonant, such as –less, –</a:t>
            </a:r>
            <a:r>
              <a:rPr lang="en-US" dirty="0" err="1"/>
              <a:t>ment</a:t>
            </a:r>
            <a:r>
              <a:rPr lang="en-US" dirty="0"/>
              <a:t>, or –</a:t>
            </a:r>
            <a:r>
              <a:rPr lang="en-US" dirty="0" err="1"/>
              <a:t>ly</a:t>
            </a:r>
            <a:r>
              <a:rPr lang="en-US" dirty="0"/>
              <a:t>, keep the last e in a word.</a:t>
            </a:r>
          </a:p>
          <a:p>
            <a:r>
              <a:rPr lang="en-US" dirty="0"/>
              <a:t>For many words ending in a consonant and an ‘o’ , add –s when using the plural form.</a:t>
            </a:r>
          </a:p>
          <a:p>
            <a:r>
              <a:rPr lang="en-US" dirty="0"/>
              <a:t>Add –es to words that end in ‘s’ , ‘</a:t>
            </a:r>
            <a:r>
              <a:rPr lang="en-US" dirty="0" err="1"/>
              <a:t>ch</a:t>
            </a:r>
            <a:r>
              <a:rPr lang="en-US" dirty="0"/>
              <a:t>’ , ‘</a:t>
            </a:r>
            <a:r>
              <a:rPr lang="en-US" dirty="0" err="1"/>
              <a:t>sh</a:t>
            </a:r>
            <a:r>
              <a:rPr lang="en-US" dirty="0"/>
              <a:t>’ , and ‘x’ .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7F7D02-5BC4-CD4F-D01D-90C9B9C81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DE3C65-3EF4-A600-2870-B4461492FE26}"/>
              </a:ext>
            </a:extLst>
          </p:cNvPr>
          <p:cNvSpPr txBox="1"/>
          <p:nvPr/>
        </p:nvSpPr>
        <p:spPr>
          <a:xfrm>
            <a:off x="6096000" y="6171684"/>
            <a:ext cx="3880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9-11)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8A3E6A-7208-79F7-7B57-40BE4D04F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64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6CC2-1744-E17D-BFDF-DC5A7D04C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Misused Homonyms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1F9667-4CEB-6107-D8A9-593888187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Homonyms are words that have same sound but different meanings</a:t>
            </a:r>
          </a:p>
          <a:p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Principle, Principal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Where, Wear, Ware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Lead, Led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Sees, Seas, Seize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784CD7-FAF7-6685-6BE8-7C38E1C7C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E42B83-2CD6-477A-90BB-6C1B4EFA6557}"/>
              </a:ext>
            </a:extLst>
          </p:cNvPr>
          <p:cNvSpPr txBox="1"/>
          <p:nvPr/>
        </p:nvSpPr>
        <p:spPr>
          <a:xfrm>
            <a:off x="6275071" y="6212530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12-13)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012B8A-30AB-8481-137C-CA690C85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00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FDE18-D94F-1DB8-0CBD-F413BD3C9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Misspelled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8B60F-A723-0FEE-688E-D1C9ECCC0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tricks that can help you with commonly misspelled words: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Write each word and underline the problem area.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Test your knowledge using flashcards.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Examples of commonly misspelled words (</a:t>
            </a:r>
            <a:r>
              <a:rPr lang="en-US" b="1" dirty="0"/>
              <a:t>bolded</a:t>
            </a:r>
            <a:r>
              <a:rPr lang="en-US" dirty="0"/>
              <a:t> areas are often spelled incorrectly):</a:t>
            </a:r>
          </a:p>
          <a:p>
            <a:pPr lvl="1"/>
            <a:r>
              <a:rPr lang="en-US" b="0" dirty="0"/>
              <a:t>begi</a:t>
            </a:r>
            <a:r>
              <a:rPr lang="en-US" dirty="0"/>
              <a:t>nn</a:t>
            </a:r>
            <a:r>
              <a:rPr lang="en-US" b="0" dirty="0"/>
              <a:t>ing, a</a:t>
            </a:r>
            <a:r>
              <a:rPr lang="en-US" dirty="0"/>
              <a:t>c</a:t>
            </a:r>
            <a:r>
              <a:rPr lang="en-US" b="0" dirty="0"/>
              <a:t>ross, knowle</a:t>
            </a:r>
            <a:r>
              <a:rPr lang="en-US" dirty="0"/>
              <a:t>d</a:t>
            </a:r>
            <a:r>
              <a:rPr lang="en-US" b="0" dirty="0"/>
              <a:t>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68618-6310-9F0C-3882-5826FC5B14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A8988E-EF5C-0EC3-FE49-81E64C31948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466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9A462-4BB6-01D9-C0B9-EF4C6A389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13.2 -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7360D-FD71-6579-F133-1CC1782A7B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Accurate, error-free spelling enhances your credibility with the reader.</a:t>
            </a:r>
          </a:p>
          <a:p>
            <a:r>
              <a:rPr lang="en-US" dirty="0"/>
              <a:t>Mastering the rules of spelling may help you become a better speller.</a:t>
            </a:r>
          </a:p>
          <a:p>
            <a:r>
              <a:rPr lang="en-US" dirty="0"/>
              <a:t>Knowing the commonly misused homonyms may prevent spelling errors.</a:t>
            </a:r>
          </a:p>
          <a:p>
            <a:r>
              <a:rPr lang="en-US" dirty="0"/>
              <a:t>Studying the list of commonly misspelled words in this chapter, or studying a list of your own, is one way to improve your spelling skills.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01F47-11C2-CCA9-9AD1-09C9DA970C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6273D6-2F27-39DD-2C62-8DBFC70E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17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BCF32-EFC3-40C0-9C6F-B7044A9A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13.3 – Word Choice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A04DB-EDF7-9FBC-B405-21D4F75158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7EC25-6A8F-143A-6261-A49781B82C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reasons why using a dictionary and thesaurus is important when writing.</a:t>
            </a:r>
          </a:p>
          <a:p>
            <a:r>
              <a:rPr lang="en-US" dirty="0"/>
              <a:t>Identify how to use proper connotations.</a:t>
            </a:r>
          </a:p>
          <a:p>
            <a:r>
              <a:rPr lang="en-US" dirty="0"/>
              <a:t>Identify how to avoid using slang, clichés, and overly general words in your writing.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51513-8BB6-82B5-43FA-4E9AB04A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6AE8C4-F61B-A14E-A173-2D956ED62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711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C3789-D2AC-9F27-5FD3-8B9A269A8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Dictionary and Thesaurus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F2C1A-E5F4-A26A-16FE-1A18A947C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Conscious choice of words leads to impactful and effective writing.</a:t>
            </a:r>
          </a:p>
          <a:p>
            <a:r>
              <a:rPr lang="en-US" dirty="0"/>
              <a:t>Use dictionaries to get help with meanings, spellings, pronunciations and correct use of word.</a:t>
            </a:r>
          </a:p>
          <a:p>
            <a:r>
              <a:rPr lang="en-US" dirty="0"/>
              <a:t>A thesaurus is another great resource that gives you a list of synonyms and antonyms.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27D2D-3F2C-805A-D1BD-1006FCEFC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FE3BE6-4FB9-16C2-368E-00872A725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07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5224D-BC8A-685B-238D-93B6D5F68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13: Working with Words: Which Word is Right?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0173-8679-D722-6F40-BAEF2EC2C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12.1 – Commas</a:t>
            </a:r>
          </a:p>
          <a:p>
            <a:r>
              <a:rPr lang="en-US" dirty="0"/>
              <a:t>13.1 - Commonly Confused Words</a:t>
            </a:r>
          </a:p>
          <a:p>
            <a:r>
              <a:rPr lang="en-US" dirty="0"/>
              <a:t>13.2 - Spelling</a:t>
            </a:r>
          </a:p>
          <a:p>
            <a:r>
              <a:rPr lang="en-US" dirty="0"/>
              <a:t>13.3 - Word Choice</a:t>
            </a:r>
          </a:p>
          <a:p>
            <a:r>
              <a:rPr lang="en-US" dirty="0"/>
              <a:t>13.4 - Using Context Clues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3DFFA-104E-E40F-ACCE-118A324025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032C33-9D7F-5CB1-5A63-3BD1EBC1C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952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9EE71-F5A6-D665-386D-73E31A7B4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Dictionary and Thesaurus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552F6-314F-7BCD-032A-96ED8B36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dictionaries offer the following piece of information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Spelling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Pronunciation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Part of Speech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Definition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Synonyms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Etymology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28BF56-3E17-3030-F255-19893B0E3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40BAFF-28B7-0DC6-36EF-E9CD9D0A0B7E}"/>
              </a:ext>
            </a:extLst>
          </p:cNvPr>
          <p:cNvSpPr txBox="1"/>
          <p:nvPr/>
        </p:nvSpPr>
        <p:spPr>
          <a:xfrm>
            <a:off x="6576060" y="6356350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BE7457-9D74-A8EF-75ED-588AA552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61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7E73E-BA57-2C6A-2D7A-8D3A18FB5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Proper Connotations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B480-D06E-5B9B-96AC-34E4E65AC5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Denotation</a:t>
            </a:r>
            <a:r>
              <a:rPr lang="en-US" dirty="0"/>
              <a:t>: the dictionary definition of a word.</a:t>
            </a:r>
          </a:p>
          <a:p>
            <a:r>
              <a:rPr lang="en-US" b="1" dirty="0"/>
              <a:t>Connotation:</a:t>
            </a:r>
            <a:r>
              <a:rPr lang="en-US" dirty="0"/>
              <a:t> emotional or cultural meaning attached to a word. It can positive, negative or neutral.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Be mindful of the connotative meaning when you choose a word.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64419C-9713-152A-1FA7-49F577773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72A5B-F3A4-3B42-A81C-2B796F3F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858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24A9F-BF28-BDD5-C50C-DC99D0E09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Slang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BFFC7-FE7B-16CF-C028-E967C5E62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Slang</a:t>
            </a:r>
            <a:r>
              <a:rPr lang="en-US" dirty="0"/>
              <a:t> is are nonstandard English words that are appropriate to use for informal communication.</a:t>
            </a:r>
          </a:p>
          <a:p>
            <a:r>
              <a:rPr lang="en-US" dirty="0"/>
              <a:t>Slang is appropriate with personal correspondence between friends and family, but it should be avoided in formal academic writing. </a:t>
            </a:r>
          </a:p>
          <a:p>
            <a:r>
              <a:rPr lang="en-US" dirty="0"/>
              <a:t>Changes with the passage fads and is familiar to specific group of people.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BBB866-8934-A968-8BC3-C3BFF43E4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85B6EB-76DF-CBE4-6841-BF7B8C21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24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FCCBA-F180-DB75-C77C-DC811874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Clichés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9583E-B28A-0030-B519-04318E2F50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Clichés </a:t>
            </a:r>
            <a:r>
              <a:rPr lang="en-US" dirty="0"/>
              <a:t>are descriptive expressions that have lost their effectiveness because they are overused.</a:t>
            </a:r>
          </a:p>
          <a:p>
            <a:r>
              <a:rPr lang="en-US" dirty="0"/>
              <a:t>Avoid using clichés in formal writing. Using clichés in your writing will make it less impactful as it lacks originality.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7B0F1C-F977-35FE-DA2C-E5C3D7CE7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8CFA0-AFF4-57C3-12DA-1E909DCC5160}"/>
              </a:ext>
            </a:extLst>
          </p:cNvPr>
          <p:cNvSpPr txBox="1"/>
          <p:nvPr/>
        </p:nvSpPr>
        <p:spPr>
          <a:xfrm>
            <a:off x="6383900" y="6352143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16)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8B7F5A-CB32-AF00-4031-8E52ED245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3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9A5BB-F1D0-BB8B-B9EB-FE0F859E9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Overly General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C4469-200F-31EA-D57E-47FBF5F52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Try avoiding using general words and be specific to make your writing interesting.</a:t>
            </a:r>
          </a:p>
          <a:p>
            <a:r>
              <a:rPr lang="en-US" dirty="0"/>
              <a:t>Replace general language with nouns, verbs, and modifiers that convey details (color, texture, sound, and smell) to your writing.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8964C6-A25F-CCD8-E8CA-5871F39AB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ED2B9AD-2FB6-E6AC-DEEF-6AF20C5B0F1A}"/>
              </a:ext>
            </a:extLst>
          </p:cNvPr>
          <p:cNvSpPr txBox="1"/>
          <p:nvPr/>
        </p:nvSpPr>
        <p:spPr>
          <a:xfrm>
            <a:off x="6383900" y="6352143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20)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05224-025E-D4AA-5826-06C484D0D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930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58A1F-62DB-CA51-6B15-4CB87E9A8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Overly General Words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2582C-8C7E-2B0C-B5E1-A13E1276B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Example using general and specific language</a:t>
            </a:r>
            <a:r>
              <a:rPr lang="en-US" dirty="0"/>
              <a:t>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General:</a:t>
            </a:r>
            <a:r>
              <a:rPr lang="en-US" b="0" dirty="0"/>
              <a:t> My new puppy is cute.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Specific:</a:t>
            </a:r>
            <a:r>
              <a:rPr lang="en-US" b="0" dirty="0"/>
              <a:t> My new puppy is a ball of white fuzz with the biggest black eyes I have ever seen.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EAE94F-CB25-660C-3BA4-96D28BCD0B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AF374CD-ED56-675D-EF73-F8E07B93485D}"/>
              </a:ext>
            </a:extLst>
          </p:cNvPr>
          <p:cNvSpPr txBox="1"/>
          <p:nvPr/>
        </p:nvSpPr>
        <p:spPr>
          <a:xfrm>
            <a:off x="6441050" y="6356350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21)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2D10E-D47F-A670-B500-72C2A54EF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078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7DB33-1E45-C070-BEB6-685E20BE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13.3 -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F2AF5-01F9-CBCD-B2D2-E1CF3ACE0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dictionary and thesaurus as you write will improve your writing by improving your word choice.</a:t>
            </a:r>
          </a:p>
          <a:p>
            <a:r>
              <a:rPr lang="en-US" dirty="0"/>
              <a:t>Connotations of words may be positive, neutral, or negative.</a:t>
            </a:r>
          </a:p>
          <a:p>
            <a:r>
              <a:rPr lang="en-US" dirty="0"/>
              <a:t>Slang, clichés, and overly general words should be avoided in academic writing.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C593AB-74BF-1DC6-4900-852E4E7111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2BE358-674E-A279-BD61-F77E3DCAE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2316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EB601-57D8-2E6A-5114-6A768B9D0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13.4 – Using Context Clues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9FF3E-D709-D0A3-C2FD-9FB8E68CF3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F00A2A-C90A-FCC1-0274-D1363C547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the different types of context clues.</a:t>
            </a:r>
          </a:p>
          <a:p>
            <a:r>
              <a:rPr lang="en-US" dirty="0"/>
              <a:t>Practice using context clues while reading.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3406B9-9740-C877-FF4B-6C625644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B4E3A-88F2-150A-D1B7-617238974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294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9BA3A-D335-A909-DC35-5C4C0003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Context clues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DDFFA2-67D2-B6FF-F994-6E8384169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b="1" dirty="0"/>
              <a:t>Context clues</a:t>
            </a:r>
            <a:r>
              <a:rPr lang="en-CA" dirty="0"/>
              <a:t>: s</a:t>
            </a:r>
            <a:r>
              <a:rPr lang="en-US" dirty="0"/>
              <a:t>mall pieces of information included in the text that help to decipher meaning of unknown words.</a:t>
            </a:r>
          </a:p>
          <a:p>
            <a:pPr lvl="0"/>
            <a:r>
              <a:rPr lang="en-US" dirty="0"/>
              <a:t>Different types of context clues include: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Brief definition or restatement.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Synonyms and antonyms.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Examples.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A8A877-5E85-5D12-64E7-31C5A4727B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AA76E3-D618-3F03-A789-CBD21234AFA8}"/>
              </a:ext>
            </a:extLst>
          </p:cNvPr>
          <p:cNvSpPr txBox="1"/>
          <p:nvPr/>
        </p:nvSpPr>
        <p:spPr>
          <a:xfrm>
            <a:off x="6361040" y="6352143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2-3)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E1920C-8E42-473B-28CD-D10EA849B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736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0162D-BAFD-255E-2301-D5B8B13E4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Brief Definition or Restatement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4CA4FE-267C-882D-D51C-177BD02FE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Sometimes a text directly states the definition or a restatement of the unknown word; this is denoted by a word or punctuation mark</a:t>
            </a:r>
          </a:p>
          <a:p>
            <a:endParaRPr lang="en-US" b="1" dirty="0"/>
          </a:p>
          <a:p>
            <a:r>
              <a:rPr lang="en-US" b="1" dirty="0"/>
              <a:t>Example</a:t>
            </a:r>
            <a:r>
              <a:rPr lang="en-US" dirty="0"/>
              <a:t>: Marina was indignant—fuming mad—when she discovered her brother had left for the party without her.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Dashes ( - ) indicate the meaning of the unfamiliar word, </a:t>
            </a:r>
            <a:r>
              <a:rPr lang="en-US" b="0" i="1" dirty="0"/>
              <a:t>indignant.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i="1" dirty="0"/>
              <a:t>Fuming mad</a:t>
            </a:r>
            <a:r>
              <a:rPr lang="en-US" b="0" dirty="0"/>
              <a:t> is not a formal definition of </a:t>
            </a:r>
            <a:r>
              <a:rPr lang="en-US" b="0" i="1" dirty="0"/>
              <a:t>indignant</a:t>
            </a:r>
            <a:r>
              <a:rPr lang="en-US" b="0" dirty="0"/>
              <a:t>, but it still defines it</a:t>
            </a:r>
            <a:r>
              <a:rPr lang="en-US" b="0" i="1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E63D4-8CD4-DA7E-53D3-D51170E61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28E914-D664-3B0A-CAF2-B5B7C5F08B3F}"/>
              </a:ext>
            </a:extLst>
          </p:cNvPr>
          <p:cNvSpPr txBox="1"/>
          <p:nvPr/>
        </p:nvSpPr>
        <p:spPr>
          <a:xfrm>
            <a:off x="6096000" y="6354246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4-6)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E23EE-0061-8080-471C-A1BF4C81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516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1E7E-8294-AE87-462D-7A653E071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13.1 – Commonly Confused Words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AAF9E9-9E74-4A42-A628-602B369C45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2A4B24-1845-ACFB-4888-9B81378CD37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commonly confused words.</a:t>
            </a:r>
          </a:p>
          <a:p>
            <a:r>
              <a:rPr lang="en-US" dirty="0"/>
              <a:t>Use strategies to avoid commonly confused words.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0A1F37-1238-1FBA-5C08-08E5B0557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308A1-FD12-A01E-861D-5638AF93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554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B489C-CEF3-0B72-FE21-CE387A9D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Synonyms and Antonyms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1A895-3C8C-1D85-BB01-4C8ED58EB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Sometimes a synonym/antonym of the unknown word is used to signal the meaning of an unfamiliar word</a:t>
            </a:r>
          </a:p>
          <a:p>
            <a:pPr marL="0" lvl="0" indent="0">
              <a:buNone/>
            </a:pPr>
            <a:r>
              <a:rPr lang="en-US" b="1" dirty="0"/>
              <a:t>Example of using an antonym to signal a contrast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I abhor clothes shopping, but I adore grocery shopping.</a:t>
            </a:r>
          </a:p>
          <a:p>
            <a:pPr lvl="2"/>
            <a:r>
              <a:rPr lang="en-US" b="1" dirty="0"/>
              <a:t>Signal contrast</a:t>
            </a:r>
            <a:r>
              <a:rPr lang="en-US" dirty="0"/>
              <a:t>: a</a:t>
            </a:r>
            <a:r>
              <a:rPr lang="en-US" i="1" dirty="0"/>
              <a:t>bhor </a:t>
            </a:r>
            <a:r>
              <a:rPr lang="en-US" dirty="0"/>
              <a:t>is opposite of </a:t>
            </a:r>
            <a:r>
              <a:rPr lang="en-US" i="1" dirty="0"/>
              <a:t>adore</a:t>
            </a:r>
            <a:endParaRPr lang="en-US" dirty="0"/>
          </a:p>
          <a:p>
            <a:pPr lvl="2"/>
            <a:r>
              <a:rPr lang="en-US" dirty="0"/>
              <a:t>The reader can guess that </a:t>
            </a:r>
            <a:r>
              <a:rPr lang="en-US" i="1" dirty="0"/>
              <a:t>abhor</a:t>
            </a:r>
            <a:r>
              <a:rPr lang="en-US" dirty="0"/>
              <a:t> means to dislike greatly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46BC8-A399-94CE-A843-46F544E5E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910DA6-BCCA-A90D-EB8D-373A004911DA}"/>
              </a:ext>
            </a:extLst>
          </p:cNvPr>
          <p:cNvSpPr txBox="1"/>
          <p:nvPr/>
        </p:nvSpPr>
        <p:spPr>
          <a:xfrm>
            <a:off x="6096000" y="6201100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7-9)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6A3383-4EA5-A3B1-6715-13AD9B8F4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61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7DA83-8776-C1D3-A3DB-A5B54E1C6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9C7FC-1FBA-6797-B587-F2C0AC624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a text will give you an example of the word that sheds light on its meaning</a:t>
            </a:r>
          </a:p>
          <a:p>
            <a:r>
              <a:rPr lang="en-US" b="1" dirty="0"/>
              <a:t>Example: </a:t>
            </a:r>
            <a:r>
              <a:rPr lang="en-US" dirty="0"/>
              <a:t>I knew Mark’s ailurophobia was in full force because he began trembling and stuttering when he saw my cat, Ludwig, slink out from under the bed.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1" dirty="0"/>
              <a:t>Unknown word:  </a:t>
            </a:r>
            <a:r>
              <a:rPr lang="en-US" b="0" dirty="0"/>
              <a:t>ailurophobia 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The sentence example helps indicate that </a:t>
            </a:r>
            <a:r>
              <a:rPr lang="en-US" b="0" i="1" dirty="0"/>
              <a:t>ailurophobia means</a:t>
            </a:r>
            <a:r>
              <a:rPr lang="en-US" b="0" dirty="0"/>
              <a:t> a fear of cats.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D532C9-B3E7-4BF4-7913-AA79B9C3C8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CC1654-B91C-988E-4A5D-CC8BD2CF2DE0}"/>
              </a:ext>
            </a:extLst>
          </p:cNvPr>
          <p:cNvSpPr txBox="1"/>
          <p:nvPr/>
        </p:nvSpPr>
        <p:spPr>
          <a:xfrm>
            <a:off x="5959903" y="6352143"/>
            <a:ext cx="3838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10-11)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331264-21F7-AFD7-7BC5-D1B084C2B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33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CF13E-F2C7-325E-8FB3-6F100349E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13.4 -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7D3A0-A1FD-E141-3294-BEB99BB2E9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Context clues are words or phrases within a text that help clarify vocabulary that is unknown to you.</a:t>
            </a:r>
          </a:p>
          <a:p>
            <a:r>
              <a:rPr lang="en-US" dirty="0"/>
              <a:t>There are several types of context clues including brief definition and restatement, synonyms and antonyms, and example.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C5785D-A863-2CEE-9A75-D17FCA33F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C07F96-B504-D297-FCD6-1CE05C016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915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CE48F-4E43-7C89-A26F-74D441947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References &amp; Attributions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5ED25-E73A-0330-17B7-B819861D8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Cramer, E., &amp; Quibell, A. (2022, February 28). </a:t>
            </a:r>
            <a:r>
              <a:rPr lang="en-US" i="1" dirty="0"/>
              <a:t>Communication Essentials for College</a:t>
            </a:r>
            <a:r>
              <a:rPr lang="en-US" dirty="0"/>
              <a:t>. </a:t>
            </a:r>
            <a:r>
              <a:rPr lang="en-US" dirty="0" err="1"/>
              <a:t>eCampus</a:t>
            </a:r>
            <a:r>
              <a:rPr lang="en-US" dirty="0"/>
              <a:t> Ontario Open Library. </a:t>
            </a:r>
            <a:r>
              <a:rPr lang="en-US" u="sng" dirty="0">
                <a:hlinkClick r:id="rId2"/>
              </a:rPr>
              <a:t>https://ecampusontario.pre ssbooks.pub/</a:t>
            </a:r>
            <a:r>
              <a:rPr lang="en-US" u="sng" dirty="0" err="1">
                <a:hlinkClick r:id="rId2"/>
              </a:rPr>
              <a:t>gccomm</a:t>
            </a:r>
            <a:r>
              <a:rPr lang="en-US" u="sng" dirty="0">
                <a:hlinkClick r:id="rId2"/>
              </a:rPr>
              <a:t>/ 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C83FA-45DB-ED8A-4CF8-EF2BC520E5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DE6569-B6BD-9A85-FD97-4586050E9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5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5628-42A5-C64C-F911-552446AF8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Confused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A2F89-A2BD-D27B-00E1-612C8BC75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Commonly confused words </a:t>
            </a:r>
            <a:r>
              <a:rPr lang="en-US" dirty="0"/>
              <a:t>are words in English that share similar pronunciation, meaning or spelling with another word.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DDCB90-7B19-6D2F-F788-0DEB49697B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88DF1B-B39B-A37F-0BB7-E81DE4C3D63E}"/>
              </a:ext>
            </a:extLst>
          </p:cNvPr>
          <p:cNvSpPr txBox="1"/>
          <p:nvPr/>
        </p:nvSpPr>
        <p:spPr>
          <a:xfrm>
            <a:off x="6418167" y="6352143"/>
            <a:ext cx="356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para.5 )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D332D-5C68-9679-0F1F-6E8F51838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82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783C-4101-7827-8C7A-E9DBC619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Commonly Confused Words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C8695-71D0-6B19-091D-DCEECBC37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b="1" dirty="0"/>
              <a:t>Example</a:t>
            </a:r>
            <a:r>
              <a:rPr lang="en-US" dirty="0"/>
              <a:t>: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 liked her </a:t>
            </a:r>
            <a:r>
              <a:rPr lang="en-US" dirty="0"/>
              <a:t>new </a:t>
            </a:r>
            <a:r>
              <a:rPr lang="en-US" b="0" dirty="0"/>
              <a:t>sweater.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b="0" dirty="0"/>
              <a:t>I </a:t>
            </a:r>
            <a:r>
              <a:rPr lang="en-US" dirty="0"/>
              <a:t>knew</a:t>
            </a:r>
            <a:r>
              <a:rPr lang="en-US" b="0" dirty="0"/>
              <a:t> she would wear that sweater today.</a:t>
            </a:r>
          </a:p>
          <a:p>
            <a:pPr lvl="0"/>
            <a:r>
              <a:rPr lang="en-US" i="1" dirty="0"/>
              <a:t>New </a:t>
            </a:r>
            <a:r>
              <a:rPr lang="en-US" dirty="0"/>
              <a:t>and </a:t>
            </a:r>
            <a:r>
              <a:rPr lang="en-US" i="1" dirty="0"/>
              <a:t>knew</a:t>
            </a:r>
            <a:r>
              <a:rPr lang="en-US" dirty="0"/>
              <a:t> sound alike when spoken aloud, but mean different things. </a:t>
            </a:r>
            <a:r>
              <a:rPr lang="en-US" i="1" dirty="0"/>
              <a:t>New</a:t>
            </a:r>
            <a:r>
              <a:rPr lang="en-US" dirty="0"/>
              <a:t> is an adjective describing the sweater and </a:t>
            </a:r>
            <a:r>
              <a:rPr lang="en-US" i="1" dirty="0"/>
              <a:t>knew</a:t>
            </a:r>
            <a:r>
              <a:rPr lang="en-US" dirty="0"/>
              <a:t> is the past tense of the verb ‘to know’.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8131B6-A2E2-67BC-07AB-E74AA10EDD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5057AB-7B23-74C4-2F95-0FEC8F3B05B6}"/>
              </a:ext>
            </a:extLst>
          </p:cNvPr>
          <p:cNvSpPr txBox="1"/>
          <p:nvPr/>
        </p:nvSpPr>
        <p:spPr>
          <a:xfrm>
            <a:off x="6380067" y="6356350"/>
            <a:ext cx="356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paras 6-7)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29DD2-14B6-F52C-D806-7C164618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03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488B6-B263-EC5A-4DC8-6CC1E01E6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Recognizing Commonly Confused Words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6E1C17-0BE9-30DF-1980-7465C62A3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Accept, Except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Accept (verb) – </a:t>
            </a:r>
            <a:r>
              <a:rPr lang="en-US" b="0" dirty="0"/>
              <a:t>To take or agree to something offered </a:t>
            </a:r>
          </a:p>
          <a:p>
            <a:pPr marL="937260" lvl="3" indent="-34290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b="0" dirty="0"/>
              <a:t>They </a:t>
            </a:r>
            <a:r>
              <a:rPr lang="en-US" dirty="0"/>
              <a:t>accepted</a:t>
            </a:r>
            <a:r>
              <a:rPr lang="en-US" b="0" dirty="0"/>
              <a:t> our proposal for the conference.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Except (conjunction) </a:t>
            </a:r>
            <a:r>
              <a:rPr lang="en-US" b="0" dirty="0"/>
              <a:t>– Only or but.</a:t>
            </a:r>
          </a:p>
          <a:p>
            <a:pPr marL="937260" lvl="3" indent="-34290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b="0" dirty="0"/>
              <a:t>We could fly there </a:t>
            </a:r>
            <a:r>
              <a:rPr lang="en-US" dirty="0"/>
              <a:t>except </a:t>
            </a:r>
            <a:r>
              <a:rPr lang="en-US" b="0" dirty="0"/>
              <a:t>the tickets cost too much.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CE77E9-F5C2-642B-4C4F-E815DA869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427F99-47E8-38D4-FD98-12A073465F72}"/>
              </a:ext>
            </a:extLst>
          </p:cNvPr>
          <p:cNvSpPr txBox="1"/>
          <p:nvPr/>
        </p:nvSpPr>
        <p:spPr>
          <a:xfrm>
            <a:off x="6402927" y="6352143"/>
            <a:ext cx="356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E6EFF1-6E44-5D86-D44A-B65913AE9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35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5CE90-63DE-0EFB-F030-E4FE1FA3A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Recognizing Commonly Confused Words 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C2F5B-5090-2279-B6AE-15F542522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Are, Our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Are </a:t>
            </a:r>
            <a:r>
              <a:rPr lang="en-US" b="0" dirty="0"/>
              <a:t>– A conjugated form of the verb to be</a:t>
            </a:r>
          </a:p>
          <a:p>
            <a:pPr marL="937260" lvl="3" indent="-34290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b="0" dirty="0"/>
              <a:t>My cousins</a:t>
            </a:r>
            <a:r>
              <a:rPr lang="en-US" dirty="0"/>
              <a:t> are </a:t>
            </a:r>
            <a:r>
              <a:rPr lang="en-US" b="0" dirty="0"/>
              <a:t>all tall and blonde.</a:t>
            </a:r>
          </a:p>
          <a:p>
            <a:pPr marL="617220" lvl="1" indent="-342900">
              <a:buFont typeface="Arial" panose="020B0604020202020204" pitchFamily="34" charset="0"/>
              <a:buChar char="•"/>
            </a:pPr>
            <a:r>
              <a:rPr lang="en-US" dirty="0"/>
              <a:t>Our </a:t>
            </a:r>
            <a:r>
              <a:rPr lang="en-US" b="0" dirty="0"/>
              <a:t>– Indicates possession, usually follows the pronoun we.</a:t>
            </a:r>
          </a:p>
          <a:p>
            <a:pPr marL="937260" lvl="3" indent="-342900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r>
              <a:rPr lang="en-US" b="0" dirty="0"/>
              <a:t>We will bring </a:t>
            </a:r>
            <a:r>
              <a:rPr lang="en-US" dirty="0"/>
              <a:t>our </a:t>
            </a:r>
            <a:r>
              <a:rPr lang="en-US" b="0" dirty="0"/>
              <a:t>cameras to take pictures.</a:t>
            </a:r>
          </a:p>
          <a:p>
            <a:pPr lvl="1" indent="-685800"/>
            <a:endParaRPr lang="en-US" dirty="0"/>
          </a:p>
          <a:p>
            <a:pPr lvl="1" indent="-685800">
              <a:buNone/>
            </a:pPr>
            <a:r>
              <a:rPr lang="en-US" sz="2000" b="1" i="1" dirty="0"/>
              <a:t>Note: </a:t>
            </a:r>
            <a:r>
              <a:rPr lang="en-US" sz="2000" i="1" dirty="0"/>
              <a:t>More examples in </a:t>
            </a:r>
            <a:r>
              <a:rPr lang="en-US" sz="2000" i="1" dirty="0">
                <a:hlinkClick r:id="rId3"/>
              </a:rPr>
              <a:t>Chapter 13.1</a:t>
            </a:r>
            <a:endParaRPr lang="en-US" sz="2000" i="1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C2D85-E4DA-CE34-5A65-6656F00DB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909B89-37C8-7517-3D8A-919BB45A71ED}"/>
              </a:ext>
            </a:extLst>
          </p:cNvPr>
          <p:cNvSpPr txBox="1"/>
          <p:nvPr/>
        </p:nvSpPr>
        <p:spPr>
          <a:xfrm>
            <a:off x="6631527" y="6356350"/>
            <a:ext cx="3561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(Booth et al., 2022, para. 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010AE3-FC77-9861-9530-C688A6212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94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8093-1A5E-8E04-B276-EBBFF8698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to Avoid Commonly Confused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C607B-7A1D-36E4-89E9-E08DB8BDC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948" y="2390246"/>
            <a:ext cx="9950103" cy="3513514"/>
          </a:xfrm>
        </p:spPr>
        <p:txBody>
          <a:bodyPr/>
          <a:lstStyle/>
          <a:p>
            <a:r>
              <a:rPr lang="en-US" dirty="0"/>
              <a:t>Select the correct words based on their spelling and meaning in the context of the sentence. </a:t>
            </a:r>
          </a:p>
          <a:p>
            <a:r>
              <a:rPr lang="en-US" dirty="0"/>
              <a:t>Use these strategies to help you avoid confusing words: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Use dictionary to look up meaning of words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Keep list of words that confuse you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0" dirty="0"/>
              <a:t>Study the list of commonly confused words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6C56B3-A2C1-FBC2-2444-B47475FA55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C4D945-3913-E8CC-6590-0D2A4B61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11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A5D5-FBE9-A0A7-855E-4FD752E7D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13.1 - Key Takeaways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5601-EEDF-E8DA-F5A0-73F7826D37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write accurately, it is important for writers to be aware of commonly confused words.</a:t>
            </a:r>
          </a:p>
          <a:p>
            <a:r>
              <a:rPr lang="en-US" dirty="0"/>
              <a:t>Although commonly confused words may look alike or sound alike, their meanings are very different.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31450-0F21-2F51-C561-ACB4ABDC6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Communication Essentials for College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ADA0A9-320F-822D-A100-F45F34F53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7F31-0B8A-474A-B86C-91F3817543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53426"/>
      </p:ext>
    </p:extLst>
  </p:cSld>
  <p:clrMapOvr>
    <a:masterClrMapping/>
  </p:clrMapOvr>
</p:sld>
</file>

<file path=ppt/theme/theme1.xml><?xml version="1.0" encoding="utf-8"?>
<a:theme xmlns:a="http://schemas.openxmlformats.org/drawingml/2006/main" name="BlocksVTI">
  <a:themeElements>
    <a:clrScheme name="Custom 4">
      <a:dk1>
        <a:sysClr val="windowText" lastClr="000000"/>
      </a:dk1>
      <a:lt1>
        <a:sysClr val="window" lastClr="FFFFFF"/>
      </a:lt1>
      <a:dk2>
        <a:srgbClr val="1B3843"/>
      </a:dk2>
      <a:lt2>
        <a:srgbClr val="F2F3F1"/>
      </a:lt2>
      <a:accent1>
        <a:srgbClr val="7A8592"/>
      </a:accent1>
      <a:accent2>
        <a:srgbClr val="8C8C96"/>
      </a:accent2>
      <a:accent3>
        <a:srgbClr val="7A6C76"/>
      </a:accent3>
      <a:accent4>
        <a:srgbClr val="A7AA9D"/>
      </a:accent4>
      <a:accent5>
        <a:srgbClr val="63787F"/>
      </a:accent5>
      <a:accent6>
        <a:srgbClr val="889DA5"/>
      </a:accent6>
      <a:hlink>
        <a:srgbClr val="002060"/>
      </a:hlink>
      <a:folHlink>
        <a:srgbClr val="002060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sVTI" id="{31656FE6-20D8-4105-85EA-706EC9332BE9}" vid="{039DFFC9-9B25-4063-9235-B287A446F5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9A05E4BDC9A747A979C8FFFF84C17F" ma:contentTypeVersion="15" ma:contentTypeDescription="Create a new document." ma:contentTypeScope="" ma:versionID="ac00aa41f2863b35d6ff25bd8b298fae">
  <xsd:schema xmlns:xsd="http://www.w3.org/2001/XMLSchema" xmlns:xs="http://www.w3.org/2001/XMLSchema" xmlns:p="http://schemas.microsoft.com/office/2006/metadata/properties" xmlns:ns2="2c46aebe-e55f-417f-84c0-33e2637dc132" xmlns:ns3="57ea68b1-4d50-472f-9c24-c5e3d9af93fd" targetNamespace="http://schemas.microsoft.com/office/2006/metadata/properties" ma:root="true" ma:fieldsID="17162eedc2d414b7ea6077bf881f4fe5" ns2:_="" ns3:_="">
    <xsd:import namespace="2c46aebe-e55f-417f-84c0-33e2637dc132"/>
    <xsd:import namespace="57ea68b1-4d50-472f-9c24-c5e3d9af93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6aebe-e55f-417f-84c0-33e2637dc1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9a59e6a-29c3-4921-9c03-4d7ff3dd46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a68b1-4d50-472f-9c24-c5e3d9af93f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9750ea3-d6ae-4b13-a323-8ca9f69553a4}" ma:internalName="TaxCatchAll" ma:showField="CatchAllData" ma:web="57ea68b1-4d50-472f-9c24-c5e3d9af93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7ea68b1-4d50-472f-9c24-c5e3d9af93fd" xsi:nil="true"/>
    <lcf76f155ced4ddcb4097134ff3c332f xmlns="2c46aebe-e55f-417f-84c0-33e2637dc13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E72A58D-5D60-4445-AD0F-486A86258D94}"/>
</file>

<file path=customXml/itemProps2.xml><?xml version="1.0" encoding="utf-8"?>
<ds:datastoreItem xmlns:ds="http://schemas.openxmlformats.org/officeDocument/2006/customXml" ds:itemID="{9F1ACCF2-36A0-4F10-A37E-F3BFC0781B98}"/>
</file>

<file path=customXml/itemProps3.xml><?xml version="1.0" encoding="utf-8"?>
<ds:datastoreItem xmlns:ds="http://schemas.openxmlformats.org/officeDocument/2006/customXml" ds:itemID="{A8893F58-9FC0-4B1C-BAB6-EB038F48140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2914</Words>
  <Application>Microsoft Office PowerPoint</Application>
  <PresentationFormat>Widescreen</PresentationFormat>
  <Paragraphs>289</Paragraphs>
  <Slides>33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Aptos</vt:lpstr>
      <vt:lpstr>Arial</vt:lpstr>
      <vt:lpstr>Avenir Next LT Pro</vt:lpstr>
      <vt:lpstr>Avenir Next LT Pro Light</vt:lpstr>
      <vt:lpstr>Calibri</vt:lpstr>
      <vt:lpstr>BlocksVTI</vt:lpstr>
      <vt:lpstr>Communication Essentials for College Chapter  13: Working with Words: Which Word is Right?</vt:lpstr>
      <vt:lpstr>Chapter 13: Working with Words: Which Word is Right?</vt:lpstr>
      <vt:lpstr>13.1 – Commonly Confused Words</vt:lpstr>
      <vt:lpstr>Commonly Confused Words</vt:lpstr>
      <vt:lpstr>Commonly Confused Words (Continued)</vt:lpstr>
      <vt:lpstr>Recognizing Commonly Confused Words</vt:lpstr>
      <vt:lpstr>Recognizing Commonly Confused Words (Continued)</vt:lpstr>
      <vt:lpstr>Strategies to Avoid Commonly Confused Words</vt:lpstr>
      <vt:lpstr>13.1 - Key Takeaways</vt:lpstr>
      <vt:lpstr>13.1 - Key Takeaways (Continued)</vt:lpstr>
      <vt:lpstr>13.2 – Spelling</vt:lpstr>
      <vt:lpstr>Common Spelling Rules</vt:lpstr>
      <vt:lpstr>Common Spelling Rules (Continued 1)</vt:lpstr>
      <vt:lpstr>Common Spelling Rules (Continued 2)</vt:lpstr>
      <vt:lpstr>Commonly Misused Homonyms</vt:lpstr>
      <vt:lpstr>Commonly Misspelled Words</vt:lpstr>
      <vt:lpstr>13.2 - Key Takeaways</vt:lpstr>
      <vt:lpstr>13.3 – Word Choice</vt:lpstr>
      <vt:lpstr>Using a Dictionary and Thesaurus</vt:lpstr>
      <vt:lpstr>Using a Dictionary and Thesaurus (Continued)</vt:lpstr>
      <vt:lpstr>Using Proper Connotations</vt:lpstr>
      <vt:lpstr>Avoiding Slang</vt:lpstr>
      <vt:lpstr>Avoiding Clichés</vt:lpstr>
      <vt:lpstr>Avoiding Overly General Words</vt:lpstr>
      <vt:lpstr>Avoiding Overly General Words (Continued)</vt:lpstr>
      <vt:lpstr>13.3 - Key Takeaways</vt:lpstr>
      <vt:lpstr>13.4 – Using Context Clues</vt:lpstr>
      <vt:lpstr>Context clues</vt:lpstr>
      <vt:lpstr>Brief Definition or Restatement</vt:lpstr>
      <vt:lpstr>Synonyms and Antonyms</vt:lpstr>
      <vt:lpstr>Examples</vt:lpstr>
      <vt:lpstr>13.4 - Key Takeaways</vt:lpstr>
      <vt:lpstr>References &amp; Attributions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2024-08-02T20:58:03Z</dcterms:created>
  <dcterms:modified xsi:type="dcterms:W3CDTF">2024-08-02T20:58:07Z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0x010100B89A05E4BDC9A747A979C8FFFF84C17F</vt:lpwstr>
  </property>
</Properties>
</file>