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2" r:id="rId1"/>
  </p:sldMasterIdLst>
  <p:notesMasterIdLst>
    <p:notesMasterId r:id="rId45"/>
  </p:notesMasterIdLst>
  <p:handoutMasterIdLst>
    <p:handoutMasterId r:id="rId46"/>
  </p:handoutMasterIdLst>
  <p:sldIdLst>
    <p:sldId id="256" r:id="rId2"/>
    <p:sldId id="515" r:id="rId3"/>
    <p:sldId id="516" r:id="rId4"/>
    <p:sldId id="517" r:id="rId5"/>
    <p:sldId id="518" r:id="rId6"/>
    <p:sldId id="519" r:id="rId7"/>
    <p:sldId id="520" r:id="rId8"/>
    <p:sldId id="521" r:id="rId9"/>
    <p:sldId id="522" r:id="rId10"/>
    <p:sldId id="523" r:id="rId11"/>
    <p:sldId id="524" r:id="rId12"/>
    <p:sldId id="525" r:id="rId13"/>
    <p:sldId id="526" r:id="rId14"/>
    <p:sldId id="527" r:id="rId15"/>
    <p:sldId id="528" r:id="rId16"/>
    <p:sldId id="529" r:id="rId17"/>
    <p:sldId id="530" r:id="rId18"/>
    <p:sldId id="531" r:id="rId19"/>
    <p:sldId id="532" r:id="rId20"/>
    <p:sldId id="537" r:id="rId21"/>
    <p:sldId id="533" r:id="rId22"/>
    <p:sldId id="534" r:id="rId23"/>
    <p:sldId id="535" r:id="rId24"/>
    <p:sldId id="536" r:id="rId25"/>
    <p:sldId id="538" r:id="rId26"/>
    <p:sldId id="544" r:id="rId27"/>
    <p:sldId id="539" r:id="rId28"/>
    <p:sldId id="540" r:id="rId29"/>
    <p:sldId id="541" r:id="rId30"/>
    <p:sldId id="542" r:id="rId31"/>
    <p:sldId id="543" r:id="rId32"/>
    <p:sldId id="545" r:id="rId33"/>
    <p:sldId id="546" r:id="rId34"/>
    <p:sldId id="547" r:id="rId35"/>
    <p:sldId id="548" r:id="rId36"/>
    <p:sldId id="553" r:id="rId37"/>
    <p:sldId id="549" r:id="rId38"/>
    <p:sldId id="550" r:id="rId39"/>
    <p:sldId id="551" r:id="rId40"/>
    <p:sldId id="552" r:id="rId41"/>
    <p:sldId id="556" r:id="rId42"/>
    <p:sldId id="555" r:id="rId43"/>
    <p:sldId id="554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mmunication Essentials for College" id="{198209FD-9307-48FA-8D31-E97FE82806AF}">
          <p14:sldIdLst>
            <p14:sldId id="256"/>
            <p14:sldId id="515"/>
            <p14:sldId id="516"/>
            <p14:sldId id="517"/>
            <p14:sldId id="518"/>
            <p14:sldId id="519"/>
            <p14:sldId id="520"/>
            <p14:sldId id="521"/>
            <p14:sldId id="522"/>
            <p14:sldId id="523"/>
            <p14:sldId id="524"/>
            <p14:sldId id="525"/>
            <p14:sldId id="526"/>
            <p14:sldId id="527"/>
            <p14:sldId id="528"/>
            <p14:sldId id="529"/>
            <p14:sldId id="530"/>
            <p14:sldId id="531"/>
            <p14:sldId id="532"/>
            <p14:sldId id="537"/>
            <p14:sldId id="533"/>
            <p14:sldId id="534"/>
            <p14:sldId id="535"/>
            <p14:sldId id="536"/>
            <p14:sldId id="538"/>
            <p14:sldId id="544"/>
            <p14:sldId id="539"/>
            <p14:sldId id="540"/>
            <p14:sldId id="541"/>
            <p14:sldId id="542"/>
            <p14:sldId id="543"/>
            <p14:sldId id="545"/>
            <p14:sldId id="546"/>
            <p14:sldId id="547"/>
            <p14:sldId id="548"/>
            <p14:sldId id="553"/>
            <p14:sldId id="549"/>
            <p14:sldId id="550"/>
            <p14:sldId id="551"/>
            <p14:sldId id="552"/>
            <p14:sldId id="556"/>
            <p14:sldId id="555"/>
            <p14:sldId id="55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0BD374-7A2F-4572-8490-9AF54C48974E}" v="16" dt="2024-08-02T20:57:54.7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60" autoAdjust="0"/>
    <p:restoredTop sz="81356" autoAdjust="0"/>
  </p:normalViewPr>
  <p:slideViewPr>
    <p:cSldViewPr snapToGrid="0">
      <p:cViewPr varScale="1">
        <p:scale>
          <a:sx n="90" d="100"/>
          <a:sy n="90" d="100"/>
        </p:scale>
        <p:origin x="1584" y="84"/>
      </p:cViewPr>
      <p:guideLst/>
    </p:cSldViewPr>
  </p:slideViewPr>
  <p:outlineViewPr>
    <p:cViewPr>
      <p:scale>
        <a:sx n="33" d="100"/>
        <a:sy n="33" d="100"/>
      </p:scale>
      <p:origin x="0" y="-2755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270"/>
    </p:cViewPr>
  </p:sorterViewPr>
  <p:notesViewPr>
    <p:cSldViewPr snapToGrid="0">
      <p:cViewPr varScale="1">
        <p:scale>
          <a:sx n="84" d="100"/>
          <a:sy n="84" d="100"/>
        </p:scale>
        <p:origin x="316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3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microsoft.com/office/2015/10/relationships/revisionInfo" Target="revisionInfo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9105889-9296-5F32-231E-29C2EE2BE9A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E2732D-51E6-DF13-FE91-2127D8F1D9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6679F-922D-4EDE-B90A-863570CD6DEC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7C9674-29E5-AC10-98B9-D6EE25890E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121A39-B30A-C3D0-0E52-1B1086317F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E34697-EC2F-46ED-A58B-547E0493D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8140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0F246-C5B2-4AB3-984E-7581F956D48C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96979-2B17-4C1F-A3E8-FBF627698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295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part/chapter-12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mmas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mmas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mmas/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mmas/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mmas/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mmas/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mmas/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mmas/" TargetMode="External"/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mmas/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micolons/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mmas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micolons/" TargetMode="External"/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micolons/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micolons/" TargetMode="External"/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micolons/" TargetMode="External"/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emicolons/" TargetMode="External"/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quotes/" TargetMode="External"/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quotes/" TargetMode="External"/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quotes/" TargetMode="External"/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quotes/" TargetMode="External"/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quotes/" TargetMode="External"/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mmas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quotes/" TargetMode="External"/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quotes/" TargetMode="External"/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quotes/" TargetMode="External"/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apostrophes/" TargetMode="External"/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apostrophes/" TargetMode="External"/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apostrophes/" TargetMode="External"/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apostrophes/" TargetMode="External"/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apostrophes/" TargetMode="External"/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apostrophes/" TargetMode="External"/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mmas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mmas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mmas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mmas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mmas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mmas/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Chapter 12: Punctuation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9117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content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12.1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1487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Commas in Dates, Addresses, and the Greetings and Closings of Letters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12.1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3201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Commas in Dates, Addresses, and the Greetings and Closings of Letters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12.1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4269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Commas in Dates, Addresses, and the Greetings and Closings of Letters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12.1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097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12.1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249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12.1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647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12.1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803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12.1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7795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12.1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Quibellunder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282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12.2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446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12.1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Quibellunder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68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Semicolons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12.2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8179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Semicolons to Join Two Independent Clauses </a:t>
            </a:r>
            <a:r>
              <a:rPr lang="en-CA" dirty="0"/>
              <a:t>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12.2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4814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Semicolons to Join Two Independent Clauses example </a:t>
            </a:r>
            <a:r>
              <a:rPr lang="en-CA" dirty="0"/>
              <a:t>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12.2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3232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Semicolons to Join Items in a List </a:t>
            </a:r>
            <a:r>
              <a:rPr lang="en-CA" dirty="0"/>
              <a:t>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12.2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9275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12.2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243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12.3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62066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Direct Quotations content examples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12.3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04406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Punctuating Direct Quotations example </a:t>
            </a:r>
            <a:r>
              <a:rPr lang="en-CA" dirty="0"/>
              <a:t>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12.3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686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Punctuating Direct Quotations example </a:t>
            </a:r>
            <a:r>
              <a:rPr lang="en-CA" dirty="0"/>
              <a:t>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12.3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70082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Punctuating Direct Quotations </a:t>
            </a:r>
            <a:r>
              <a:rPr lang="en-CA" dirty="0"/>
              <a:t>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12.3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Quibellunder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96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12.1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66899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Quotations within Quotations</a:t>
            </a:r>
            <a:r>
              <a:rPr lang="en-US" b="0" dirty="0"/>
              <a:t> </a:t>
            </a:r>
            <a:r>
              <a:rPr lang="en-CA" dirty="0"/>
              <a:t>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12.3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Quibellunder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9432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Titles examples were</a:t>
            </a:r>
            <a:r>
              <a:rPr lang="en-CA" dirty="0"/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12.3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Quibellunder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4760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12.3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17667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12.4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Quibellunder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64758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Apostrophes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12.4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Quibellunder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19891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Possession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12.4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Quibellunder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88734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Possession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12.4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Quibellunder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18413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7017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Contractions example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12.4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Quibellunder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3784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12.4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Quibellunder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954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 </a:t>
            </a:r>
            <a:r>
              <a:rPr lang="en-CA" dirty="0"/>
              <a:t>after an Introductory Word or Phrase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12.1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81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Commas in a List of Items 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xample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12.1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741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Commas and Coordinating Adjectives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12.1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6909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Commas and Coordinating Adjectives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example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12.1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6385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content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12.1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4861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content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12.1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380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56FB-E05E-443F-88A1-CFC906389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7" y="1597961"/>
            <a:ext cx="9144000" cy="31623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DA97A-281B-4A77-9D2C-C5E6A860E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8"/>
            <a:ext cx="9144000" cy="985075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D7BAE-E194-4223-BB4E-5E487863F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8C18-89F6-4150-BD93-18F8C03042AC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1F6C9-7279-4DF8-9462-3EFEFA03FB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403346" y="1917949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57072-0A38-49AD-8D0D-0E42DD48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73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A660-DF93-4947-B93F-BF118D3B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457200"/>
            <a:ext cx="368729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B0ECC-817B-4A71-AFB5-FC60A2BC3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253343"/>
            <a:ext cx="3687298" cy="3615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0292E-B3E1-4FD6-A7FA-C165BAC21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844277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88E0B-6135-4F59-A35A-2CA1A8BA4E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2E79-DDFE-4F37-9DBF-3623291B5DA7}" type="datetime1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DEF36-4037-4E6D-988F-CC8E3F11C6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C0D2D-D878-4723-A002-5A601EFB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94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C59D5-B8A1-4C9C-A61F-E082A443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720433"/>
            <a:ext cx="3687298" cy="15873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33AB7-4F8E-4A9F-AC15-89E6A6E00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449286"/>
            <a:ext cx="3687298" cy="3419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CB4F5F-E6E7-45C3-B35C-80F81FB1A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8277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4B526-866D-4E11-A7F9-081BD4EDF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71EF-FB8D-4EB5-8153-7DFC9CDB4FBE}" type="datetime1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58BF8-E962-4367-8495-62438FDD4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20AE1-C97D-4E6C-9DB2-B2904C2C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506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9E81-5CFF-4A28-B9C8-5D54E51DF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A4CC8-DCB0-4E94-98A7-236E3D186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1F802-21C2-44B2-A419-55469D8265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D4D33-0516-492D-A92F-5481C915B327}" type="datetime1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DB709-08FF-4C4A-8670-4CCA9146F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95375-1CC8-4950-8439-877451C4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928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8BDF0-A155-454D-B3E2-AD15D0905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73242" y="827313"/>
            <a:ext cx="2280557" cy="506185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44E0D-96EC-4B35-BA5C-5DAFCC728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27313"/>
            <a:ext cx="8115300" cy="506185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ADC4E-9FB1-439F-B0FB-47F47B34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BE59C-8137-468D-8F36-D6AC6868838A}" type="datetime1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E406-061A-4440-BA75-3B684FC84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93CF-F5F3-4897-A51E-47D577FD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97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ey Takeaway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02FA81F-F492-4428-8845-A70FF162F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39329"/>
            <a:ext cx="12192000" cy="20820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4EF588-5035-4D7A-B6DD-2A0CD883D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644236"/>
            <a:ext cx="10308771" cy="1046452"/>
          </a:xfrm>
        </p:spPr>
        <p:txBody>
          <a:bodyPr anchor="t"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290DF-6242-4D82-9077-908190909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2334924"/>
            <a:ext cx="10308771" cy="384203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E0D27-7263-4217-9779-D1E0A667C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0E830361-1618-43BA-8AB7-493978DD9A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905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FDB0-BCE1-471E-B143-6C584313B41B}" type="datetime1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4F8A8-FBA7-4F25-ADEA-AF346495D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64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858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4FCCD67-40D2-883C-2B3F-D1DCE273A2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68736" y="1810648"/>
            <a:ext cx="9861550" cy="466725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/>
              <a:t>Subheading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2510287"/>
            <a:ext cx="9950103" cy="34305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E736-870F-48A8-B262-633FFFB505E9}" type="datetime1">
              <a:rPr lang="en-US" smtClean="0"/>
              <a:t>8/2/2024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017079C-6097-989C-E369-8770C64306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</p:spTree>
    <p:extLst>
      <p:ext uri="{BB962C8B-B14F-4D97-AF65-F5344CB8AC3E}">
        <p14:creationId xmlns:p14="http://schemas.microsoft.com/office/powerpoint/2010/main" val="2659999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858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4FCCD67-40D2-883C-2B3F-D1DCE273A2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68736" y="1810648"/>
            <a:ext cx="9861550" cy="466725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/>
              <a:t>Subheading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2510287"/>
            <a:ext cx="9950103" cy="34305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3F4D5-D7B0-4877-A4DB-E0FD32C33911}" type="datetime1">
              <a:rPr lang="en-US" smtClean="0"/>
              <a:t>8/2/2024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017079C-6097-989C-E369-8770C64306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</p:spTree>
    <p:extLst>
      <p:ext uri="{BB962C8B-B14F-4D97-AF65-F5344CB8AC3E}">
        <p14:creationId xmlns:p14="http://schemas.microsoft.com/office/powerpoint/2010/main" val="3534885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0F0C-7BA8-490D-B4C9-CCE145DC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1709738"/>
            <a:ext cx="9143999" cy="3050523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90E61-B837-4BE4-9BC7-6AF706BCC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6" y="4902488"/>
            <a:ext cx="9143999" cy="985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2E15F-E46D-44C6-9FB9-07B0BC545A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7233D-7FFE-42A5-B086-87B7DBB343DE}" type="datetime1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F6955-3667-4857-B35A-9E12F79886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4B309-D15E-4FA1-9B8D-8C1F3B56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780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219AB-91F9-4F80-9B5D-2E6FE925F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9F334-D0CF-4DFD-BAA9-3ECD639B1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7362" y="2227809"/>
            <a:ext cx="4942438" cy="3949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E0B5D-4613-4DA7-BA20-58B19BE8A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27809"/>
            <a:ext cx="4855265" cy="394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11AB-0603-424D-BC42-0CEAB3562B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D508-782F-4EB9-A2C4-AC9258ED15D0}" type="datetime1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AA2AC-0C5F-4835-BE47-D780C2989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C54C0-DFDA-4778-9EE8-5E5C30E0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43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F3603-5B09-4916-8324-A6BDAB4E0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365125"/>
            <a:ext cx="994273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4073C-C15B-4218-9B84-675895517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5" y="1681163"/>
            <a:ext cx="49128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16D27-36F6-440B-A9BE-8B9499047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4726" y="2505075"/>
            <a:ext cx="4912849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12010D-7AC4-4A70-A211-6A2927411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8552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AE85B5-3350-49A4-86A1-E5DAED491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85526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3E874-D08B-4D81-B82D-5DF242E4A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23ABF-B725-48A4-AFC8-9F19B57F7A00}" type="datetime1">
              <a:rPr lang="en-US" smtClean="0"/>
              <a:t>8/2/2024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74067-0FFA-41C3-A3A6-E8907CC32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947985-FBC0-4118-8877-2E327F63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34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0282-3DE7-4AB9-83AC-AFEDD22A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7436C-706A-443F-86CD-4444C82818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6A47-BB03-4FD1-B503-EE7D793F8ED1}" type="datetime1">
              <a:rPr lang="en-US" smtClean="0"/>
              <a:t>8/2/2024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53292-7EA5-45D0-957F-636A44FC0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6F59D-34BB-462C-B506-040B9E982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790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55245-AB52-41B4-9B28-55E6527D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21D6-500E-46D0-A246-6BB5A6487DF6}" type="datetime1">
              <a:rPr lang="en-US" smtClean="0"/>
              <a:t>8/2/2024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3B8AE-58B0-4FDF-8430-9D8D3DD537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E4D91-8619-43C1-841B-B5F47DE0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04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E192E3E-68A9-4F36-936C-1C8D0B9EF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214EB0-7E6D-4536-9350-5CB688B5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15073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5455E-4725-4924-BF7D-2E1FC9E39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7362" y="2427316"/>
            <a:ext cx="9950103" cy="3513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AD9D9-1A1D-4438-9F3D-E5E58FD72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43751" y="6356350"/>
            <a:ext cx="22966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8010BD60-EEB7-4B40-9B18-B1B2FBC8A69F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17188-1DE1-4DA5-8161-21179E4A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0355" y="6356350"/>
            <a:ext cx="410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5DEF7F31-0B8A-474A-B86C-91F38175432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493454C-9E6B-7179-F5A8-B2D0F1348E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969824" y="1363656"/>
            <a:ext cx="2583743" cy="36512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en-US"/>
              <a:t>Communication Essentials for College</a:t>
            </a:r>
          </a:p>
        </p:txBody>
      </p:sp>
    </p:spTree>
    <p:extLst>
      <p:ext uri="{BB962C8B-B14F-4D97-AF65-F5344CB8AC3E}">
        <p14:creationId xmlns:p14="http://schemas.microsoft.com/office/powerpoint/2010/main" val="11508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8" r:id="rId3"/>
    <p:sldLayoutId id="2147483690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9" r:id="rId14"/>
  </p:sldLayoutIdLst>
  <p:hf hd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/4.0/" TargetMode="External"/><Relationship Id="rId2" Type="http://schemas.openxmlformats.org/officeDocument/2006/relationships/hyperlink" Target="https://ecampusontario.pressbooks.pub/gccom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ecampusontario.pressbooks.pub/gccomm/&#160;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20">
            <a:extLst>
              <a:ext uri="{FF2B5EF4-FFF2-40B4-BE49-F238E27FC236}">
                <a16:creationId xmlns:a16="http://schemas.microsoft.com/office/drawing/2014/main" id="{845648E2-B946-43A1-80DE-C50CBBDF9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26F5EE-D65E-DE1E-CA31-1839F821CA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8" y="1597961"/>
            <a:ext cx="3795812" cy="3162300"/>
          </a:xfrm>
        </p:spPr>
        <p:txBody>
          <a:bodyPr anchor="b">
            <a:normAutofit/>
          </a:bodyPr>
          <a:lstStyle/>
          <a:p>
            <a:r>
              <a:rPr lang="en-US" dirty="0"/>
              <a:t>Communication Essentials for College</a:t>
            </a:r>
            <a:br>
              <a:rPr lang="en-US" dirty="0"/>
            </a:br>
            <a:r>
              <a:rPr lang="en-US" dirty="0"/>
              <a:t>Chapter 12: Punctuation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902BE6-A31A-EF23-BD5A-C5F9C1484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9"/>
            <a:ext cx="5614023" cy="985075"/>
          </a:xfrm>
        </p:spPr>
        <p:txBody>
          <a:bodyPr anchor="t">
            <a:normAutofit fontScale="77500" lnSpcReduction="20000"/>
          </a:bodyPr>
          <a:lstStyle/>
          <a:p>
            <a:pPr lvl="0">
              <a:lnSpc>
                <a:spcPct val="100000"/>
              </a:lnSpc>
              <a:defRPr/>
            </a:pPr>
            <a:r>
              <a:rPr lang="en-US" sz="1800" dirty="0">
                <a:solidFill>
                  <a:srgbClr val="39393A"/>
                </a:solidFill>
              </a:rPr>
              <a:t>Slides created to accompany </a:t>
            </a:r>
            <a:r>
              <a:rPr lang="en-US" sz="1800" i="1" dirty="0">
                <a:solidFill>
                  <a:srgbClr val="14438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Communication Essentials for College</a:t>
            </a:r>
            <a:r>
              <a:rPr lang="en-US" sz="1800" dirty="0">
                <a:solidFill>
                  <a:srgbClr val="39393A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>
                <a:solidFill>
                  <a:srgbClr val="39393A"/>
                </a:solidFill>
              </a:rPr>
              <a:t>by Jen Booth, Emily Cramer &amp; Amanda Quibell, Georgian College.</a:t>
            </a:r>
          </a:p>
          <a:p>
            <a:pPr lvl="0">
              <a:lnSpc>
                <a:spcPct val="100000"/>
              </a:lnSpc>
              <a:defRPr/>
            </a:pPr>
            <a:r>
              <a:rPr lang="en-US" sz="1800" dirty="0">
                <a:solidFill>
                  <a:srgbClr val="39393A"/>
                </a:solidFill>
              </a:rPr>
              <a:t>Except where otherwise noted, all material is licensed under </a:t>
            </a:r>
            <a:r>
              <a:rPr lang="en-US" sz="1800" dirty="0">
                <a:solidFill>
                  <a:srgbClr val="14438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 NC 4.0</a:t>
            </a:r>
            <a:endParaRPr lang="en-US" dirty="0"/>
          </a:p>
        </p:txBody>
      </p:sp>
      <p:sp>
        <p:nvSpPr>
          <p:cNvPr id="36" name="Freeform: Shape 22">
            <a:extLst>
              <a:ext uri="{FF2B5EF4-FFF2-40B4-BE49-F238E27FC236}">
                <a16:creationId xmlns:a16="http://schemas.microsoft.com/office/drawing/2014/main" id="{EA06546B-3E90-4E24-BD32-C6BFD1CD8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Freeform: Shape 24">
            <a:extLst>
              <a:ext uri="{FF2B5EF4-FFF2-40B4-BE49-F238E27FC236}">
                <a16:creationId xmlns:a16="http://schemas.microsoft.com/office/drawing/2014/main" id="{3FA95682-BEE6-4B33-BA34-7E7BE49782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3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0E1FFF-E308-BF4B-056D-7B49CBB55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" t="-179" r="-270" b="362"/>
          <a:stretch/>
        </p:blipFill>
        <p:spPr>
          <a:xfrm>
            <a:off x="6802683" y="797973"/>
            <a:ext cx="3467173" cy="5184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911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2B48D-B5F8-04D8-51EB-EE4157487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Commas Before and After Interrupting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FD1FF-DD17-004C-51BE-2330605B7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Interrupting words</a:t>
            </a:r>
            <a:r>
              <a:rPr lang="en-US" dirty="0"/>
              <a:t> occur when you interrupt your train with a word or phrase, which can occur at the beginning or middle of a sentence.</a:t>
            </a:r>
          </a:p>
          <a:p>
            <a:r>
              <a:rPr lang="en-US" dirty="0"/>
              <a:t>If an interrupting words appear at the beginning of a sentence, a comma appears after the word/phrase.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1" dirty="0"/>
              <a:t>Example</a:t>
            </a:r>
            <a:r>
              <a:rPr lang="en-US" dirty="0"/>
              <a:t>: </a:t>
            </a:r>
            <a:r>
              <a:rPr lang="en-US" b="0" dirty="0"/>
              <a:t>Luckily</a:t>
            </a:r>
            <a:r>
              <a:rPr lang="en-US" dirty="0"/>
              <a:t>,</a:t>
            </a:r>
            <a:r>
              <a:rPr lang="en-US" b="0" dirty="0"/>
              <a:t> some people questioned that theory.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E2645B-EBD0-5AF9-50C0-C7E1D9D64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22E692-8542-0E61-2312-EDB1E99AD6D9}"/>
              </a:ext>
            </a:extLst>
          </p:cNvPr>
          <p:cNvSpPr txBox="1"/>
          <p:nvPr/>
        </p:nvSpPr>
        <p:spPr>
          <a:xfrm>
            <a:off x="6761200" y="6343094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 2022, para. 15-16)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B7E29C-E353-9ED0-9285-284FDAC05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16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E081E-11F2-AE23-D899-7DCFEDBEF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Commas Before and After Interrupting Words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EBC16-16CF-261F-9E5F-3F86565AF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an interrupting words appears in the middle of a sentence, it is separated from the rest of the sentence using commas. </a:t>
            </a:r>
          </a:p>
          <a:p>
            <a:r>
              <a:rPr lang="en-US" dirty="0"/>
              <a:t>Commas are placed around the part of the sentence that is not  essential for the sentence to make sense</a:t>
            </a:r>
          </a:p>
          <a:p>
            <a:r>
              <a:rPr lang="en-US" b="1" dirty="0"/>
              <a:t>Example: </a:t>
            </a:r>
            <a:r>
              <a:rPr lang="en-US" dirty="0"/>
              <a:t>An Italian astronomer</a:t>
            </a:r>
            <a:r>
              <a:rPr lang="en-US" b="1" dirty="0"/>
              <a:t>,</a:t>
            </a:r>
            <a:r>
              <a:rPr lang="en-US" dirty="0"/>
              <a:t> Galileo</a:t>
            </a:r>
            <a:r>
              <a:rPr lang="en-US" b="1" dirty="0"/>
              <a:t>,</a:t>
            </a:r>
            <a:r>
              <a:rPr lang="en-US" dirty="0"/>
              <a:t> proved that Earth orbited the sun.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F39069-C429-77FD-215D-49AC391EE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AD885B-9589-37A5-92AE-046F9CD5CDB6}"/>
              </a:ext>
            </a:extLst>
          </p:cNvPr>
          <p:cNvSpPr txBox="1"/>
          <p:nvPr/>
        </p:nvSpPr>
        <p:spPr>
          <a:xfrm>
            <a:off x="6052413" y="6352143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 2022, para. 16-17)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822B25-A35D-0A15-89CC-885424115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557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5BCA5-0003-01E8-558D-0FC1BD8AA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Commas in Dates, Addresses, and the Greetings and Closings of Letters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97AB5-0406-E361-3FC1-69CC270FE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Date</a:t>
            </a:r>
            <a:endParaRPr lang="en-US" dirty="0"/>
          </a:p>
          <a:p>
            <a:r>
              <a:rPr lang="en-US" dirty="0"/>
              <a:t>When writing the full date, add a comma after the day and before the year. </a:t>
            </a:r>
          </a:p>
          <a:p>
            <a:r>
              <a:rPr lang="en-US" dirty="0"/>
              <a:t>Don’t use a comma if you are only listing the month and day or the month and year. </a:t>
            </a:r>
          </a:p>
          <a:p>
            <a:r>
              <a:rPr lang="en-US" dirty="0"/>
              <a:t>If the sentence continues after using the month, day, and year add a comma after the date.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FFE3A7-0315-7765-1486-A7313CFBB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A67FAA-5D18-5A6A-5D63-1FFE0C21E6CB}"/>
              </a:ext>
            </a:extLst>
          </p:cNvPr>
          <p:cNvSpPr txBox="1"/>
          <p:nvPr/>
        </p:nvSpPr>
        <p:spPr>
          <a:xfrm>
            <a:off x="5948075" y="6364213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 2022, para. 19)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F53E76-EC84-6142-B8DB-E4842F564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58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13BBD-0E98-E7B6-514F-06B291617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Commas in Dates, Addresses, and the Greetings and Closings of Letters (Continued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E7039-DCD9-0468-E845-3258650D0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Addresses and locations</a:t>
            </a:r>
          </a:p>
          <a:p>
            <a:r>
              <a:rPr lang="en-US" dirty="0"/>
              <a:t>Including an address in a sentence: 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Add a comma after the street and before the city.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Do not add a comma before the province and postal code.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If the sentence continues after the address is listed, add a comma after the address.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266172-B4E3-0B74-D407-B9092418AD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EF9276-6FBB-A060-1B00-403BDCD4886E}"/>
              </a:ext>
            </a:extLst>
          </p:cNvPr>
          <p:cNvSpPr txBox="1"/>
          <p:nvPr/>
        </p:nvSpPr>
        <p:spPr>
          <a:xfrm>
            <a:off x="6384010" y="6352143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 2022, para. 21)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4F7478-B164-AB44-5502-84443D53B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0701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F657F-7498-83FC-A9AA-36A454AF0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Commas in Dates, Addresses, and the Greetings and Closings of Letters (Continued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FBF07-7822-3047-9B61-1B28DBDA3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Greetings </a:t>
            </a:r>
          </a:p>
          <a:p>
            <a:r>
              <a:rPr lang="en-US" dirty="0"/>
              <a:t>Add a comma after the greeting word or the person’s name.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Closing</a:t>
            </a:r>
          </a:p>
          <a:p>
            <a:r>
              <a:rPr lang="en-US" dirty="0"/>
              <a:t>Place a comma after the closing word or phrase and before your signature.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5D1C48-2E2D-C774-61D2-CE09F5F75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0F4BA7-4EF4-0BDF-F144-3C4091F0A505}"/>
              </a:ext>
            </a:extLst>
          </p:cNvPr>
          <p:cNvSpPr txBox="1"/>
          <p:nvPr/>
        </p:nvSpPr>
        <p:spPr>
          <a:xfrm>
            <a:off x="6181992" y="6356350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 2022, para. 23)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9A1D3A-818F-C1B2-9487-48D5F67AE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961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F0D65-3D2D-A5D0-3B34-19AD01BEC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12.1 - 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0BF88-705A-736E-4653-D5F0F0977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Punctuation marks provide visual cues to readers to tell them how to read a sentence. Punctuation marks convey meaning.</a:t>
            </a:r>
          </a:p>
          <a:p>
            <a:r>
              <a:rPr lang="en-US" dirty="0"/>
              <a:t>Commas indicate a pause or a list in a sentence.</a:t>
            </a:r>
          </a:p>
          <a:p>
            <a:r>
              <a:rPr lang="en-US" dirty="0"/>
              <a:t>A comma should be used after an introductory word to separate this word from the main sentence.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2ECABE-038C-140A-9F47-89C4916BD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B3CA2B-EF15-FA4B-9F09-343CA7575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447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F38C6-4851-BBAB-A6C6-5E2A65281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12.1 - Key Takeaways (Continued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A7961C-86D1-5DBA-7591-561EAA44B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comma comes after each noun in a list. The word and is added before the last noun, which is not followed by a comma.</a:t>
            </a:r>
          </a:p>
          <a:p>
            <a:r>
              <a:rPr lang="en-US" dirty="0"/>
              <a:t>A compound subject contains more than one noun.</a:t>
            </a:r>
          </a:p>
          <a:p>
            <a:r>
              <a:rPr lang="en-US" dirty="0"/>
              <a:t>A prepositional phrase describes, or modifies, another word in the sentence but cannot be the subject of a sentence.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188FF2-0F4E-97FD-6D17-5EA6894A9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DBC143-5CAA-870D-0606-AFD97188E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449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1C3F6-2EDA-51EA-AC8A-E5DA14573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12.1 - Key Takeaways (Continued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8BA3D-497B-31DB-3D03-5BF638071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verb is often an action word that indicates what the subject is doing. Verbs may be action verbs, linking verbs, or helping verbs.</a:t>
            </a:r>
          </a:p>
          <a:p>
            <a:r>
              <a:rPr lang="en-US" dirty="0"/>
              <a:t>A comma comes after every coordinating adjective except for the last adjective.</a:t>
            </a:r>
          </a:p>
          <a:p>
            <a:r>
              <a:rPr lang="en-US" dirty="0"/>
              <a:t>Commas can be used to separate the two independent clauses in compound sentences as long as a conjunction follows the comma.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F651CC-66C7-DD79-44E5-0B29F40385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EF7768-ABFD-8B5D-D05B-FA67FDC43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657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B8DD4-CF15-DED3-FC0D-04E1E48C6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12.1 - Key Takeaways (Continued 3)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080B7-242C-9EEE-0D66-168EAA310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Commas are used to separate interrupting words from the rest of the sentence.</a:t>
            </a:r>
          </a:p>
          <a:p>
            <a:r>
              <a:rPr lang="en-US" dirty="0"/>
              <a:t>When you write the date, you add a comma between the day and the year. You also add a comma after the year if the sentence continues after the date.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C3F1F-8AA7-F9EA-7C8A-B941766732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83F259-4252-EFAD-D1AD-EA6D8FF26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914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03EBB-382C-7C1A-09A3-45E2596F8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12.1 - Key Takeaways (Continued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7C089-A5DB-DBCB-44C3-6B87F0BB1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they are used in a sentence, addresses have commas after the street address, and the city. If a sentence continues after the address, a comma comes after the postal code.</a:t>
            </a:r>
          </a:p>
          <a:p>
            <a:r>
              <a:rPr lang="en-US" dirty="0"/>
              <a:t>When you write a letter, you use commas in your greeting at the beginning and in your closing at the end of your letter.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B689CF-EFA3-9FC8-10B8-D9A74EE7D1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82DE25-1A58-59D5-4C85-0D135195C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33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5224D-BC8A-685B-238D-93B6D5F68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12: Punctuation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F0173-8679-D722-6F40-BAEF2EC2C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12.1 – Commas</a:t>
            </a:r>
          </a:p>
          <a:p>
            <a:r>
              <a:rPr lang="en-US" dirty="0"/>
              <a:t>12.2 – Semicolons</a:t>
            </a:r>
          </a:p>
          <a:p>
            <a:r>
              <a:rPr lang="en-US" dirty="0"/>
              <a:t>12.3 – Quotes</a:t>
            </a:r>
          </a:p>
          <a:p>
            <a:r>
              <a:rPr lang="en-US" dirty="0"/>
              <a:t>12.4 – Apostrophes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83DFFA-104E-E40F-ACCE-118A324025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032C33-9D7F-5CB1-5A63-3BD1EBC1C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522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479B1-0587-D8AA-F9E2-87080E231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12.2 – Semicolons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E886C-B043-4C98-2CFB-F139DE6550A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6914F6-539C-2DE1-ECC1-100E2DADFB6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the uses of semicolons.</a:t>
            </a:r>
          </a:p>
          <a:p>
            <a:r>
              <a:rPr lang="en-US" dirty="0"/>
              <a:t>Properly use semicolons in sentences.</a:t>
            </a:r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B90E47-E732-0BEC-6ED5-DB02F32953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AD4A8A-588C-4103-29A3-04701451C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5662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85C5B-FE2D-A2A0-955E-ADF671642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Semicolons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C300D-C1AF-797C-BB35-37E82B95B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semicolon (;) indicates a break in the flow of a sentence, but functions differently than a period or a comma. </a:t>
            </a:r>
          </a:p>
          <a:p>
            <a:pPr lvl="0"/>
            <a:r>
              <a:rPr lang="en-US" dirty="0"/>
              <a:t>This is a good indicator to pause and take a breath.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50B303-C1DD-174C-BD1C-4E503E8A3B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0AA418-8AF2-15CF-7115-B1758C3558AD}"/>
              </a:ext>
            </a:extLst>
          </p:cNvPr>
          <p:cNvSpPr txBox="1"/>
          <p:nvPr/>
        </p:nvSpPr>
        <p:spPr>
          <a:xfrm>
            <a:off x="6330847" y="6352143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 2022, para. 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755AE0-A164-1B2B-6E45-77C9A3148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3102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1BCFF-0B9A-28CD-D3C4-A6C3D3B9C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Semicolons to Join Two Independent Clauses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9CEE2-4EFB-FF8C-AAE8-EEC13AB5C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 semicolon can be used to combine two closely related independent clauses. </a:t>
            </a:r>
          </a:p>
          <a:p>
            <a:pPr lvl="0"/>
            <a:r>
              <a:rPr lang="en-US" dirty="0"/>
              <a:t> Avoid choppy writing by using a semicolon instead of a period to divide related clauses into two shorter sentences.</a:t>
            </a:r>
          </a:p>
          <a:p>
            <a:pPr lvl="0"/>
            <a:r>
              <a:rPr lang="en-US" dirty="0"/>
              <a:t>Avoid awkward run-on sentences by using a semicolon instead of a comma.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27968E-B8B0-8CFA-72BF-672414D643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346B46-751E-8ED7-1174-12592C88DB7B}"/>
              </a:ext>
            </a:extLst>
          </p:cNvPr>
          <p:cNvSpPr txBox="1"/>
          <p:nvPr/>
        </p:nvSpPr>
        <p:spPr>
          <a:xfrm>
            <a:off x="6479703" y="6352143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 2022, para. 3)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722DCC-0E04-3A98-57E7-6C1CE093D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7154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B7802-C2FE-4A33-F22B-F7D51E80D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Semicolons to Join Two Independent Clauses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BE018-33A1-9833-68FA-4F792A535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Example</a:t>
            </a:r>
            <a:r>
              <a:rPr lang="en-US" dirty="0"/>
              <a:t>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1" dirty="0"/>
              <a:t>Correct: </a:t>
            </a:r>
            <a:r>
              <a:rPr lang="en-US" b="0" dirty="0"/>
              <a:t>Be sure to wear clean, well-pressed clothes to the interview; appearances are important.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1" dirty="0"/>
              <a:t>Choppy: </a:t>
            </a:r>
            <a:r>
              <a:rPr lang="en-US" b="0" dirty="0"/>
              <a:t>Be sure to wear clean, well-pressed clothes to the interview. Appearances are important.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1" dirty="0"/>
              <a:t>Incorrect: </a:t>
            </a:r>
            <a:r>
              <a:rPr lang="en-US" b="0" dirty="0"/>
              <a:t>Be sure to wear clean, well-pressed clothes to the interview, appearances are important.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CFBE3D-2AA1-0360-AD52-ADEC6BAE0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9BFF18-8CA3-1CEE-81F6-6B13025A8139}"/>
              </a:ext>
            </a:extLst>
          </p:cNvPr>
          <p:cNvSpPr txBox="1"/>
          <p:nvPr/>
        </p:nvSpPr>
        <p:spPr>
          <a:xfrm>
            <a:off x="6596661" y="6352143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 2022, para. 4)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0DB097-BFCB-91AF-9DED-CC1468D29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8931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A8C37-3F6E-6CD0-9E9D-CA0ED3288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Semicolons to Join Items in a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98C1E-C723-EB78-240C-32B23D2CA8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Semicolons can also be used to join items in a list that already requires commas</a:t>
            </a:r>
          </a:p>
          <a:p>
            <a:pPr lvl="0"/>
            <a:r>
              <a:rPr lang="en-US" b="1" dirty="0"/>
              <a:t>Example</a:t>
            </a:r>
            <a:r>
              <a:rPr lang="en-US" dirty="0"/>
              <a:t>: 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1" dirty="0"/>
              <a:t>Correct: </a:t>
            </a:r>
            <a:r>
              <a:rPr lang="en-US" b="0" dirty="0"/>
              <a:t>The color combinations we can choose from are black, white, and grey; green, brown, and black; or red, green, and brown.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1" dirty="0"/>
              <a:t>Incorrect: </a:t>
            </a:r>
            <a:r>
              <a:rPr lang="en-US" b="0" dirty="0"/>
              <a:t>The color combinations we can choose from are black, white, and grey, green, brown, and black, or red, green, and brown.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AD9278-6351-883B-14CF-D8E8544F66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A9F673-E8E9-DEB0-F25C-C1D2C6686DDB}"/>
              </a:ext>
            </a:extLst>
          </p:cNvPr>
          <p:cNvSpPr txBox="1"/>
          <p:nvPr/>
        </p:nvSpPr>
        <p:spPr>
          <a:xfrm>
            <a:off x="5926810" y="6391903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 2022, para. 6-7)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102A3D-2B26-26F9-B2EC-307DB7926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180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70AD0-34F3-66DC-696C-0D913F122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12.2 - 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0F62B-6703-8821-F5EF-C789B7AB6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semicolon to join two independent clauses.</a:t>
            </a:r>
          </a:p>
          <a:p>
            <a:r>
              <a:rPr lang="en-US" dirty="0"/>
              <a:t>Use a semicolon to separate items in a list when those items already require a comma.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2C0B78-29C4-1EB5-1756-14BDB87006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A3BCD4-2904-9B64-C20A-BE3F1E9D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6382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44C9C-2BD9-69D8-019E-CE681C3DF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12.3 – Quotes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A815CB-B274-2080-F7F4-534CE46A9B1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322932-DB88-0F20-6360-233209252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the uses of quotes.</a:t>
            </a:r>
          </a:p>
          <a:p>
            <a:r>
              <a:rPr lang="en-US" dirty="0"/>
              <a:t>Correctly use quotes in sentences.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9664E7-BDD7-AAC7-270F-896F92D69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26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733287-EF6A-EA72-78F5-47957167F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</a:p>
        </p:txBody>
      </p:sp>
    </p:spTree>
    <p:extLst>
      <p:ext uri="{BB962C8B-B14F-4D97-AF65-F5344CB8AC3E}">
        <p14:creationId xmlns:p14="http://schemas.microsoft.com/office/powerpoint/2010/main" val="6405564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90823-388D-E62A-07EC-A16A2F1BE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Quotation marks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07D03-21C1-E617-FA72-82942BDFE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Quotation marks (“ “) separate a group of words from the rest of the text and can be used to indicate a person’s direct quote or a title.</a:t>
            </a:r>
          </a:p>
          <a:p>
            <a:pPr lvl="0"/>
            <a:r>
              <a:rPr lang="en-US" dirty="0"/>
              <a:t>They are always used in pairs.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CD6366-752C-FA17-61B6-64A6E9C4D0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F5686B-5C76-A93A-3C52-8B7B3B48A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8480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8E68C-7AC2-EC87-731F-A444F376A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Direct Quotations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068DB-356D-D36B-5A2A-3F8A1685E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 </a:t>
            </a:r>
            <a:r>
              <a:rPr lang="en-US" b="1" dirty="0"/>
              <a:t>direct quotation </a:t>
            </a:r>
            <a:r>
              <a:rPr lang="en-US" dirty="0"/>
              <a:t>is exactly what someone said or wrote and is enclosed in quotation marks (“”) in your writing.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1" dirty="0"/>
              <a:t>Example</a:t>
            </a:r>
            <a:r>
              <a:rPr lang="en-US" dirty="0"/>
              <a:t>: </a:t>
            </a:r>
            <a:r>
              <a:rPr lang="en-US" b="0" dirty="0"/>
              <a:t>Carly said, “I’m not ever going back there again.”</a:t>
            </a:r>
          </a:p>
          <a:p>
            <a:endParaRPr lang="en-US" dirty="0"/>
          </a:p>
          <a:p>
            <a:r>
              <a:rPr lang="en-US" dirty="0"/>
              <a:t>An </a:t>
            </a:r>
            <a:r>
              <a:rPr lang="en-US" b="1" dirty="0"/>
              <a:t>indirect quotation </a:t>
            </a:r>
            <a:r>
              <a:rPr lang="en-US" dirty="0"/>
              <a:t>is a restatement of what someone said or wrote, it is not the person’s exact words, and does not require quotation marks.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1" dirty="0"/>
              <a:t>Example: </a:t>
            </a:r>
            <a:r>
              <a:rPr lang="en-US" b="0" dirty="0"/>
              <a:t>Carly said that she would never go back there.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C4832-5FB7-94F9-7376-128A3C3EB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80612C-BBE7-E3FC-4BDC-AEDADC6454E8}"/>
              </a:ext>
            </a:extLst>
          </p:cNvPr>
          <p:cNvSpPr txBox="1"/>
          <p:nvPr/>
        </p:nvSpPr>
        <p:spPr>
          <a:xfrm>
            <a:off x="6352112" y="6354246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 2022, para. 3-4)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A912B5-F751-0F2C-FB21-BBAD54954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4070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9B1AD-8BD6-C30C-7B71-20F6372DC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Punctuating Direct Quotations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EE050-083C-FBF9-1CB5-062980DC9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Typically, you identify who is speaking at the beginning, middle, or end of the quote.</a:t>
            </a:r>
          </a:p>
          <a:p>
            <a:pPr lvl="0"/>
            <a:r>
              <a:rPr lang="en-US" dirty="0"/>
              <a:t>Always capitalize first letter of quote, even if it is not the first letter of the sentence.</a:t>
            </a:r>
          </a:p>
          <a:p>
            <a:pPr lvl="0"/>
            <a:r>
              <a:rPr lang="en-US" dirty="0"/>
              <a:t>When identifying the speaker in the middle of the quote, do not capitalize the first letter of the second part of the quote.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A241BD-3081-61EB-FFDD-C567908EB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C6A963-34CB-13D7-DD8B-85B25D31D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143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94D54-6992-D50A-34B1-E98F994AC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12.1 – Commas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3E5A5-3EFA-BA8E-E0CF-E2E8B6860F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591C1B-B2C6-2A32-F4D2-C7B805755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the uses of commas.</a:t>
            </a:r>
          </a:p>
          <a:p>
            <a:r>
              <a:rPr lang="en-US" dirty="0"/>
              <a:t>Correctly use commas in sentences.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5D4B6A-945D-10E6-BDF2-AE94A27CB16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8C5E6F-8CA4-C76B-C11E-81A0B0970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</a:p>
        </p:txBody>
      </p:sp>
    </p:spTree>
    <p:extLst>
      <p:ext uri="{BB962C8B-B14F-4D97-AF65-F5344CB8AC3E}">
        <p14:creationId xmlns:p14="http://schemas.microsoft.com/office/powerpoint/2010/main" val="12161439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FD9C9-A663-D4F7-EB4C-54F7231AF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Punctuating Direct Quotations (Continued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EC9B1-922B-CBC1-365E-E9277A723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identifying speaker (notice the commas and capitalized words):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dirty="0"/>
              <a:t>Beginning: </a:t>
            </a:r>
            <a:r>
              <a:rPr lang="en-US" b="0" dirty="0"/>
              <a:t>Madison said, </a:t>
            </a:r>
            <a:r>
              <a:rPr lang="en-US" dirty="0"/>
              <a:t>“L</a:t>
            </a:r>
            <a:r>
              <a:rPr lang="en-US" b="0" dirty="0"/>
              <a:t>et’s stop at the farmers market to buy some fresh vegetables for dinner.</a:t>
            </a:r>
            <a:r>
              <a:rPr lang="en-US" dirty="0"/>
              <a:t>”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dirty="0"/>
              <a:t>Middle: “</a:t>
            </a:r>
            <a:r>
              <a:rPr lang="en-US" b="0" dirty="0"/>
              <a:t>Let’s stop at the farmers market</a:t>
            </a:r>
            <a:r>
              <a:rPr lang="en-US" dirty="0"/>
              <a:t>,”</a:t>
            </a:r>
            <a:r>
              <a:rPr lang="en-US" b="0" dirty="0"/>
              <a:t> Madison said, </a:t>
            </a:r>
            <a:r>
              <a:rPr lang="en-US" dirty="0"/>
              <a:t>“</a:t>
            </a:r>
            <a:r>
              <a:rPr lang="en-US" b="0" dirty="0"/>
              <a:t>to buy some fresh vegetables for dinner.</a:t>
            </a:r>
            <a:r>
              <a:rPr lang="en-US" dirty="0"/>
              <a:t>”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B04AC6-44E5-1092-B56F-0707D777C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4C4957-060A-3E83-27C0-D1C3294F31BA}"/>
              </a:ext>
            </a:extLst>
          </p:cNvPr>
          <p:cNvSpPr txBox="1"/>
          <p:nvPr/>
        </p:nvSpPr>
        <p:spPr>
          <a:xfrm>
            <a:off x="6426540" y="6392971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 2022, para. 7)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71D458-EC72-28BF-6ECD-708DAB8E6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761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9BEF-B09A-715E-F5B5-B9B1D41E9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Punctuating Direct Quotations (Continued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29B6D-BFE4-2085-8AD0-3871B8CA4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identifying speaker (notice the commas and capitalized words):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dirty="0"/>
              <a:t>End:</a:t>
            </a:r>
            <a:r>
              <a:rPr lang="en-US" b="0" dirty="0"/>
              <a:t> </a:t>
            </a:r>
            <a:r>
              <a:rPr lang="en-US" dirty="0"/>
              <a:t>“L</a:t>
            </a:r>
            <a:r>
              <a:rPr lang="en-US" b="0" dirty="0"/>
              <a:t>et’s stop at the farmers market to buy some fresh vegetables for dinner,” Madison said.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dirty="0"/>
              <a:t>Speaker not identified:</a:t>
            </a:r>
            <a:r>
              <a:rPr lang="en-US" b="0" dirty="0"/>
              <a:t> </a:t>
            </a:r>
            <a:r>
              <a:rPr lang="en-US" dirty="0"/>
              <a:t>“L</a:t>
            </a:r>
            <a:r>
              <a:rPr lang="en-US" b="0" dirty="0"/>
              <a:t>et’s stop at the farmers market to buy some fresh vegetables for dinner.</a:t>
            </a:r>
            <a:r>
              <a:rPr lang="en-US" dirty="0"/>
              <a:t>”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E5FAAD-3811-00E9-5977-74CF4EECD1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2B8C4C-E539-4A4D-EEAA-382321FDB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2157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D979-0B49-8E21-B840-C53134831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Punctuating Direct Quotations (Continued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723EC-96A7-CCD5-CC8C-8C9957BD2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Quotation marks must be placed after commas and periods. </a:t>
            </a:r>
          </a:p>
          <a:p>
            <a:pPr lvl="0"/>
            <a:r>
              <a:rPr lang="en-US" dirty="0"/>
              <a:t>Only put quotation marks after a question mark and exclamation point if it is part of the quoted text. For example: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dirty="0"/>
              <a:t>Question is part of quoted text: </a:t>
            </a:r>
            <a:r>
              <a:rPr lang="en-US" b="0" dirty="0"/>
              <a:t>The new employee asked, “When is lunch?”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dirty="0"/>
              <a:t>Question is not part of quoted text: </a:t>
            </a:r>
            <a:r>
              <a:rPr lang="en-US" b="0" dirty="0"/>
              <a:t>Did you hear her say you were “the next Picasso”?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850BD7-45AB-93B7-6DCD-BC96D4741D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250AD8-2A21-D2DB-BADF-0C090571DCDE}"/>
              </a:ext>
            </a:extLst>
          </p:cNvPr>
          <p:cNvSpPr txBox="1"/>
          <p:nvPr/>
        </p:nvSpPr>
        <p:spPr>
          <a:xfrm>
            <a:off x="6096000" y="6321716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 2022, paras. 9-10)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C8DC48-903F-2D72-6FF4-1249B46D7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323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2678E-7DC7-B83D-0F7A-5DFC5DA61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Quotations within Quotations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86A0A-6F1B-AA79-0E54-486E95AE3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Use single quotation marks (‘ ’) to show a quotation within in a quotation.</a:t>
            </a:r>
          </a:p>
          <a:p>
            <a:pPr lvl="0"/>
            <a:r>
              <a:rPr lang="en-US" b="1" dirty="0"/>
              <a:t>Example</a:t>
            </a:r>
            <a:r>
              <a:rPr lang="en-US" dirty="0"/>
              <a:t>:</a:t>
            </a:r>
          </a:p>
          <a:p>
            <a:pPr lvl="1"/>
            <a:r>
              <a:rPr lang="en-US" b="0" dirty="0"/>
              <a:t> “When you say, ‘I can’t help it,’ what exactly does that mean?”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B48777-5C7C-DE1B-1B76-898A1533B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3CCB9E-8794-8420-7706-402B54153EA8}"/>
              </a:ext>
            </a:extLst>
          </p:cNvPr>
          <p:cNvSpPr txBox="1"/>
          <p:nvPr/>
        </p:nvSpPr>
        <p:spPr>
          <a:xfrm>
            <a:off x="6429730" y="6352143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 2022, para. 11)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E3FB6C-C239-8F77-0BB9-8DC4F0E9B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5828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2D2D7-68DB-9A32-1E7B-96FA7ECC9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49C2A-E431-A210-B7FE-8CADDED74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Use quotation marks around titles of short works: essays, songs, poems, short stories, and chapters in books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1" dirty="0"/>
              <a:t>Example</a:t>
            </a:r>
            <a:r>
              <a:rPr lang="en-US" dirty="0"/>
              <a:t>: </a:t>
            </a:r>
            <a:r>
              <a:rPr lang="en-US" b="0" dirty="0"/>
              <a:t>“Annabelle Lee” is one of my favorite romantic poems.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Typically </a:t>
            </a:r>
            <a:r>
              <a:rPr lang="en-US" i="1" dirty="0"/>
              <a:t>italics</a:t>
            </a:r>
            <a:r>
              <a:rPr lang="en-US" dirty="0"/>
              <a:t> is used for longer works: books, magazines, albums, newspapers, and journals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1" dirty="0"/>
              <a:t>Example</a:t>
            </a:r>
            <a:r>
              <a:rPr lang="en-US" dirty="0"/>
              <a:t>: </a:t>
            </a:r>
            <a:r>
              <a:rPr lang="en-US" b="0" dirty="0"/>
              <a:t>The </a:t>
            </a:r>
            <a:r>
              <a:rPr lang="en-US" b="0" i="1" dirty="0"/>
              <a:t>Halifax Gazette</a:t>
            </a:r>
            <a:r>
              <a:rPr lang="en-US" b="0" dirty="0"/>
              <a:t> has been in publication since 1752.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577332-E486-EDC1-8634-15DA21382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A9F0F7-8075-6CFF-A7E5-C9578CD74167}"/>
              </a:ext>
            </a:extLst>
          </p:cNvPr>
          <p:cNvSpPr txBox="1"/>
          <p:nvPr/>
        </p:nvSpPr>
        <p:spPr>
          <a:xfrm>
            <a:off x="6532064" y="6317826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 2022, paras. 12-13)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DF3AF7-3141-6278-A24D-B13E5772E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2387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31C34-1D99-ECC7-E624-42FE71815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12.3 - 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2AE41-4F03-1A53-0B36-C82DBFFAB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quotation marks to enclose direct quotes and titles of short works.</a:t>
            </a:r>
          </a:p>
          <a:p>
            <a:r>
              <a:rPr lang="en-US" dirty="0"/>
              <a:t>Use single quotation marks to enclose a quote within a quote.</a:t>
            </a:r>
          </a:p>
          <a:p>
            <a:r>
              <a:rPr lang="en-US" dirty="0"/>
              <a:t>Do not use any quotation marks for indirect quotations.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A19BC-D230-5292-6376-05BA3D0443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B0C0F0-A7B1-FE3E-3CE7-A4F155F2E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36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7E781-6F33-FC6C-57D5-DC360665A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12.4 – Apostrophes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F01384-6EB7-0BFE-9A48-9B8543FE3BC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5DCAE1-344F-7CB0-D2A7-574FF6E9B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the uses of apostrophes.</a:t>
            </a:r>
          </a:p>
          <a:p>
            <a:r>
              <a:rPr lang="en-US" dirty="0"/>
              <a:t>Correctly use apostrophes in sentences.</a:t>
            </a:r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B37D42-9DB4-E197-248E-D0A85D82A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875819-9D83-83E8-E175-5067F7AB5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3762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48E89-050E-C696-BF5C-516E2455F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Apostrophes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091BF-05B4-3176-8B7E-B233B9A90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apostrophe (’) is used with a noun to show possession or to indicate where a letter has been left out to form a contraction.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4F1AC8-CB80-B835-1B4F-225615FFA6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E346F4-81C9-F6FB-0F50-8BC1E2D4C803}"/>
              </a:ext>
            </a:extLst>
          </p:cNvPr>
          <p:cNvSpPr txBox="1"/>
          <p:nvPr/>
        </p:nvSpPr>
        <p:spPr>
          <a:xfrm>
            <a:off x="6502386" y="6241626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 2022, para 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B62D77-D796-8D58-2E77-3D5B9D643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2427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BB885-B2D5-D139-0315-8BFC501DE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E8572-A79C-105B-74CB-3C5FD0CAF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An apostrophe and the letter “s” indicates that who/what owns something.</a:t>
            </a:r>
          </a:p>
          <a:p>
            <a:pPr lvl="0"/>
            <a:r>
              <a:rPr lang="en-US" dirty="0"/>
              <a:t>With a singular noun add apostrophe s (‘s). For example: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dirty="0"/>
              <a:t>Jen’s </a:t>
            </a:r>
            <a:r>
              <a:rPr lang="en-US" b="0" dirty="0"/>
              <a:t>dance routine mesmerized everyone in the room.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The </a:t>
            </a:r>
            <a:r>
              <a:rPr lang="en-US" dirty="0"/>
              <a:t>dog’s</a:t>
            </a:r>
            <a:r>
              <a:rPr lang="en-US" b="0" dirty="0"/>
              <a:t> leash is hanging on the hook beside the door.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EA19F7-2353-2E76-2B0E-D40746F7E1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868674-9F24-6624-CE76-F8902A6210AA}"/>
              </a:ext>
            </a:extLst>
          </p:cNvPr>
          <p:cNvSpPr txBox="1"/>
          <p:nvPr/>
        </p:nvSpPr>
        <p:spPr>
          <a:xfrm>
            <a:off x="6189966" y="6249246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 2022, paras 3-4)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9B9928-CF12-AF09-C278-14315FF02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3463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E7DFD-6650-66A9-34F9-B56918EFA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Possession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7EADD-29AF-A021-15BC-1523A2507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Plural nouns that ends in s, just add an apostrophe (’). If the plural noun does not end in s, add an apostrophe and an s (’s).</a:t>
            </a:r>
          </a:p>
          <a:p>
            <a:pPr lvl="0"/>
            <a:r>
              <a:rPr lang="en-US" dirty="0"/>
              <a:t>Example: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1" dirty="0"/>
              <a:t>Plural noun that ends in s: </a:t>
            </a:r>
            <a:r>
              <a:rPr lang="en-US" b="0" dirty="0"/>
              <a:t>The drummers’ sticks all moved in the same rhythm, like a machine.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1" dirty="0"/>
              <a:t>Plural noun that does not end in s: </a:t>
            </a:r>
            <a:r>
              <a:rPr lang="en-US" b="0" dirty="0"/>
              <a:t>The people’s votes clearly showed that no one supported the management decision.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422FE1-4BCA-7DC0-6C48-7FE9240FC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CDD0B4-2A45-17E3-B773-FF0E743BFB28}"/>
              </a:ext>
            </a:extLst>
          </p:cNvPr>
          <p:cNvSpPr txBox="1"/>
          <p:nvPr/>
        </p:nvSpPr>
        <p:spPr>
          <a:xfrm>
            <a:off x="5949670" y="6352143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 2022, paras 4-5)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89EE8E-77CC-A20B-9C25-BC828BFFC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839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1FF88-A8C7-B65A-E4C2-3D62B262D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772" y="193962"/>
            <a:ext cx="9950103" cy="1507376"/>
          </a:xfrm>
        </p:spPr>
        <p:txBody>
          <a:bodyPr/>
          <a:lstStyle/>
          <a:p>
            <a:r>
              <a:rPr lang="en-CA" dirty="0"/>
              <a:t>Comma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27F75-841B-961D-FF09-FAF245F08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772" y="1912966"/>
            <a:ext cx="9950103" cy="427066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A comma is a punctuation mark which indicates a pause in within a sentence or a separation of things in a list, and has multiple uses.</a:t>
            </a:r>
          </a:p>
          <a:p>
            <a:pPr lvl="0"/>
            <a:r>
              <a:rPr lang="en-US" dirty="0"/>
              <a:t>Usage of comma: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Introductory word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Lists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Coordinating Adjectives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Conjunctions in Compound Sentences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Interrupting words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Dates, addresses, greetings and letters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ECEDB5-451B-3096-10A7-0C78E04169EB}"/>
              </a:ext>
            </a:extLst>
          </p:cNvPr>
          <p:cNvSpPr txBox="1"/>
          <p:nvPr/>
        </p:nvSpPr>
        <p:spPr>
          <a:xfrm>
            <a:off x="6629401" y="6269629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 2022, paras 2-3)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66B097-A172-D8BA-A495-2D1709C67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1099A3-BD4A-2A63-271D-CAA9A6007E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71034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B41E3-89EF-AE45-4D36-2BC48DD9A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58C8C-0E1F-5C49-F87C-18DCF9E0A3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 </a:t>
            </a:r>
            <a:r>
              <a:rPr lang="en-US" b="1" dirty="0"/>
              <a:t>contraction </a:t>
            </a:r>
            <a:r>
              <a:rPr lang="en-US" dirty="0"/>
              <a:t>is a word created by combining two words; the apostrophe ( ‘) is used to show where letters were removed.</a:t>
            </a:r>
          </a:p>
          <a:p>
            <a:pPr lvl="0"/>
            <a:r>
              <a:rPr lang="en-US" dirty="0"/>
              <a:t>Used for informal writing not formal writing.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EEDA33-9A53-F87D-14C4-28FCE653E4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F49CE0-B92B-6AF8-E1AF-F2A66B26B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212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1431E-0EA0-E9CC-E7CD-75A1B831B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Contractions (Continued)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58D07-495B-48D4-777A-A89545DEA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b="1" dirty="0"/>
              <a:t>Example</a:t>
            </a:r>
            <a:r>
              <a:rPr lang="en-US" dirty="0"/>
              <a:t>:</a:t>
            </a:r>
          </a:p>
          <a:p>
            <a:pPr lvl="1"/>
            <a:r>
              <a:rPr lang="en-US" b="0" dirty="0"/>
              <a:t>I do not like ice cream.</a:t>
            </a:r>
          </a:p>
          <a:p>
            <a:pPr lvl="1"/>
            <a:r>
              <a:rPr lang="en-US" b="0" dirty="0"/>
              <a:t>I </a:t>
            </a:r>
            <a:r>
              <a:rPr lang="en-US" dirty="0"/>
              <a:t>don’t</a:t>
            </a:r>
            <a:r>
              <a:rPr lang="en-US" b="0" dirty="0"/>
              <a:t> like ice cream.</a:t>
            </a:r>
          </a:p>
          <a:p>
            <a:pPr lvl="0"/>
            <a:r>
              <a:rPr lang="en-US" dirty="0"/>
              <a:t>The words </a:t>
            </a:r>
            <a:r>
              <a:rPr lang="en-US" i="1" dirty="0"/>
              <a:t>do </a:t>
            </a:r>
            <a:r>
              <a:rPr lang="en-US" dirty="0"/>
              <a:t>and </a:t>
            </a:r>
            <a:r>
              <a:rPr lang="en-US" i="1" dirty="0"/>
              <a:t>not</a:t>
            </a:r>
            <a:r>
              <a:rPr lang="en-US" dirty="0"/>
              <a:t> form the contraction </a:t>
            </a:r>
            <a:r>
              <a:rPr lang="en-US" i="1" dirty="0"/>
              <a:t>don’t. </a:t>
            </a:r>
            <a:r>
              <a:rPr lang="en-US" dirty="0"/>
              <a:t>The apostrophe is where the </a:t>
            </a:r>
            <a:r>
              <a:rPr lang="en-US" i="1" dirty="0"/>
              <a:t>o</a:t>
            </a:r>
            <a:r>
              <a:rPr lang="en-US" dirty="0"/>
              <a:t> is left out.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6E1092-D7D2-2CBD-65FE-106BC51D5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83540C-B1AB-FE8D-FC2B-64C37470F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8500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50D90-8AC4-233A-E7A8-99444F7E8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12.4 - 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896BD-C07C-AA50-092C-8AEF14D34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apostrophes to show possession. Add ’s to singular nouns and plural nouns that do not end in s. Add ’ to plural nouns that end in s.</a:t>
            </a:r>
          </a:p>
          <a:p>
            <a:r>
              <a:rPr lang="en-US" dirty="0"/>
              <a:t>Use apostrophes in contractions to show where a letter or letters have been left out.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36EF6D-86C7-E549-5861-D26075CA1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D9AA20-40D8-65CA-39FE-4296FA7A8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6470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731C6-300D-3784-6CD6-4F0170B8A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References &amp; Attributions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16D40-B4A6-07D5-05CA-93DD7ACF7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Cramer, E., &amp; Quibell, A. (2022, February 28). </a:t>
            </a:r>
            <a:r>
              <a:rPr lang="en-US" i="1" dirty="0"/>
              <a:t>Communication Essentials for College</a:t>
            </a:r>
            <a:r>
              <a:rPr lang="en-US" dirty="0"/>
              <a:t>. </a:t>
            </a:r>
            <a:r>
              <a:rPr lang="en-US" dirty="0" err="1"/>
              <a:t>eCampus</a:t>
            </a:r>
            <a:r>
              <a:rPr lang="en-US" dirty="0"/>
              <a:t> Ontario Open Library. </a:t>
            </a:r>
            <a:r>
              <a:rPr lang="en-US" u="sng" dirty="0">
                <a:hlinkClick r:id="rId2"/>
              </a:rPr>
              <a:t>https://ecampusontario.pressbooks.pub/gccomm/ </a:t>
            </a:r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9248C8-71E8-6918-1B6E-92ECB1E016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758DF5-10CC-2ADE-4EC4-D5F6083F5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499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22F4C-EF19-31B1-58C3-3AC96CD32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Commas after an Introductory Word or Phrase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1C340-52EE-5903-7AC6-8D2C3D1E9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comma placed after a word/phrase near the beginning of sentence indicates where the introductory word or phrase ends and the main sentence begins.</a:t>
            </a:r>
          </a:p>
          <a:p>
            <a:endParaRPr lang="en-US" dirty="0"/>
          </a:p>
          <a:p>
            <a:r>
              <a:rPr lang="en-US" dirty="0"/>
              <a:t>Example: Without spoiling the surprise</a:t>
            </a:r>
            <a:r>
              <a:rPr lang="en-US" dirty="0">
                <a:solidFill>
                  <a:srgbClr val="39393A"/>
                </a:solidFill>
              </a:rPr>
              <a:t>,</a:t>
            </a:r>
            <a:r>
              <a:rPr lang="en-US" dirty="0"/>
              <a:t> we need to tell her to save the date.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Introductory phrase: </a:t>
            </a:r>
            <a:r>
              <a:rPr lang="en-US" b="0" i="1" dirty="0"/>
              <a:t>without spoiling the surprise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Main sentence: </a:t>
            </a:r>
            <a:r>
              <a:rPr lang="en-US" b="0" i="1" dirty="0"/>
              <a:t>we need to tell her to save the date</a:t>
            </a:r>
            <a:r>
              <a:rPr lang="en-US" b="0" dirty="0"/>
              <a:t> 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0FB21C-EF27-FB1C-3F05-8B31F309C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6F28BB8-5C37-0FC2-290C-8878083A69AD}"/>
              </a:ext>
            </a:extLst>
          </p:cNvPr>
          <p:cNvSpPr txBox="1"/>
          <p:nvPr/>
        </p:nvSpPr>
        <p:spPr>
          <a:xfrm>
            <a:off x="6275071" y="6352143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 2022, paras 4-5)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1BDD5D-E994-D467-199D-17A7DDCD8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973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B9CA0-ECAC-58C0-F1A1-F3ABC83F7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Commas in a List of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7CEA6-7B0B-541D-94EF-3A2449A7E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comma is used to separate a list of nouns in a sentence. </a:t>
            </a:r>
          </a:p>
          <a:p>
            <a:r>
              <a:rPr lang="en-US" dirty="0"/>
              <a:t>When listing items in a sentence: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Add a comma after every noun, but do not include a comma after the last item in the list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 Add the word “and” before the last item listed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Example: </a:t>
            </a:r>
            <a:r>
              <a:rPr lang="en-US" dirty="0"/>
              <a:t>The pizza will be topped with olives</a:t>
            </a:r>
            <a:r>
              <a:rPr lang="en-US" b="1" dirty="0">
                <a:solidFill>
                  <a:srgbClr val="39393A"/>
                </a:solidFill>
              </a:rPr>
              <a:t>,</a:t>
            </a:r>
            <a:r>
              <a:rPr lang="en-US" dirty="0"/>
              <a:t> peppers</a:t>
            </a:r>
            <a:r>
              <a:rPr lang="en-US" b="1" dirty="0">
                <a:solidFill>
                  <a:srgbClr val="39393A"/>
                </a:solidFill>
              </a:rPr>
              <a:t>,</a:t>
            </a:r>
            <a:r>
              <a:rPr lang="en-US" dirty="0">
                <a:solidFill>
                  <a:srgbClr val="39393A"/>
                </a:solidFill>
              </a:rPr>
              <a:t> </a:t>
            </a:r>
            <a:r>
              <a:rPr lang="en-US" b="1" dirty="0">
                <a:solidFill>
                  <a:srgbClr val="39393A"/>
                </a:solidFill>
              </a:rPr>
              <a:t>and</a:t>
            </a:r>
            <a:r>
              <a:rPr lang="en-US" dirty="0">
                <a:solidFill>
                  <a:srgbClr val="39393A"/>
                </a:solidFill>
              </a:rPr>
              <a:t> </a:t>
            </a:r>
            <a:r>
              <a:rPr lang="en-US" dirty="0"/>
              <a:t>pineapple chunks.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D0CE9C-513C-4276-E6CE-C73FCE0298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3BEA2B-503A-9F39-6174-E29FBBEE92AD}"/>
              </a:ext>
            </a:extLst>
          </p:cNvPr>
          <p:cNvSpPr txBox="1"/>
          <p:nvPr/>
        </p:nvSpPr>
        <p:spPr>
          <a:xfrm>
            <a:off x="6183631" y="6171684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 2022, paras 7-8)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FCF252-20E5-A98B-39C6-4A28B4144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458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DF74C-4F62-A201-D6BF-F6CFAFF48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Commas and Coordinating Adjectives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4B5E9-40E7-31DD-026F-D8E2C00FF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Coordinating adjectives </a:t>
            </a:r>
            <a:r>
              <a:rPr lang="en-US" dirty="0"/>
              <a:t>are a string of adjectives used to describe a noun. They come before the noun they modifying and are separated by commas.</a:t>
            </a:r>
          </a:p>
          <a:p>
            <a:r>
              <a:rPr lang="en-US" dirty="0"/>
              <a:t> The word “and” does not always need to be used before the last adjective.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3B76C7-F8E4-BD21-D998-FB88AE5EA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6E075C-EA3C-397E-B7E0-0D6A044DCF9A}"/>
              </a:ext>
            </a:extLst>
          </p:cNvPr>
          <p:cNvSpPr txBox="1"/>
          <p:nvPr/>
        </p:nvSpPr>
        <p:spPr>
          <a:xfrm>
            <a:off x="6595111" y="6155380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 2022, para 9)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36F18B-2B99-A78C-F43C-43E56A153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87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97923-2DA3-B75D-79C3-B3A170818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Commas and Coordinating Adjectives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67A69-4A0F-E2D3-291D-432D98DCB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Examples: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It was a bright, windy, clear day.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Our kite glowed red, yellow, and blue in the morning sunlight.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024BC5-07C2-A33F-3F45-2AC5A0016D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DF9FCC-29B8-C3A2-C510-301D2B1BD386}"/>
              </a:ext>
            </a:extLst>
          </p:cNvPr>
          <p:cNvSpPr txBox="1"/>
          <p:nvPr/>
        </p:nvSpPr>
        <p:spPr>
          <a:xfrm>
            <a:off x="6389371" y="6223960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 2022, para. 10)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AE3102-51CA-1FF8-9950-9762958C3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1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03EE4-BCE7-7412-CDE1-D40B894FA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Commas before Conjunctions in Compound Sentences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FCE8B-BE2E-5AD5-9C34-B28B60751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Commas are sometimes used to separate two independent clauses. </a:t>
            </a:r>
          </a:p>
          <a:p>
            <a:r>
              <a:rPr lang="en-US" dirty="0"/>
              <a:t>The comma comes after the first independent clause and is followed by a conjunction, such as for, and, or but.</a:t>
            </a:r>
          </a:p>
          <a:p>
            <a:endParaRPr lang="en-US" b="1" dirty="0"/>
          </a:p>
          <a:p>
            <a:r>
              <a:rPr lang="en-US" b="1" dirty="0"/>
              <a:t>Example</a:t>
            </a:r>
            <a:r>
              <a:rPr lang="en-US" dirty="0"/>
              <a:t>: He missed class today, and he thinks he will be out tomorrow, too.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80E5EC-A319-9025-7B71-487AF01B4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4B7F8A-B9C6-6EFD-EC79-CA282C36C062}"/>
              </a:ext>
            </a:extLst>
          </p:cNvPr>
          <p:cNvSpPr txBox="1"/>
          <p:nvPr/>
        </p:nvSpPr>
        <p:spPr>
          <a:xfrm>
            <a:off x="6107430" y="6292540"/>
            <a:ext cx="39791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 2022, para. 13)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6425D7-75B2-B955-3287-0456A59C2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954148"/>
      </p:ext>
    </p:extLst>
  </p:cSld>
  <p:clrMapOvr>
    <a:masterClrMapping/>
  </p:clrMapOvr>
</p:sld>
</file>

<file path=ppt/theme/theme1.xml><?xml version="1.0" encoding="utf-8"?>
<a:theme xmlns:a="http://schemas.openxmlformats.org/drawingml/2006/main" name="BlocksVTI">
  <a:themeElements>
    <a:clrScheme name="Custom 4">
      <a:dk1>
        <a:sysClr val="windowText" lastClr="000000"/>
      </a:dk1>
      <a:lt1>
        <a:sysClr val="window" lastClr="FFFFFF"/>
      </a:lt1>
      <a:dk2>
        <a:srgbClr val="1B3843"/>
      </a:dk2>
      <a:lt2>
        <a:srgbClr val="F2F3F1"/>
      </a:lt2>
      <a:accent1>
        <a:srgbClr val="7A8592"/>
      </a:accent1>
      <a:accent2>
        <a:srgbClr val="8C8C96"/>
      </a:accent2>
      <a:accent3>
        <a:srgbClr val="7A6C76"/>
      </a:accent3>
      <a:accent4>
        <a:srgbClr val="A7AA9D"/>
      </a:accent4>
      <a:accent5>
        <a:srgbClr val="63787F"/>
      </a:accent5>
      <a:accent6>
        <a:srgbClr val="889DA5"/>
      </a:accent6>
      <a:hlink>
        <a:srgbClr val="002060"/>
      </a:hlink>
      <a:folHlink>
        <a:srgbClr val="002060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sVTI" id="{31656FE6-20D8-4105-85EA-706EC9332BE9}" vid="{039DFFC9-9B25-4063-9235-B287A446F5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9A05E4BDC9A747A979C8FFFF84C17F" ma:contentTypeVersion="15" ma:contentTypeDescription="Create a new document." ma:contentTypeScope="" ma:versionID="ac00aa41f2863b35d6ff25bd8b298fae">
  <xsd:schema xmlns:xsd="http://www.w3.org/2001/XMLSchema" xmlns:xs="http://www.w3.org/2001/XMLSchema" xmlns:p="http://schemas.microsoft.com/office/2006/metadata/properties" xmlns:ns2="2c46aebe-e55f-417f-84c0-33e2637dc132" xmlns:ns3="57ea68b1-4d50-472f-9c24-c5e3d9af93fd" targetNamespace="http://schemas.microsoft.com/office/2006/metadata/properties" ma:root="true" ma:fieldsID="17162eedc2d414b7ea6077bf881f4fe5" ns2:_="" ns3:_="">
    <xsd:import namespace="2c46aebe-e55f-417f-84c0-33e2637dc132"/>
    <xsd:import namespace="57ea68b1-4d50-472f-9c24-c5e3d9af93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6aebe-e55f-417f-84c0-33e2637dc1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d9a59e6a-29c3-4921-9c03-4d7ff3dd46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a68b1-4d50-472f-9c24-c5e3d9af93f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9750ea3-d6ae-4b13-a323-8ca9f69553a4}" ma:internalName="TaxCatchAll" ma:showField="CatchAllData" ma:web="57ea68b1-4d50-472f-9c24-c5e3d9af93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7ea68b1-4d50-472f-9c24-c5e3d9af93fd" xsi:nil="true"/>
    <lcf76f155ced4ddcb4097134ff3c332f xmlns="2c46aebe-e55f-417f-84c0-33e2637dc13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EB92762-E736-4BDA-A5AF-2867A7F6D60E}"/>
</file>

<file path=customXml/itemProps2.xml><?xml version="1.0" encoding="utf-8"?>
<ds:datastoreItem xmlns:ds="http://schemas.openxmlformats.org/officeDocument/2006/customXml" ds:itemID="{175C836C-C227-4668-B703-E417551CDB9F}"/>
</file>

<file path=customXml/itemProps3.xml><?xml version="1.0" encoding="utf-8"?>
<ds:datastoreItem xmlns:ds="http://schemas.openxmlformats.org/officeDocument/2006/customXml" ds:itemID="{1E12FA81-DA84-4B9A-8568-9D8C6C6DFB73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4046</Words>
  <Application>Microsoft Office PowerPoint</Application>
  <PresentationFormat>Widescreen</PresentationFormat>
  <Paragraphs>371</Paragraphs>
  <Slides>43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9" baseType="lpstr">
      <vt:lpstr>Aptos</vt:lpstr>
      <vt:lpstr>Arial</vt:lpstr>
      <vt:lpstr>Avenir Next LT Pro</vt:lpstr>
      <vt:lpstr>Avenir Next LT Pro Light</vt:lpstr>
      <vt:lpstr>Calibri</vt:lpstr>
      <vt:lpstr>BlocksVTI</vt:lpstr>
      <vt:lpstr>Communication Essentials for College Chapter 12: Punctuation</vt:lpstr>
      <vt:lpstr>Chapter 12: Punctuation</vt:lpstr>
      <vt:lpstr>12.1 – Commas</vt:lpstr>
      <vt:lpstr>Comma</vt:lpstr>
      <vt:lpstr>Commas after an Introductory Word or Phrase</vt:lpstr>
      <vt:lpstr>Commas in a List of Items</vt:lpstr>
      <vt:lpstr>Commas and Coordinating Adjectives</vt:lpstr>
      <vt:lpstr>Commas and Coordinating Adjectives (Continued)</vt:lpstr>
      <vt:lpstr>Commas before Conjunctions in Compound Sentences</vt:lpstr>
      <vt:lpstr>Commas Before and After Interrupting Words</vt:lpstr>
      <vt:lpstr>Commas Before and After Interrupting Words (Continued)</vt:lpstr>
      <vt:lpstr>Commas in Dates, Addresses, and the Greetings and Closings of Letters</vt:lpstr>
      <vt:lpstr>Commas in Dates, Addresses, and the Greetings and Closings of Letters (Continued 1)</vt:lpstr>
      <vt:lpstr>Commas in Dates, Addresses, and the Greetings and Closings of Letters (Continued 2)</vt:lpstr>
      <vt:lpstr>12.1 - Key Takeaways</vt:lpstr>
      <vt:lpstr>12.1 - Key Takeaways (Continued 1)</vt:lpstr>
      <vt:lpstr>12.1 - Key Takeaways (Continued 2)</vt:lpstr>
      <vt:lpstr>12.1 - Key Takeaways (Continued 3) </vt:lpstr>
      <vt:lpstr>12.1 - Key Takeaways (Continued 4)</vt:lpstr>
      <vt:lpstr>12.2 – Semicolons</vt:lpstr>
      <vt:lpstr>Semicolons</vt:lpstr>
      <vt:lpstr>Semicolons to Join Two Independent Clauses</vt:lpstr>
      <vt:lpstr>Semicolons to Join Two Independent Clauses (Continued)</vt:lpstr>
      <vt:lpstr>Semicolons to Join Items in a List</vt:lpstr>
      <vt:lpstr>12.2 - Key Takeaways</vt:lpstr>
      <vt:lpstr>12.3 – Quotes</vt:lpstr>
      <vt:lpstr>Quotation marks </vt:lpstr>
      <vt:lpstr>Direct Quotations</vt:lpstr>
      <vt:lpstr>Punctuating Direct Quotations</vt:lpstr>
      <vt:lpstr>Punctuating Direct Quotations (Continued 1)</vt:lpstr>
      <vt:lpstr>Punctuating Direct Quotations (Continued 2)</vt:lpstr>
      <vt:lpstr>Punctuating Direct Quotations (Continued 3)</vt:lpstr>
      <vt:lpstr>Quotations within Quotations</vt:lpstr>
      <vt:lpstr>Titles</vt:lpstr>
      <vt:lpstr>12.3 - Key Takeaways</vt:lpstr>
      <vt:lpstr>12.4 – Apostrophes</vt:lpstr>
      <vt:lpstr>Apostrophes</vt:lpstr>
      <vt:lpstr>Possession</vt:lpstr>
      <vt:lpstr>Possession (Continued)</vt:lpstr>
      <vt:lpstr>Contractions</vt:lpstr>
      <vt:lpstr>Contractions (Continued) </vt:lpstr>
      <vt:lpstr>12.4 - Key Takeaways</vt:lpstr>
      <vt:lpstr>References &amp; Attributions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2024-08-02T20:57:54Z</dcterms:created>
  <dcterms:modified xsi:type="dcterms:W3CDTF">2024-08-02T20:57:58Z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0x010100B89A05E4BDC9A747A979C8FFFF84C17F</vt:lpwstr>
  </property>
</Properties>
</file>