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48"/>
  </p:notesMasterIdLst>
  <p:sldIdLst>
    <p:sldId id="256" r:id="rId2"/>
    <p:sldId id="515" r:id="rId3"/>
    <p:sldId id="516" r:id="rId4"/>
    <p:sldId id="517" r:id="rId5"/>
    <p:sldId id="518" r:id="rId6"/>
    <p:sldId id="521" r:id="rId7"/>
    <p:sldId id="519" r:id="rId8"/>
    <p:sldId id="520" r:id="rId9"/>
    <p:sldId id="522" r:id="rId10"/>
    <p:sldId id="523" r:id="rId11"/>
    <p:sldId id="524" r:id="rId12"/>
    <p:sldId id="525" r:id="rId13"/>
    <p:sldId id="526" r:id="rId14"/>
    <p:sldId id="527" r:id="rId15"/>
    <p:sldId id="528" r:id="rId16"/>
    <p:sldId id="529" r:id="rId17"/>
    <p:sldId id="530" r:id="rId18"/>
    <p:sldId id="531" r:id="rId19"/>
    <p:sldId id="532" r:id="rId20"/>
    <p:sldId id="533" r:id="rId21"/>
    <p:sldId id="534" r:id="rId22"/>
    <p:sldId id="535" r:id="rId23"/>
    <p:sldId id="536" r:id="rId24"/>
    <p:sldId id="537" r:id="rId25"/>
    <p:sldId id="538" r:id="rId26"/>
    <p:sldId id="539" r:id="rId27"/>
    <p:sldId id="540" r:id="rId28"/>
    <p:sldId id="541" r:id="rId29"/>
    <p:sldId id="542" r:id="rId30"/>
    <p:sldId id="543" r:id="rId31"/>
    <p:sldId id="544" r:id="rId32"/>
    <p:sldId id="545" r:id="rId33"/>
    <p:sldId id="547" r:id="rId34"/>
    <p:sldId id="548" r:id="rId35"/>
    <p:sldId id="549" r:id="rId36"/>
    <p:sldId id="550" r:id="rId37"/>
    <p:sldId id="551" r:id="rId38"/>
    <p:sldId id="552" r:id="rId39"/>
    <p:sldId id="553" r:id="rId40"/>
    <p:sldId id="554" r:id="rId41"/>
    <p:sldId id="555" r:id="rId42"/>
    <p:sldId id="556" r:id="rId43"/>
    <p:sldId id="557" r:id="rId44"/>
    <p:sldId id="558" r:id="rId45"/>
    <p:sldId id="559" r:id="rId46"/>
    <p:sldId id="560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198292-3535-4749-81B0-5849EF3B77CA}" v="122" dt="2024-08-02T20:57:44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74" autoAdjust="0"/>
    <p:restoredTop sz="81356" autoAdjust="0"/>
  </p:normalViewPr>
  <p:slideViewPr>
    <p:cSldViewPr snapToGrid="0">
      <p:cViewPr varScale="1">
        <p:scale>
          <a:sx n="90" d="100"/>
          <a:sy n="90" d="100"/>
        </p:scale>
        <p:origin x="858" y="84"/>
      </p:cViewPr>
      <p:guideLst/>
    </p:cSldViewPr>
  </p:slideViewPr>
  <p:outlineViewPr>
    <p:cViewPr>
      <p:scale>
        <a:sx n="33" d="100"/>
        <a:sy n="33" d="100"/>
      </p:scale>
      <p:origin x="0" y="-8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55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56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writingbasic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writing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11: Writing Basics: What Makes a Good Sentence? was taken directly from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part/writingbasics/"/>
              </a:rPr>
              <a:t>Chapter 11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Action verbs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08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Linking verbs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08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Linking verbs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66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Helping verb examples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81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Sentence Patterns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51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Sentence Patterns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14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Sentence Patterns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487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Fragments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444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Fragments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23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Editing Fragments That Are Missing a Subject or a Verb descriptive text for figure 1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05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901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Editing Fragments That Are Missing a Subject or a Verb descriptive text for figure 1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947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 Sentence Errors </a:t>
            </a:r>
            <a:r>
              <a:rPr lang="en-US" b="0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223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 Sentence Errors: Preposition </a:t>
            </a:r>
            <a:r>
              <a:rPr lang="en-US" b="0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222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Editing Fragments That Begin with a Preposition descriptive text for figure 2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853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Editing Fragments That Begin with a Preposition descriptive text for figure 2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09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 Sentence Errors: Dependent Word </a:t>
            </a:r>
            <a:r>
              <a:rPr lang="en-US" b="0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Emily Cramer &amp; Amanda Quibell,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759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 Sentence Errors: Dependent Word </a:t>
            </a:r>
            <a:r>
              <a:rPr lang="en-US" b="0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956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Editing Fragments That Begin with Gerunds descriptive text for figure 3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88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Editing Fragments That Begin with Gerunds descriptive text for figure 3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787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 Sentence Errors: Infinitive </a:t>
            </a:r>
            <a:r>
              <a:rPr lang="en-US" b="0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59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 for components of a sentence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192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Run-on Sentences </a:t>
            </a:r>
            <a:r>
              <a:rPr lang="en-US" b="0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754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Run-on Sentences example </a:t>
            </a:r>
            <a:r>
              <a:rPr lang="en-US" b="0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324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Punctuation </a:t>
            </a:r>
            <a:r>
              <a:rPr lang="en-US" b="0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84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Punctuation </a:t>
            </a:r>
            <a:r>
              <a:rPr lang="en-US" b="0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289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Dependent Words example was taken directly from </a:t>
            </a:r>
            <a:r>
              <a:rPr lang="en-US" u="sng" dirty="0">
                <a:hlinkClick r:id="rId3"/>
              </a:rPr>
              <a:t>Chapter 11.1</a:t>
            </a:r>
            <a:r>
              <a:rPr lang="en-US" dirty="0"/>
              <a:t> of </a:t>
            </a:r>
            <a:r>
              <a:rPr lang="en-US" i="1" u="sng" dirty="0">
                <a:hlinkClick r:id="rId4"/>
              </a:rPr>
              <a:t>Communication Essentials for College</a:t>
            </a:r>
            <a:r>
              <a:rPr lang="en-US" dirty="0"/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dirty="0"/>
              <a:t>licensed under a </a:t>
            </a:r>
            <a:r>
              <a:rPr lang="en-US" u="sng" dirty="0">
                <a:hlinkClick r:id="rId5"/>
              </a:rPr>
              <a:t>CC BY-NC 4.0</a:t>
            </a:r>
            <a:r>
              <a:rPr lang="en-US" dirty="0"/>
              <a:t> 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920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503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541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0415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47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Noun definition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Minor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73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 for subjects in a sentence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36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 for subjects in a sentence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09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89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Prepositional phrases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84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Prepositional phrases example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licensed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8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3A51-8ECA-4782-AED2-93512A0C7DFA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5683-0DD0-406F-A3B5-8C92663CF425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6954-5A3C-4841-A70D-4A1150C0A616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D669-B1A3-4E49-9095-E68B251952C0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4E6DADC6-7915-4EB3-9145-35C6BE3B0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572" y="365125"/>
            <a:ext cx="10309227" cy="1325563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5F0173DE-4E6C-4B67-9F86-20857057B4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4574" y="1862125"/>
            <a:ext cx="10309225" cy="365125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Learning Objectives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1D39896-1D2D-441C-8DB3-1CD753652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574" y="2500313"/>
            <a:ext cx="10309226" cy="3676649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200"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AD8993-BCFB-40F5-B0C3-BD1266F98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604935" y="998376"/>
            <a:ext cx="0" cy="585962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8459004-7AA2-44EB-88E7-7DF29583B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1669" y="746449"/>
            <a:ext cx="466531" cy="4665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D08B890F-FC10-4BE9-BBB4-6A2B93F7D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658257" y="6358082"/>
            <a:ext cx="4875485" cy="363393"/>
          </a:xfrm>
          <a:prstGeom prst="rect">
            <a:avLst/>
          </a:prstGeom>
        </p:spPr>
        <p:txBody>
          <a:bodyPr/>
          <a:lstStyle/>
          <a:p>
            <a:r>
              <a:rPr lang="en-US" i="1">
                <a:hlinkClick r:id="rId2"/>
              </a:rPr>
              <a:t>Communication Essentials for College, CC BY-NC 4.0, except where noted </a:t>
            </a:r>
            <a:endParaRPr lang="en-US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AB3EA9EE-009D-4452-884F-9E866F6EA0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26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B7F0-8AAB-4ADB-AF50-B4D42B4FC455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B7F0-8AAB-4ADB-AF50-B4D42B4FC455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1A9B-9F80-4AE3-AD1B-1E5778E05AD5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800A-0D0C-42DD-A0E3-2C2B515EB4C2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1CF-C1C4-4E7E-ACF2-7BC1ACA9A879}" type="datetime1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254F-DF12-491B-94C0-60EDA888B86B}" type="datetime1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E3C-D6AC-40A9-A863-1FC9DFB60177}" type="datetime1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B42-377B-4D9E-B349-E80D4DB2CE9D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4473B3E4-2E8E-4397-AF43-1B3E80E4FEB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6" r:id="rId13"/>
    <p:sldLayoutId id="2147483689" r:id="rId14"/>
  </p:sldLayoutIdLst>
  <p:hf sldNum="0"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3795812" cy="3162300"/>
          </a:xfrm>
        </p:spPr>
        <p:txBody>
          <a:bodyPr anchor="b">
            <a:normAutofit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11: Writing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62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dirty="0">
                <a:solidFill>
                  <a:srgbClr val="39393A"/>
                </a:solidFill>
              </a:rPr>
              <a:t>Summaries created with Microsoft Copilot</a:t>
            </a:r>
            <a:endParaRPr lang="en-US" sz="1800" dirty="0">
              <a:solidFill>
                <a:srgbClr val="39393A"/>
              </a:solidFill>
            </a:endParaRP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2489C-AC48-6E8D-57FE-DF3AA0830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D28B2-CDC7-0449-85B3-FDDC8E524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 showing subject in a sentence (the subject is in bold):</a:t>
            </a:r>
          </a:p>
          <a:p>
            <a:r>
              <a:rPr lang="en-US" b="1" dirty="0"/>
              <a:t>Malik</a:t>
            </a:r>
            <a:r>
              <a:rPr lang="en-US" dirty="0"/>
              <a:t> is the project manager for this project. </a:t>
            </a:r>
            <a:r>
              <a:rPr lang="en-US" b="1" dirty="0"/>
              <a:t>He</a:t>
            </a:r>
            <a:r>
              <a:rPr lang="en-US" dirty="0"/>
              <a:t> will give us our assignments.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The subject is a person: </a:t>
            </a:r>
            <a:r>
              <a:rPr lang="en-US" b="1" dirty="0"/>
              <a:t>Malik</a:t>
            </a:r>
            <a:r>
              <a:rPr lang="en-US" dirty="0"/>
              <a:t>. 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The pronoun </a:t>
            </a:r>
            <a:r>
              <a:rPr lang="en-US" dirty="0"/>
              <a:t>He</a:t>
            </a:r>
            <a:r>
              <a:rPr lang="en-US" b="0" dirty="0"/>
              <a:t> replaces and refers back to </a:t>
            </a:r>
            <a:r>
              <a:rPr lang="en-US" dirty="0"/>
              <a:t>Malik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529FE-33F1-8F98-4441-25D05332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805C4D-85A1-E8DF-F2ED-576F6B933C57}"/>
              </a:ext>
            </a:extLst>
          </p:cNvPr>
          <p:cNvSpPr txBox="1"/>
          <p:nvPr/>
        </p:nvSpPr>
        <p:spPr>
          <a:xfrm>
            <a:off x="6473727" y="6352143"/>
            <a:ext cx="3580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7)</a:t>
            </a:r>
          </a:p>
        </p:txBody>
      </p:sp>
    </p:spTree>
    <p:extLst>
      <p:ext uri="{BB962C8B-B14F-4D97-AF65-F5344CB8AC3E}">
        <p14:creationId xmlns:p14="http://schemas.microsoft.com/office/powerpoint/2010/main" val="362457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BD64-ED33-CF66-9A5B-2C5631FA4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Subjects (Continued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F90ED-E98C-1016-87E7-6FC6DEB3D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 showing subject in a sentence (the subject is in bold):</a:t>
            </a:r>
          </a:p>
          <a:p>
            <a:r>
              <a:rPr lang="en-US" dirty="0"/>
              <a:t>The </a:t>
            </a:r>
            <a:r>
              <a:rPr lang="en-US" b="1" dirty="0"/>
              <a:t>computer lab </a:t>
            </a:r>
            <a:r>
              <a:rPr lang="en-US" dirty="0"/>
              <a:t>is where we will work. </a:t>
            </a:r>
            <a:r>
              <a:rPr lang="en-US" b="1" dirty="0"/>
              <a:t>It</a:t>
            </a:r>
            <a:r>
              <a:rPr lang="en-US" dirty="0"/>
              <a:t> will be open twenty-four hours a day.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The subject is a place: </a:t>
            </a:r>
            <a:r>
              <a:rPr lang="en-US" dirty="0"/>
              <a:t>computer lab</a:t>
            </a:r>
            <a:r>
              <a:rPr lang="en-US" b="0" dirty="0"/>
              <a:t>. 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The pronoun </a:t>
            </a:r>
            <a:r>
              <a:rPr lang="en-US" dirty="0"/>
              <a:t>It</a:t>
            </a:r>
            <a:r>
              <a:rPr lang="en-US" b="0" dirty="0"/>
              <a:t> substitutes for </a:t>
            </a:r>
            <a:r>
              <a:rPr lang="en-US" dirty="0"/>
              <a:t>computer lab </a:t>
            </a:r>
            <a:r>
              <a:rPr lang="en-US" b="0" dirty="0"/>
              <a:t>as the subject.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371C12-B1D2-23F6-3F75-EB3A63D28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C48492-CC17-6043-349F-51D5F7BB572E}"/>
              </a:ext>
            </a:extLst>
          </p:cNvPr>
          <p:cNvSpPr txBox="1"/>
          <p:nvPr/>
        </p:nvSpPr>
        <p:spPr>
          <a:xfrm>
            <a:off x="6337897" y="6382921"/>
            <a:ext cx="3580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8)</a:t>
            </a:r>
          </a:p>
        </p:txBody>
      </p:sp>
    </p:spTree>
    <p:extLst>
      <p:ext uri="{BB962C8B-B14F-4D97-AF65-F5344CB8AC3E}">
        <p14:creationId xmlns:p14="http://schemas.microsoft.com/office/powerpoint/2010/main" val="1275003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B858B-F10F-2546-B841-689CCA6C5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Subjects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2C209-048E-61D0-8E1C-521C7806F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sentence contains more than one person, place, or thing as the subject then they are collectively called compound subjects.</a:t>
            </a:r>
          </a:p>
          <a:p>
            <a:r>
              <a:rPr lang="en-US" b="1" dirty="0"/>
              <a:t>Example (the subject is in bold):</a:t>
            </a:r>
          </a:p>
          <a:p>
            <a:r>
              <a:rPr lang="en-US" sz="2000" b="1" dirty="0"/>
              <a:t>Desmond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and </a:t>
            </a:r>
            <a:r>
              <a:rPr lang="en-US" sz="2000" b="1" dirty="0"/>
              <a:t>Maria</a:t>
            </a:r>
            <a:r>
              <a:rPr lang="en-US" sz="2000" dirty="0"/>
              <a:t> have been working on that design for almost a year. </a:t>
            </a:r>
            <a:r>
              <a:rPr lang="en-US" sz="2000" b="1" dirty="0"/>
              <a:t>Books</a:t>
            </a:r>
            <a:r>
              <a:rPr lang="en-US" sz="2000" dirty="0"/>
              <a:t>, </a:t>
            </a:r>
            <a:r>
              <a:rPr lang="en-US" sz="2000" b="1" dirty="0"/>
              <a:t>magazines</a:t>
            </a:r>
            <a:r>
              <a:rPr lang="en-US" sz="2000" dirty="0"/>
              <a:t>, and </a:t>
            </a:r>
            <a:r>
              <a:rPr lang="en-US" sz="2000" b="1" dirty="0"/>
              <a:t>online articles </a:t>
            </a:r>
            <a:r>
              <a:rPr lang="en-US" sz="2000" dirty="0"/>
              <a:t>are all good resources.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6E6286-97FA-810F-A588-B35E76B3F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9E8C59-B00D-4DE2-449C-2F924E9CAAFC}"/>
              </a:ext>
            </a:extLst>
          </p:cNvPr>
          <p:cNvSpPr txBox="1"/>
          <p:nvPr/>
        </p:nvSpPr>
        <p:spPr>
          <a:xfrm>
            <a:off x="6096000" y="6352143"/>
            <a:ext cx="3580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12)</a:t>
            </a:r>
          </a:p>
        </p:txBody>
      </p:sp>
    </p:spTree>
    <p:extLst>
      <p:ext uri="{BB962C8B-B14F-4D97-AF65-F5344CB8AC3E}">
        <p14:creationId xmlns:p14="http://schemas.microsoft.com/office/powerpoint/2010/main" val="2926324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C0775-36D9-40EA-4781-EC227C6C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Prepositional 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6BE5C-0D3B-3D22-EE67-3A00DBFC4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preposition is used to connect a noun, pronoun or verb to another word which describes or modifies that noun, pronoun or verb.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1" dirty="0"/>
              <a:t>Example of prepositions</a:t>
            </a:r>
            <a:r>
              <a:rPr lang="en-US" dirty="0"/>
              <a:t>: </a:t>
            </a:r>
            <a:r>
              <a:rPr lang="en-US" b="0" dirty="0"/>
              <a:t>in, on, under, near, by, with, about.</a:t>
            </a:r>
          </a:p>
          <a:p>
            <a:r>
              <a:rPr lang="en-US" dirty="0"/>
              <a:t>A prepositional phrase begins with a preposition and modifies or describes a word.</a:t>
            </a:r>
          </a:p>
          <a:p>
            <a:r>
              <a:rPr lang="en-US" dirty="0"/>
              <a:t>It cannot act as the subject of a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30C240-90C4-5682-2080-2C48055F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5E6D98-3E69-2780-195C-65EA22A35719}"/>
              </a:ext>
            </a:extLst>
          </p:cNvPr>
          <p:cNvSpPr txBox="1"/>
          <p:nvPr/>
        </p:nvSpPr>
        <p:spPr>
          <a:xfrm>
            <a:off x="6266126" y="6352143"/>
            <a:ext cx="3580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13)</a:t>
            </a:r>
          </a:p>
        </p:txBody>
      </p:sp>
    </p:spTree>
    <p:extLst>
      <p:ext uri="{BB962C8B-B14F-4D97-AF65-F5344CB8AC3E}">
        <p14:creationId xmlns:p14="http://schemas.microsoft.com/office/powerpoint/2010/main" val="2502405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C22D6-4E13-282D-511C-70E7165B7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Prepositional Phrases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E18F7-BD78-A161-BB86-D991EB72C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 (prepositional phrases bolded):</a:t>
            </a:r>
          </a:p>
          <a:p>
            <a:r>
              <a:rPr lang="en-US" dirty="0"/>
              <a:t>We went </a:t>
            </a:r>
            <a:r>
              <a:rPr lang="en-US" b="1" dirty="0"/>
              <a:t>on a business trip</a:t>
            </a:r>
            <a:r>
              <a:rPr lang="en-US" dirty="0"/>
              <a:t>.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That restaurant </a:t>
            </a:r>
            <a:r>
              <a:rPr lang="en-US" b="1" dirty="0"/>
              <a:t>with the famous pizza </a:t>
            </a:r>
            <a:r>
              <a:rPr lang="en-US" dirty="0"/>
              <a:t>was on the way. We stopped </a:t>
            </a:r>
            <a:r>
              <a:rPr lang="en-US" b="1" dirty="0"/>
              <a:t>for lunch</a:t>
            </a:r>
            <a:r>
              <a:rPr lang="en-US" dirty="0"/>
              <a:t>.</a:t>
            </a:r>
          </a:p>
          <a:p>
            <a:r>
              <a:rPr lang="en-US" dirty="0"/>
              <a:t>There are 3 prepositional phrases in this sentence: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on a business trip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with the famous pizza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for lunch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F0B161-3FE6-B7B5-52E5-2722F13DE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89A0B2-0339-B05C-F1A4-DD475A325E6F}"/>
              </a:ext>
            </a:extLst>
          </p:cNvPr>
          <p:cNvSpPr txBox="1"/>
          <p:nvPr/>
        </p:nvSpPr>
        <p:spPr>
          <a:xfrm>
            <a:off x="6096000" y="6352143"/>
            <a:ext cx="3580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14)</a:t>
            </a:r>
          </a:p>
        </p:txBody>
      </p:sp>
    </p:spTree>
    <p:extLst>
      <p:ext uri="{BB962C8B-B14F-4D97-AF65-F5344CB8AC3E}">
        <p14:creationId xmlns:p14="http://schemas.microsoft.com/office/powerpoint/2010/main" val="4120849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05D7B-EB17-9441-50AD-FEAD812F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BAD24-AC0B-76A5-B0A0-A8321C396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Verb </a:t>
            </a:r>
            <a:r>
              <a:rPr lang="en-US" dirty="0"/>
              <a:t>is an action word that represents what the subject is doing.</a:t>
            </a:r>
          </a:p>
          <a:p>
            <a:r>
              <a:rPr lang="en-US" dirty="0"/>
              <a:t>There are three types of verbs: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Action verbs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Linking verbs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Helping verbs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4CE34-6EC2-8F63-DBB0-6043B06D2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351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42BC-2F91-0A04-1D4B-47E4DED03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53049-38AA-094F-FAFE-6A9674738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verb that connect subject to an action </a:t>
            </a:r>
          </a:p>
          <a:p>
            <a:r>
              <a:rPr lang="en-US" dirty="0"/>
              <a:t>Usually answers the question ‘What is the subject doing’</a:t>
            </a:r>
          </a:p>
          <a:p>
            <a:r>
              <a:rPr lang="en-US" b="1" dirty="0"/>
              <a:t>Example (action verb is bolded): </a:t>
            </a:r>
            <a:r>
              <a:rPr lang="en-US" dirty="0"/>
              <a:t>The dog </a:t>
            </a:r>
            <a:r>
              <a:rPr lang="en-US" b="1" dirty="0"/>
              <a:t>barked</a:t>
            </a:r>
            <a:r>
              <a:rPr lang="en-US" dirty="0"/>
              <a:t> at the jogger.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2E6E30-6A7E-515C-32AF-5BB13465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DBB328-C4E7-A6EF-9EEA-DDAC93605E58}"/>
              </a:ext>
            </a:extLst>
          </p:cNvPr>
          <p:cNvSpPr txBox="1"/>
          <p:nvPr/>
        </p:nvSpPr>
        <p:spPr>
          <a:xfrm>
            <a:off x="5862262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paras 17-18)</a:t>
            </a:r>
          </a:p>
        </p:txBody>
      </p:sp>
    </p:spTree>
    <p:extLst>
      <p:ext uri="{BB962C8B-B14F-4D97-AF65-F5344CB8AC3E}">
        <p14:creationId xmlns:p14="http://schemas.microsoft.com/office/powerpoint/2010/main" val="1106640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2805-359A-11E0-3F56-9843EB19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</a:t>
            </a:r>
            <a:r>
              <a:rPr lang="en-US" b="0" dirty="0"/>
              <a:t> </a:t>
            </a:r>
            <a:r>
              <a:rPr lang="en-US" dirty="0"/>
              <a:t>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CDEDD-C286-1C7D-CC51-850D7C8A9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linking verb </a:t>
            </a:r>
            <a:r>
              <a:rPr lang="en-US" dirty="0"/>
              <a:t>is a verb that connects the subject to a describing word. </a:t>
            </a:r>
          </a:p>
          <a:p>
            <a:r>
              <a:rPr lang="en-US" b="1" dirty="0"/>
              <a:t>Example (linking term is bolded): </a:t>
            </a:r>
            <a:r>
              <a:rPr lang="en-US" dirty="0"/>
              <a:t>The coat </a:t>
            </a:r>
            <a:r>
              <a:rPr lang="en-US" b="1" dirty="0"/>
              <a:t>was</a:t>
            </a:r>
            <a:r>
              <a:rPr lang="en-US" dirty="0"/>
              <a:t> old and dirty.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81E0D8-414B-B1A6-0F33-470027FD3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C8319C-EC1D-9C29-4844-02F9436F5C8C}"/>
              </a:ext>
            </a:extLst>
          </p:cNvPr>
          <p:cNvSpPr txBox="1"/>
          <p:nvPr/>
        </p:nvSpPr>
        <p:spPr>
          <a:xfrm>
            <a:off x="5580876" y="635635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19-20)</a:t>
            </a:r>
          </a:p>
        </p:txBody>
      </p:sp>
    </p:spTree>
    <p:extLst>
      <p:ext uri="{BB962C8B-B14F-4D97-AF65-F5344CB8AC3E}">
        <p14:creationId xmlns:p14="http://schemas.microsoft.com/office/powerpoint/2010/main" val="4135409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273DD-FC88-8F60-9F70-284AB0D58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</a:t>
            </a:r>
            <a:r>
              <a:rPr lang="en-US" b="0" dirty="0"/>
              <a:t> </a:t>
            </a:r>
            <a:r>
              <a:rPr lang="en-US" dirty="0"/>
              <a:t>Verbs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3C9CB-EFA8-2053-CB66-E6211FF89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few verbs can be used as either action verbs or linking verbs:</a:t>
            </a:r>
          </a:p>
          <a:p>
            <a:r>
              <a:rPr lang="en-US" b="1" dirty="0"/>
              <a:t>Example (verb is bolded):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Action Verb: The boy </a:t>
            </a:r>
            <a:r>
              <a:rPr lang="en-US" dirty="0"/>
              <a:t>looked </a:t>
            </a:r>
            <a:r>
              <a:rPr lang="en-US" b="0" dirty="0"/>
              <a:t>for his glove.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Linking Verb: The boy </a:t>
            </a:r>
            <a:r>
              <a:rPr lang="en-US" dirty="0"/>
              <a:t>looked</a:t>
            </a:r>
            <a:r>
              <a:rPr lang="en-US" b="0" dirty="0"/>
              <a:t> tired.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F5CB0-4AFF-C195-86CA-F0789C76A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C16898-AA73-5EAF-6731-B39006DA775D}"/>
              </a:ext>
            </a:extLst>
          </p:cNvPr>
          <p:cNvSpPr txBox="1"/>
          <p:nvPr/>
        </p:nvSpPr>
        <p:spPr>
          <a:xfrm>
            <a:off x="6346575" y="635635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21)</a:t>
            </a:r>
          </a:p>
        </p:txBody>
      </p:sp>
    </p:spTree>
    <p:extLst>
      <p:ext uri="{BB962C8B-B14F-4D97-AF65-F5344CB8AC3E}">
        <p14:creationId xmlns:p14="http://schemas.microsoft.com/office/powerpoint/2010/main" val="3919204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EE714-E118-22F8-3423-2F02A043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Helping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70CCD-22B0-17D0-B552-CB793BE0C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verb that is used along with main verb to describe mood or tense. For example: be, do, can, have.</a:t>
            </a:r>
          </a:p>
          <a:p>
            <a:r>
              <a:rPr lang="en-US" b="1" dirty="0"/>
              <a:t>Example (helping verb is bolded):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The restaurant </a:t>
            </a:r>
            <a:r>
              <a:rPr lang="en-US" dirty="0"/>
              <a:t>is known </a:t>
            </a:r>
            <a:r>
              <a:rPr lang="en-US" b="0" dirty="0"/>
              <a:t>for its variety of dishes.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She </a:t>
            </a:r>
            <a:r>
              <a:rPr lang="en-US" dirty="0"/>
              <a:t>does speak up </a:t>
            </a:r>
            <a:r>
              <a:rPr lang="en-US" b="0" dirty="0"/>
              <a:t>when prompted in class.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We </a:t>
            </a:r>
            <a:r>
              <a:rPr lang="en-US" dirty="0"/>
              <a:t>have seen</a:t>
            </a:r>
            <a:r>
              <a:rPr lang="en-US" b="0" dirty="0"/>
              <a:t> that movie three times.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1A4DF-0F67-65BA-7621-57898457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499FB1-42DC-BFBF-58A2-088E226EF29B}"/>
              </a:ext>
            </a:extLst>
          </p:cNvPr>
          <p:cNvSpPr txBox="1"/>
          <p:nvPr/>
        </p:nvSpPr>
        <p:spPr>
          <a:xfrm>
            <a:off x="5773215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24)</a:t>
            </a:r>
          </a:p>
        </p:txBody>
      </p:sp>
    </p:spTree>
    <p:extLst>
      <p:ext uri="{BB962C8B-B14F-4D97-AF65-F5344CB8AC3E}">
        <p14:creationId xmlns:p14="http://schemas.microsoft.com/office/powerpoint/2010/main" val="104075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11: Writing Basics: </a:t>
            </a:r>
            <a:br>
              <a:rPr lang="en-US" dirty="0"/>
            </a:br>
            <a:r>
              <a:rPr lang="en-US" dirty="0"/>
              <a:t>What makes a good sentence?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11.1 – Sentence Writing</a:t>
            </a:r>
          </a:p>
          <a:p>
            <a:r>
              <a:rPr lang="en-US" dirty="0"/>
              <a:t>11.2 – Subject-Verb Agreement</a:t>
            </a:r>
          </a:p>
          <a:p>
            <a:r>
              <a:rPr lang="en-US" dirty="0"/>
              <a:t>11.3 – Verb Tense</a:t>
            </a:r>
          </a:p>
          <a:p>
            <a:r>
              <a:rPr lang="en-US" dirty="0"/>
              <a:t>11.4 – Capitalization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3EC1C-F97A-A0B0-368D-A016F705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A88F8-E2F8-AF80-8FB6-30F16F719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six basic subject-verb patterns that can help you to enhance your writing. The following 6 sentences show these patterns: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Subject-Verb</a:t>
            </a:r>
            <a:r>
              <a:rPr lang="en-US" dirty="0"/>
              <a:t>: Computers (subject) hum (verb)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Subject–Linking Verb–Noun</a:t>
            </a:r>
            <a:r>
              <a:rPr lang="en-US" dirty="0"/>
              <a:t>: Computers (subject) are (linking verb) a tool (noun)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61ED6-3BD9-FFA3-EBAC-0878E950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172581-CE8C-9E17-403E-129D3454B6A8}"/>
              </a:ext>
            </a:extLst>
          </p:cNvPr>
          <p:cNvSpPr txBox="1"/>
          <p:nvPr/>
        </p:nvSpPr>
        <p:spPr>
          <a:xfrm>
            <a:off x="5782340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29-30)</a:t>
            </a:r>
          </a:p>
        </p:txBody>
      </p:sp>
    </p:spTree>
    <p:extLst>
      <p:ext uri="{BB962C8B-B14F-4D97-AF65-F5344CB8AC3E}">
        <p14:creationId xmlns:p14="http://schemas.microsoft.com/office/powerpoint/2010/main" val="4026165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1EC80-3D20-7282-C02E-CE709B09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Patterns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18B09-3FBE-3E3E-01ED-669E349F6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Subject–Linking Verb–Adjective</a:t>
            </a:r>
            <a:r>
              <a:rPr lang="en-US" dirty="0"/>
              <a:t>: Computers (subject) are (linking verb) expensive (adjective)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Subject–Verb–Adverb</a:t>
            </a:r>
            <a:r>
              <a:rPr lang="en-US" dirty="0"/>
              <a:t>: Computers (subject) calculate (verb) quickly (adverb)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/>
              <a:t>Subject–Verb–Direct Object</a:t>
            </a:r>
            <a:r>
              <a:rPr lang="en-US" dirty="0"/>
              <a:t>: Sally (subject) rides (verb) a motorcycle (direct object).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Ensure the direct object receives the action of the verb.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D3A6C-8900-72EA-BAA1-FFE900A5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00624B-5BF6-C7D6-B749-933D48C7E59A}"/>
              </a:ext>
            </a:extLst>
          </p:cNvPr>
          <p:cNvSpPr txBox="1"/>
          <p:nvPr/>
        </p:nvSpPr>
        <p:spPr>
          <a:xfrm>
            <a:off x="5771707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31-33)</a:t>
            </a:r>
          </a:p>
        </p:txBody>
      </p:sp>
    </p:spTree>
    <p:extLst>
      <p:ext uri="{BB962C8B-B14F-4D97-AF65-F5344CB8AC3E}">
        <p14:creationId xmlns:p14="http://schemas.microsoft.com/office/powerpoint/2010/main" val="236702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EC9C-A1A3-D709-A7EF-C00A689AF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Patterns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EFCEE-0F9C-0248-4FAB-9818D5856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b="1" dirty="0"/>
              <a:t>Subject–Verb–Indirect Object–Direct Object</a:t>
            </a:r>
            <a:r>
              <a:rPr lang="en-US" dirty="0"/>
              <a:t>: My coworker (subject) gave (verb) me (indirect object) the reports (direct object).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This example shows an indirect objects explaining to whom or what the action is being done to.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The indirect object is a noun or pronoun which comes before the direct object in the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7E75F-4F81-9ACF-F9ED-DEF6E5C2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EFF44-685C-8571-5489-54AE8EC8127E}"/>
              </a:ext>
            </a:extLst>
          </p:cNvPr>
          <p:cNvSpPr txBox="1"/>
          <p:nvPr/>
        </p:nvSpPr>
        <p:spPr>
          <a:xfrm>
            <a:off x="5972043" y="635635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34)</a:t>
            </a:r>
          </a:p>
        </p:txBody>
      </p:sp>
    </p:spTree>
    <p:extLst>
      <p:ext uri="{BB962C8B-B14F-4D97-AF65-F5344CB8AC3E}">
        <p14:creationId xmlns:p14="http://schemas.microsoft.com/office/powerpoint/2010/main" val="3187525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F87F4-12C0-80C5-6C71-30E817B86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EF002-F3A8-606B-C3AB-7E8305177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Fragment</a:t>
            </a:r>
            <a:r>
              <a:rPr lang="en-US" dirty="0"/>
              <a:t> is a sentence in which the subject or verb is missing.</a:t>
            </a:r>
          </a:p>
          <a:p>
            <a:r>
              <a:rPr lang="en-US" dirty="0"/>
              <a:t>It may be a part of an idea or a description but it can not stand alone as a complete thought.</a:t>
            </a:r>
          </a:p>
          <a:p>
            <a:r>
              <a:rPr lang="en-US" dirty="0"/>
              <a:t>It can be fixed by adding a subject or verb.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E556F-057A-4A41-FB50-EBE464296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D38357-3DFA-458C-3CA3-46F204455B48}"/>
              </a:ext>
            </a:extLst>
          </p:cNvPr>
          <p:cNvSpPr txBox="1"/>
          <p:nvPr/>
        </p:nvSpPr>
        <p:spPr>
          <a:xfrm>
            <a:off x="5627548" y="635635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36-37)</a:t>
            </a:r>
          </a:p>
        </p:txBody>
      </p:sp>
    </p:spTree>
    <p:extLst>
      <p:ext uri="{BB962C8B-B14F-4D97-AF65-F5344CB8AC3E}">
        <p14:creationId xmlns:p14="http://schemas.microsoft.com/office/powerpoint/2010/main" val="1473435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1745-0BCA-218E-ADC5-AF782D567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C1A9-8E33-B0B5-87B9-E75349E5A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Example: </a:t>
            </a:r>
          </a:p>
          <a:p>
            <a:r>
              <a:rPr lang="en-US" dirty="0"/>
              <a:t>Fragment: Children helping in the kitchen.</a:t>
            </a:r>
          </a:p>
          <a:p>
            <a:r>
              <a:rPr lang="en-US" b="1" dirty="0"/>
              <a:t>Complete sentence: </a:t>
            </a:r>
            <a:r>
              <a:rPr lang="en-US" dirty="0"/>
              <a:t>Children helping in the kitchen </a:t>
            </a:r>
            <a:r>
              <a:rPr lang="en-US" b="1" dirty="0"/>
              <a:t>often make a mess</a:t>
            </a:r>
            <a:r>
              <a:rPr lang="en-US" dirty="0"/>
              <a:t>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This sentence was missing a verb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214E2-D581-EBA8-1902-D9402ED8F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789522-B692-41B1-C465-EA92BD497D0D}"/>
              </a:ext>
            </a:extLst>
          </p:cNvPr>
          <p:cNvSpPr txBox="1"/>
          <p:nvPr/>
        </p:nvSpPr>
        <p:spPr>
          <a:xfrm>
            <a:off x="5833554" y="6413168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37)</a:t>
            </a:r>
          </a:p>
        </p:txBody>
      </p:sp>
    </p:spTree>
    <p:extLst>
      <p:ext uri="{BB962C8B-B14F-4D97-AF65-F5344CB8AC3E}">
        <p14:creationId xmlns:p14="http://schemas.microsoft.com/office/powerpoint/2010/main" val="1207089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57BEF-D0CB-A70A-1193-34C09C6AC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Fragments That Are Missing a Subject or a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DC8CA-12EE-6CCD-4EA3-0028676AF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Does the sentence contain a subject AND a verb?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If yes, the sentence is complete.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If no, continue to #2.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the sentence contain a subject?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If No: the sentence is a fragment &amp; you should add a subject to create a complete sentence before continuing to #3.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If Yes, go to #3.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318E55-7A15-6D32-6298-72E7425F9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C548C9-31D0-5258-F23D-A163F33B0EA1}"/>
              </a:ext>
            </a:extLst>
          </p:cNvPr>
          <p:cNvSpPr txBox="1"/>
          <p:nvPr/>
        </p:nvSpPr>
        <p:spPr>
          <a:xfrm>
            <a:off x="5726431" y="6308126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72)</a:t>
            </a:r>
          </a:p>
        </p:txBody>
      </p:sp>
    </p:spTree>
    <p:extLst>
      <p:ext uri="{BB962C8B-B14F-4D97-AF65-F5344CB8AC3E}">
        <p14:creationId xmlns:p14="http://schemas.microsoft.com/office/powerpoint/2010/main" val="3875669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C1D7-B924-C6C2-0E96-26DFBA96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Fragments That Are Missing a Subject or a Verb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8A362-B6CC-1585-0A15-8D62ACA0B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Does the sentence contain a verb?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If Yes: the sentence is a complete sentence.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If No: The sentence is a fragment &amp; you should add a verb to ensure the sentence is complete. 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7188A6-E4DF-5F80-4B8A-3D38A6ECD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62AF26-B18F-C8C7-2614-4831B7543E6A}"/>
              </a:ext>
            </a:extLst>
          </p:cNvPr>
          <p:cNvSpPr txBox="1"/>
          <p:nvPr/>
        </p:nvSpPr>
        <p:spPr>
          <a:xfrm>
            <a:off x="6096000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72)</a:t>
            </a:r>
          </a:p>
        </p:txBody>
      </p:sp>
    </p:spTree>
    <p:extLst>
      <p:ext uri="{BB962C8B-B14F-4D97-AF65-F5344CB8AC3E}">
        <p14:creationId xmlns:p14="http://schemas.microsoft.com/office/powerpoint/2010/main" val="42303660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7F2C8-9561-82DD-2CB4-DF12CAA1F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Sentence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A7CF2-65CE-7EA5-26CD-43B79493F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sentence errors often result in fragments such as starting a sentence with: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a preposition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a dependent word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a gerund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an infinitive</a:t>
            </a:r>
          </a:p>
          <a:p>
            <a:pPr lvl="1"/>
            <a:endParaRPr lang="en-US" dirty="0"/>
          </a:p>
          <a:p>
            <a:r>
              <a:rPr lang="en-US" dirty="0"/>
              <a:t>Avoid writing fragments by using one of the six sentence patterns.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77E71-3A36-141F-3A5E-EC7473C3E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B3B19-6F79-5832-5B66-0227029D0044}"/>
              </a:ext>
            </a:extLst>
          </p:cNvPr>
          <p:cNvSpPr txBox="1"/>
          <p:nvPr/>
        </p:nvSpPr>
        <p:spPr>
          <a:xfrm>
            <a:off x="6052413" y="639190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39)</a:t>
            </a:r>
          </a:p>
        </p:txBody>
      </p:sp>
    </p:spTree>
    <p:extLst>
      <p:ext uri="{BB962C8B-B14F-4D97-AF65-F5344CB8AC3E}">
        <p14:creationId xmlns:p14="http://schemas.microsoft.com/office/powerpoint/2010/main" val="1313360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5E093-F4DC-6B85-2CA5-B0F83DF7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Sentence Errors: Preposition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E42A9-FD06-3A28-1B65-23B47F885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see a preposition in a sentence, check if it is part of a sentence that contains both a subject and a verb</a:t>
            </a:r>
          </a:p>
          <a:p>
            <a:r>
              <a:rPr lang="en-US" dirty="0"/>
              <a:t>The sentence is fragment if the preposition isn’t connected to a complete sentence. Fix this by combining it with another sentence: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add a prepositional phrase at the beginning of a sentence and insert a comma after it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or add the prepositional phrase at the end of the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F8B52-AE40-8F50-400D-A1D2ACE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6AB0DE-B7AB-A3A3-E518-F6B553ECFF25}"/>
              </a:ext>
            </a:extLst>
          </p:cNvPr>
          <p:cNvSpPr txBox="1"/>
          <p:nvPr/>
        </p:nvSpPr>
        <p:spPr>
          <a:xfrm>
            <a:off x="5867312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40)</a:t>
            </a:r>
          </a:p>
        </p:txBody>
      </p:sp>
    </p:spTree>
    <p:extLst>
      <p:ext uri="{BB962C8B-B14F-4D97-AF65-F5344CB8AC3E}">
        <p14:creationId xmlns:p14="http://schemas.microsoft.com/office/powerpoint/2010/main" val="35255713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D7296-0289-63E0-45D5-BF923D5F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Fragments That Begin with a Preposition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4AF3C-34B6-660E-7902-976591A96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Can you find a preposition or prepositional phrase?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yes, can you find a subject AND a verb?</a:t>
            </a:r>
          </a:p>
          <a:p>
            <a:pPr marL="765810" lvl="3" indent="-171450">
              <a:buFont typeface="Arial" panose="020B0604020202020204" pitchFamily="34" charset="0"/>
              <a:buChar char="•"/>
            </a:pPr>
            <a:r>
              <a:rPr lang="en-US" b="0" dirty="0"/>
              <a:t>If yes, the sentence is a complete sentence.</a:t>
            </a:r>
          </a:p>
          <a:p>
            <a:pPr marL="765810" lvl="3" indent="-171450">
              <a:buFont typeface="Arial" panose="020B0604020202020204" pitchFamily="34" charset="0"/>
              <a:buChar char="•"/>
            </a:pPr>
            <a:r>
              <a:rPr lang="en-US" b="0" dirty="0"/>
              <a:t>If no, the phrase is a fragment. Continue to #2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no, continue to #2.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FA526-367A-8FB5-0AAA-04028A976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538CE4-4052-A1A8-EBE1-5DD0838B350B}"/>
              </a:ext>
            </a:extLst>
          </p:cNvPr>
          <p:cNvSpPr txBox="1"/>
          <p:nvPr/>
        </p:nvSpPr>
        <p:spPr>
          <a:xfrm>
            <a:off x="6096000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73)</a:t>
            </a:r>
          </a:p>
        </p:txBody>
      </p:sp>
    </p:spTree>
    <p:extLst>
      <p:ext uri="{BB962C8B-B14F-4D97-AF65-F5344CB8AC3E}">
        <p14:creationId xmlns:p14="http://schemas.microsoft.com/office/powerpoint/2010/main" val="69948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40830-08FA-E4CA-A51B-3A04DE620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11: Writing Basics: </a:t>
            </a:r>
            <a:br>
              <a:rPr lang="en-US" dirty="0"/>
            </a:br>
            <a:r>
              <a:rPr lang="en-US" dirty="0"/>
              <a:t>What makes a good sentence?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0854F-31AA-274B-6609-589CAA028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11.5 – Pronouns</a:t>
            </a:r>
          </a:p>
          <a:p>
            <a:r>
              <a:rPr lang="en-US" dirty="0"/>
              <a:t>11.6 – Adjectives and Adverbs</a:t>
            </a:r>
          </a:p>
          <a:p>
            <a:r>
              <a:rPr lang="en-US" dirty="0"/>
              <a:t>11.7 – Misplaced and Dangling Modifiers</a:t>
            </a:r>
          </a:p>
          <a:p>
            <a:r>
              <a:rPr lang="en-US" dirty="0"/>
              <a:t>11.8 - Writing Basics: Exercises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2D171C-ECD2-F96E-1ABB-A2A2A0F5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75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B478-7C22-5A78-7D86-71D79F4EC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Fragments That Begin with a Preposition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2722D-F745-607B-FEC9-1EDAC1E57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Can you find a subject AND a verb?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No: the sentence is a fragment. Combine the prepositional phrase with another sentence.</a:t>
            </a:r>
          </a:p>
          <a:p>
            <a:pPr lvl="2"/>
            <a:r>
              <a:rPr lang="en-US" dirty="0"/>
              <a:t>Add the prepositional phrase to the end of the combined sentence OR</a:t>
            </a:r>
          </a:p>
          <a:p>
            <a:pPr lvl="2"/>
            <a:r>
              <a:rPr lang="en-US" dirty="0"/>
              <a:t>Add the prepositional phrase to the beginning of the combined sentence and add a comma after the prepositional phrase.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yes: The sentence is a complete sentence. 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39441-8657-0BED-9303-C22BA397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4D179-64D2-530A-9FA5-A7D6BA3CECBB}"/>
              </a:ext>
            </a:extLst>
          </p:cNvPr>
          <p:cNvSpPr txBox="1"/>
          <p:nvPr/>
        </p:nvSpPr>
        <p:spPr>
          <a:xfrm>
            <a:off x="6052413" y="6402536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73)</a:t>
            </a:r>
          </a:p>
        </p:txBody>
      </p:sp>
    </p:spTree>
    <p:extLst>
      <p:ext uri="{BB962C8B-B14F-4D97-AF65-F5344CB8AC3E}">
        <p14:creationId xmlns:p14="http://schemas.microsoft.com/office/powerpoint/2010/main" val="6372930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DF728-E3FD-C72F-1CFC-88FDEFA40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Sentence Errors: Dependent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B41D9-F3DE-61B5-74B9-5F4C407EF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clause that start with a dependent word is similar to a prepositional phrases 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1" dirty="0"/>
              <a:t>Dependent words include</a:t>
            </a:r>
            <a:r>
              <a:rPr lang="en-US" dirty="0"/>
              <a:t>: </a:t>
            </a:r>
            <a:r>
              <a:rPr lang="en-US" b="0" dirty="0"/>
              <a:t>such as since, because, without, unless.</a:t>
            </a:r>
          </a:p>
          <a:p>
            <a:r>
              <a:rPr lang="en-US" dirty="0"/>
              <a:t>A clause is a fragment if is not connected to an independent clause which contains bot a subject and a verb. To fix this you can: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Add the fragment to the beginning of a sentence and add a comma.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Or add the fragment to the end of a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90E26-B0D4-F53D-4404-1CBF5D897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80CD22-D249-D82D-501B-C6392C8670F1}"/>
              </a:ext>
            </a:extLst>
          </p:cNvPr>
          <p:cNvSpPr txBox="1"/>
          <p:nvPr/>
        </p:nvSpPr>
        <p:spPr>
          <a:xfrm>
            <a:off x="5225903" y="639611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(Quibell &amp; Cramer , 2022, para. 42)</a:t>
            </a:r>
          </a:p>
        </p:txBody>
      </p:sp>
    </p:spTree>
    <p:extLst>
      <p:ext uri="{BB962C8B-B14F-4D97-AF65-F5344CB8AC3E}">
        <p14:creationId xmlns:p14="http://schemas.microsoft.com/office/powerpoint/2010/main" val="2155283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6B78F-2C0F-1110-617D-23AC5AEDE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Sentence Errors: Gerund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6922B-63E8-815D-8B24-EED591EE1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Gerund: </a:t>
            </a:r>
            <a:r>
              <a:rPr lang="en-US" dirty="0"/>
              <a:t>an –</a:t>
            </a:r>
            <a:r>
              <a:rPr lang="en-US" dirty="0" err="1"/>
              <a:t>ing</a:t>
            </a:r>
            <a:r>
              <a:rPr lang="en-US" dirty="0"/>
              <a:t> verb form used that as a noun.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identify a gerund: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if the –</a:t>
            </a:r>
            <a:r>
              <a:rPr lang="en-US" dirty="0" err="1"/>
              <a:t>ing</a:t>
            </a:r>
            <a:r>
              <a:rPr lang="en-US" dirty="0"/>
              <a:t> word in a sentence is being used as a verb.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it is not being used as a verb or the helping verb is not in the   –</a:t>
            </a:r>
            <a:r>
              <a:rPr lang="en-US" dirty="0" err="1"/>
              <a:t>ing</a:t>
            </a:r>
            <a:r>
              <a:rPr lang="en-US" dirty="0"/>
              <a:t> form, then the verb is being used as noun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82E4B9-1A06-1AC2-01B6-3DC08A79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7C2E96-144A-8794-610B-1B654B687310}"/>
              </a:ext>
            </a:extLst>
          </p:cNvPr>
          <p:cNvSpPr txBox="1"/>
          <p:nvPr/>
        </p:nvSpPr>
        <p:spPr>
          <a:xfrm>
            <a:off x="6052413" y="6241238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45)</a:t>
            </a:r>
          </a:p>
        </p:txBody>
      </p:sp>
    </p:spTree>
    <p:extLst>
      <p:ext uri="{BB962C8B-B14F-4D97-AF65-F5344CB8AC3E}">
        <p14:creationId xmlns:p14="http://schemas.microsoft.com/office/powerpoint/2010/main" val="3603645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211AF-64E2-9173-EFD4-3E26841B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Fragments That Begin with Gerunds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4BD80-7E7F-638F-EF52-387A86E06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Does the phrase contain a word that ends in –</a:t>
            </a:r>
            <a:r>
              <a:rPr lang="en-US" b="1" i="1" dirty="0" err="1"/>
              <a:t>ing</a:t>
            </a:r>
            <a:r>
              <a:rPr lang="en-US" b="1" i="1" dirty="0"/>
              <a:t>? </a:t>
            </a:r>
            <a:r>
              <a:rPr lang="en-US" b="1" dirty="0"/>
              <a:t>If yes: Does the </a:t>
            </a:r>
            <a:r>
              <a:rPr lang="en-US" b="1" i="1" dirty="0"/>
              <a:t>-</a:t>
            </a:r>
            <a:r>
              <a:rPr lang="en-US" b="1" i="1" dirty="0" err="1"/>
              <a:t>ing</a:t>
            </a:r>
            <a:r>
              <a:rPr lang="en-US" b="1" dirty="0"/>
              <a:t> word have a helping verb?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If Yes, the -</a:t>
            </a:r>
            <a:r>
              <a:rPr lang="en-US" sz="1800" b="0" dirty="0" err="1"/>
              <a:t>ing</a:t>
            </a:r>
            <a:r>
              <a:rPr lang="en-US" sz="1800" b="0" dirty="0"/>
              <a:t> word is a verb. Continue to #2.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If no, the -</a:t>
            </a:r>
            <a:r>
              <a:rPr lang="en-US" sz="1800" b="0" dirty="0" err="1"/>
              <a:t>ing</a:t>
            </a:r>
            <a:r>
              <a:rPr lang="en-US" sz="1800" b="0" dirty="0"/>
              <a:t> word is a gerund, a noun. Continue to #2.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44B288-D8D2-16F2-3D73-F6C347827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C54458-22DE-B0FD-2DBE-9E383BBFB921}"/>
              </a:ext>
            </a:extLst>
          </p:cNvPr>
          <p:cNvSpPr txBox="1"/>
          <p:nvPr/>
        </p:nvSpPr>
        <p:spPr>
          <a:xfrm>
            <a:off x="6096000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74)</a:t>
            </a:r>
          </a:p>
        </p:txBody>
      </p:sp>
    </p:spTree>
    <p:extLst>
      <p:ext uri="{BB962C8B-B14F-4D97-AF65-F5344CB8AC3E}">
        <p14:creationId xmlns:p14="http://schemas.microsoft.com/office/powerpoint/2010/main" val="6158213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02F7E-4A1B-E921-9512-D30191427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Fragments That Begin with Gerunds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B2F46-90FB-89E3-5313-DD2653895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Does the phrase make sense on it’s own?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If yes: the sentence is a complete sentence.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If no: the phrase is a fragment. Correct it by: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Adding the missing part of speech </a:t>
            </a:r>
            <a:r>
              <a:rPr lang="en-US" sz="1800" i="1" dirty="0"/>
              <a:t>OR</a:t>
            </a:r>
            <a:endParaRPr lang="en-US" sz="1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Combining with a nearby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F2A30-E897-1AEA-90D7-5A936C19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19D18-769A-ECF0-B9D8-F86F64CA20E3}"/>
              </a:ext>
            </a:extLst>
          </p:cNvPr>
          <p:cNvSpPr txBox="1"/>
          <p:nvPr/>
        </p:nvSpPr>
        <p:spPr>
          <a:xfrm>
            <a:off x="6172467" y="635635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74)</a:t>
            </a:r>
          </a:p>
        </p:txBody>
      </p:sp>
    </p:spTree>
    <p:extLst>
      <p:ext uri="{BB962C8B-B14F-4D97-AF65-F5344CB8AC3E}">
        <p14:creationId xmlns:p14="http://schemas.microsoft.com/office/powerpoint/2010/main" val="20693172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4D776-6C0C-BFF3-1C63-10E41FC3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Sentence Errors: Infinitive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A620-3AE2-9344-8156-BA31C768B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Infinitive</a:t>
            </a:r>
            <a:r>
              <a:rPr lang="en-US" dirty="0"/>
              <a:t>: verb paired with the word ‘to’. Example: to run.</a:t>
            </a:r>
          </a:p>
          <a:p>
            <a:r>
              <a:rPr lang="en-US" dirty="0"/>
              <a:t>Infinitives can also be used as nouns, adjectives, or adverbs. </a:t>
            </a:r>
          </a:p>
          <a:p>
            <a:r>
              <a:rPr lang="en-US" dirty="0"/>
              <a:t>Beginning a sentence with an infinitive is another type of fragment. This can be fixed by: 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combining it with another sentence </a:t>
            </a:r>
            <a:r>
              <a:rPr lang="en-US" b="0" i="1" dirty="0"/>
              <a:t>OR </a:t>
            </a:r>
            <a:endParaRPr lang="en-US" b="0" dirty="0"/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adding the parts of speech that are missing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10FB08-E05C-F897-B1DE-7CA86985B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4F8F51-85C1-44F3-8DED-D30DC192D3EA}"/>
              </a:ext>
            </a:extLst>
          </p:cNvPr>
          <p:cNvSpPr txBox="1"/>
          <p:nvPr/>
        </p:nvSpPr>
        <p:spPr>
          <a:xfrm>
            <a:off x="6181239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48)</a:t>
            </a:r>
          </a:p>
        </p:txBody>
      </p:sp>
    </p:spTree>
    <p:extLst>
      <p:ext uri="{BB962C8B-B14F-4D97-AF65-F5344CB8AC3E}">
        <p14:creationId xmlns:p14="http://schemas.microsoft.com/office/powerpoint/2010/main" val="19852625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9DD2C-E7AC-9473-6B6C-8F63FFD86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Run-on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C0B4C-9DBA-59A8-99FA-E8F9C4383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Run-on Sentences </a:t>
            </a:r>
            <a:r>
              <a:rPr lang="en-US" dirty="0"/>
              <a:t>are sentences with two or more independent clauses incorrectly combined. Can be a result of a fused sentence or a comma splice: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dirty="0"/>
              <a:t>Fused sentence</a:t>
            </a:r>
            <a:r>
              <a:rPr lang="en-US" b="0" dirty="0"/>
              <a:t>: two complete sentences are combined into one without any punctuation.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dirty="0"/>
              <a:t>Comma splice</a:t>
            </a:r>
            <a:r>
              <a:rPr lang="en-US" b="0" dirty="0"/>
              <a:t>: two complete sentences are joined by a comma.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17D2D-B8BA-122D-BA1D-299DFB984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856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EF9AE-159F-3A04-0E59-0916B9E8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Run-on Sentences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5F311-2725-8B92-557A-DB9B24033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Run-on Sentence example:</a:t>
            </a:r>
          </a:p>
          <a:p>
            <a:r>
              <a:rPr lang="en-US" b="1" dirty="0"/>
              <a:t>Fused sentence:</a:t>
            </a:r>
            <a:r>
              <a:rPr lang="en-US" dirty="0"/>
              <a:t> A family of foxes lived under our shed young foxes played all over the yard.</a:t>
            </a:r>
          </a:p>
          <a:p>
            <a:r>
              <a:rPr lang="en-US" b="1" dirty="0"/>
              <a:t>Comma splice:</a:t>
            </a:r>
            <a:r>
              <a:rPr lang="en-US" dirty="0"/>
              <a:t> We looked outside, the kids were hopping on the trampoline.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3AB549-7EA2-4CFF-FBB8-D3C172FE3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493A83-C8A4-8500-B179-CB4B5123554A}"/>
              </a:ext>
            </a:extLst>
          </p:cNvPr>
          <p:cNvSpPr txBox="1"/>
          <p:nvPr/>
        </p:nvSpPr>
        <p:spPr>
          <a:xfrm>
            <a:off x="5966195" y="635635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53)</a:t>
            </a:r>
          </a:p>
        </p:txBody>
      </p:sp>
    </p:spTree>
    <p:extLst>
      <p:ext uri="{BB962C8B-B14F-4D97-AF65-F5344CB8AC3E}">
        <p14:creationId xmlns:p14="http://schemas.microsoft.com/office/powerpoint/2010/main" val="21247623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2319F-2F4E-0A46-F687-9BE44F462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20417-0689-95ED-3D73-1D5D230C8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 to fix run-on sentences is by using punctuation: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Adding a period to create two separate sentences </a:t>
            </a:r>
            <a:r>
              <a:rPr lang="en-US" i="1" dirty="0"/>
              <a:t>OR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Adding a semicolon to keep to similar ideas in one sentence.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3D264-5AC2-B7B7-F92B-862F81BC0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376A9B-5EB1-AAE4-4FA1-409325928639}"/>
              </a:ext>
            </a:extLst>
          </p:cNvPr>
          <p:cNvSpPr txBox="1"/>
          <p:nvPr/>
        </p:nvSpPr>
        <p:spPr>
          <a:xfrm>
            <a:off x="5750442" y="6354246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55-7)</a:t>
            </a:r>
          </a:p>
        </p:txBody>
      </p:sp>
    </p:spTree>
    <p:extLst>
      <p:ext uri="{BB962C8B-B14F-4D97-AF65-F5344CB8AC3E}">
        <p14:creationId xmlns:p14="http://schemas.microsoft.com/office/powerpoint/2010/main" val="21636187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10094-82BF-A262-42A9-386EFC119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Punctuation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CB81C-9358-0E4A-CAD1-F83569877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adding a semicolon to fix a run-on sentence: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Both sentence parts must be independent clauses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Consider adding a transitional word to connect the two thoughts. The transitional word is placed after the semicolon and is followed by a comma.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34176F-2FE2-7ADE-91D6-3AE46F1B2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2DA29F-0A3A-C92B-7504-DCE15A5A1808}"/>
              </a:ext>
            </a:extLst>
          </p:cNvPr>
          <p:cNvSpPr txBox="1"/>
          <p:nvPr/>
        </p:nvSpPr>
        <p:spPr>
          <a:xfrm>
            <a:off x="5775607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paras. 62-63)</a:t>
            </a:r>
          </a:p>
        </p:txBody>
      </p:sp>
    </p:spTree>
    <p:extLst>
      <p:ext uri="{BB962C8B-B14F-4D97-AF65-F5344CB8AC3E}">
        <p14:creationId xmlns:p14="http://schemas.microsoft.com/office/powerpoint/2010/main" val="17371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43EB9F-4765-6A20-EE99-F83603FB4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components of a basic sentence.</a:t>
            </a:r>
          </a:p>
          <a:p>
            <a:r>
              <a:rPr lang="en-US" dirty="0"/>
              <a:t>Identify the four most serious writing errors.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624A4-90A0-DC14-5F7A-A1BB999D2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5CD38FF-B96A-D9D9-FAA7-863D0C3D0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11.1 – Sentence Writing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DB633-9646-E705-AE52-6321E78C327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i="1">
                <a:hlinkClick r:id="rId3"/>
              </a:rPr>
              <a:t>Communication Essentials for College, CC BY-NC 4.0, except where noted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936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F7037-61C7-A2AF-2A12-C872E04BB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8361C-ED17-E09E-EE7B-275A76EFC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way to fix run-on sentences is by adding a comma and a coordinating conjunction.</a:t>
            </a:r>
          </a:p>
          <a:p>
            <a:r>
              <a:rPr lang="en-US" dirty="0"/>
              <a:t>There are seven coordinating conjunctions you can use to links the two independent clauses: </a:t>
            </a:r>
            <a:r>
              <a:rPr lang="en-US" i="1" dirty="0"/>
              <a:t>for</a:t>
            </a:r>
            <a:r>
              <a:rPr lang="en-US" dirty="0"/>
              <a:t>, </a:t>
            </a:r>
            <a:r>
              <a:rPr lang="en-US" i="1" dirty="0"/>
              <a:t>and</a:t>
            </a:r>
            <a:r>
              <a:rPr lang="en-US" dirty="0"/>
              <a:t>, </a:t>
            </a:r>
            <a:r>
              <a:rPr lang="en-US" i="1" dirty="0"/>
              <a:t>or</a:t>
            </a:r>
            <a:r>
              <a:rPr lang="en-US" dirty="0"/>
              <a:t>, </a:t>
            </a:r>
            <a:r>
              <a:rPr lang="en-US" i="1" dirty="0"/>
              <a:t>and</a:t>
            </a:r>
            <a:r>
              <a:rPr lang="en-US" dirty="0"/>
              <a:t>, </a:t>
            </a:r>
            <a:r>
              <a:rPr lang="en-US" i="1" dirty="0"/>
              <a:t>nor</a:t>
            </a:r>
            <a:r>
              <a:rPr lang="en-US" dirty="0"/>
              <a:t>, </a:t>
            </a:r>
            <a:r>
              <a:rPr lang="en-US" i="1" dirty="0"/>
              <a:t>but</a:t>
            </a:r>
            <a:r>
              <a:rPr lang="en-US" dirty="0"/>
              <a:t>, </a:t>
            </a:r>
            <a:r>
              <a:rPr lang="en-US" i="1" dirty="0"/>
              <a:t>or</a:t>
            </a:r>
            <a:r>
              <a:rPr lang="en-US" dirty="0"/>
              <a:t>, </a:t>
            </a:r>
            <a:r>
              <a:rPr lang="en-US" i="1" dirty="0"/>
              <a:t>yet</a:t>
            </a:r>
            <a:r>
              <a:rPr lang="en-US" dirty="0"/>
              <a:t>, and </a:t>
            </a:r>
            <a:r>
              <a:rPr lang="en-US" i="1" dirty="0"/>
              <a:t>so.</a:t>
            </a:r>
          </a:p>
          <a:p>
            <a:r>
              <a:rPr lang="en-US" dirty="0"/>
              <a:t>Use the acronym </a:t>
            </a:r>
            <a:r>
              <a:rPr lang="en-US" i="1" dirty="0"/>
              <a:t>FANBOYS </a:t>
            </a:r>
            <a:r>
              <a:rPr lang="en-US" dirty="0"/>
              <a:t>to help you remember these coordinating conjunctions.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C2EF97-CE44-1ED3-3D2A-C61E1529C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909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99A10-2719-88AD-F1AF-93924DEB6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Dependent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B8C85-00B6-7FA3-F6EA-63DB6AFEA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fix run-on sentences is by adding dependent words to.</a:t>
            </a:r>
          </a:p>
          <a:p>
            <a:r>
              <a:rPr lang="en-US" dirty="0"/>
              <a:t>Dependent words link the independent clauses and show a relationship between them. For example: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Run-on: </a:t>
            </a:r>
            <a:r>
              <a:rPr lang="en-US" sz="1800" b="0" dirty="0"/>
              <a:t>We took the elevator, the others still got there before us.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Complete sentence: </a:t>
            </a:r>
            <a:r>
              <a:rPr lang="en-US" sz="1800" b="0" dirty="0"/>
              <a:t>Although we took the elevator, the others got there before us.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95A4F5-5A8F-BE50-A34B-4B42C7D6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62532B-D62D-F750-C36B-C89063950B01}"/>
              </a:ext>
            </a:extLst>
          </p:cNvPr>
          <p:cNvSpPr txBox="1"/>
          <p:nvPr/>
        </p:nvSpPr>
        <p:spPr>
          <a:xfrm>
            <a:off x="6052413" y="6388249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55-7)</a:t>
            </a:r>
          </a:p>
        </p:txBody>
      </p:sp>
    </p:spTree>
    <p:extLst>
      <p:ext uri="{BB962C8B-B14F-4D97-AF65-F5344CB8AC3E}">
        <p14:creationId xmlns:p14="http://schemas.microsoft.com/office/powerpoint/2010/main" val="28429655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C9E7E-4B8B-1299-580A-707BBC3FA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11.1 -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3F2C8-FC40-AF3D-3E60-F04829D54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sentence is complete when it contains both a subject and verb. A complete sentence makes sense on its own.</a:t>
            </a:r>
          </a:p>
          <a:p>
            <a:r>
              <a:rPr lang="en-US" dirty="0"/>
              <a:t>Every sentence must have a subject, which usually appears at the beginning of the sentence. A subject may be a noun (a person, place, or thing) or a pronoun.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6A7F8E-BA25-7532-BE10-A921ABDEC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509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EE66C-5EA5-8DC1-DABD-25D05371E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11.1 - Key Takeaways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B562F-CCE8-C793-E237-66299F60D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compound subject contains more than one noun.</a:t>
            </a:r>
          </a:p>
          <a:p>
            <a:r>
              <a:rPr lang="en-US" dirty="0"/>
              <a:t>A prepositional phrase describes, or modifies, another word in the sentence but cannot be the subject of a sentence.</a:t>
            </a:r>
          </a:p>
          <a:p>
            <a:r>
              <a:rPr lang="en-US" dirty="0"/>
              <a:t>A verb is often an action word that indicates what the subject is doing. Verbs may be action verbs, linking verbs, or helping verbs.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D96AC-008A-B80B-2FF4-8030D8D8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794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2A9DE-BBF8-317C-1DD2-6625B6D7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11.1 - Key Takeaways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9410C-D34E-6D62-9D62-C1D8854F9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Variety in sentence structure and length improves writing by making it more interesting and more complex.</a:t>
            </a:r>
          </a:p>
          <a:p>
            <a:r>
              <a:rPr lang="en-US" dirty="0"/>
              <a:t>Focusing on the six basic sentence patterns will enhance your writing.</a:t>
            </a:r>
          </a:p>
          <a:p>
            <a:r>
              <a:rPr lang="en-US" dirty="0"/>
              <a:t>Fragments and run-on sentences are two common errors in sentence construction.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89198D-4B17-F93B-0FCB-6A63A8370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630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04F24-1C37-0DBB-5DA9-C2EE750B9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11.1 - Key Takeaways (Continued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5C3BC-4EF6-B00D-0E02-57B7F6208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Fragments can be corrected by adding a missing subject or verb. Fragments that begin with a preposition or a dependent word can be corrected by combining the fragment with another sentence.</a:t>
            </a:r>
          </a:p>
          <a:p>
            <a:r>
              <a:rPr lang="en-US" dirty="0"/>
              <a:t>Run-on sentences can be corrected by adding appropriate punctuation or adding a coordinating conjunction.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E3FB55-C22E-D35F-C418-B0DAC7F72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977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9E5F0-144C-D019-CC27-069AC3CB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6C395-24EC-7212-0186-1F9D1AB27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0995" marR="0" lvl="0" indent="-340995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Cramer, E., Quibell, A., &amp; Booth, J. (2022, February 28). 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Communication Essentials for College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. 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eCampus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 Ontario Open Library. 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  <a:hlinkClick r:id="rId2"/>
              </a:rPr>
              <a:t>https://ecampusontario.pre ssbooks.pub/</a:t>
            </a:r>
            <a:r>
              <a:rPr kumimoji="0" lang="en-US" sz="18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  <a:hlinkClick r:id="rId2"/>
              </a:rPr>
              <a:t>gccomm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  <a:hlinkClick r:id="rId2"/>
              </a:rPr>
              <a:t>/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 Light"/>
              <a:ea typeface="+mn-ea"/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9A1B52-A622-C925-ECEC-0339653F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0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52192-2D39-0218-1AEE-E6046DB1D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7CF89-34F7-4F98-8DBD-75127A0CD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complete sentence needs to make sense on its own and requires the following three components: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Subject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Verb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Complete idea</a:t>
            </a:r>
          </a:p>
          <a:p>
            <a:r>
              <a:rPr lang="en-US" dirty="0"/>
              <a:t>Complete sentences can also be called independent clause.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DB42D8-28CB-21D7-4509-CD5A48E65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5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64534-8D4F-F0AD-54BA-30A9C05D7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 Sentence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162E1-88EE-4B58-E054-9D748E146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Clause</a:t>
            </a:r>
            <a:r>
              <a:rPr lang="en-US" dirty="0"/>
              <a:t> is defined as a group of words that make up any sentence.</a:t>
            </a:r>
          </a:p>
          <a:p>
            <a:r>
              <a:rPr lang="en-US" dirty="0"/>
              <a:t>An </a:t>
            </a:r>
            <a:r>
              <a:rPr lang="en-US" b="1" dirty="0"/>
              <a:t>Independent Clause </a:t>
            </a:r>
            <a:r>
              <a:rPr lang="en-US" dirty="0"/>
              <a:t>is a group of words that is a complete, grammatically correct idea which can also stand alone.</a:t>
            </a:r>
          </a:p>
          <a:p>
            <a:r>
              <a:rPr lang="en-US" dirty="0"/>
              <a:t>Complete sentences must have at least one independent clause, which can be identified by subject and a verb.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D2938A-2AB5-F87A-31A7-59438C167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41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1BABD-004D-A8EC-51E7-AD87A4F27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 Sentence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CD578-6D84-5237-2DB9-E6DC0970E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Example: </a:t>
            </a:r>
            <a:r>
              <a:rPr lang="en-US" dirty="0"/>
              <a:t>We went to the store. We bought the ingredients on our list and then we went home.</a:t>
            </a:r>
          </a:p>
          <a:p>
            <a:r>
              <a:rPr lang="en-US" b="1" dirty="0"/>
              <a:t>Independent Clauses: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0" dirty="0"/>
              <a:t>	We went to the store.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0" dirty="0"/>
              <a:t>	We bought the ingredients on our list.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0" dirty="0"/>
              <a:t>	We went home.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C4962-C76B-0DA5-FA3F-1602679E5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10C115-996E-509A-CDA0-FBD70799E68E}"/>
              </a:ext>
            </a:extLst>
          </p:cNvPr>
          <p:cNvSpPr txBox="1"/>
          <p:nvPr/>
        </p:nvSpPr>
        <p:spPr>
          <a:xfrm>
            <a:off x="6230334" y="6352143"/>
            <a:ext cx="3324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4)</a:t>
            </a:r>
          </a:p>
        </p:txBody>
      </p:sp>
    </p:spTree>
    <p:extLst>
      <p:ext uri="{BB962C8B-B14F-4D97-AF65-F5344CB8AC3E}">
        <p14:creationId xmlns:p14="http://schemas.microsoft.com/office/powerpoint/2010/main" val="1217937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C008-9393-3232-2282-52967929D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E371A-1EA8-CB21-5A13-DF117200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subject is typically at the beginning of a sentence</a:t>
            </a:r>
          </a:p>
          <a:p>
            <a:r>
              <a:rPr lang="en-US" dirty="0"/>
              <a:t>It is usually a noun or a pronoun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112F8-0A8E-C254-3286-24AEB4357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8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CC55E-20EA-3387-F677-2D6292D57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Subjects</a:t>
            </a:r>
            <a:r>
              <a:rPr lang="en-US" dirty="0">
                <a:highlight>
                  <a:srgbClr val="FFFFFF"/>
                </a:highlight>
              </a:rPr>
              <a:t> </a:t>
            </a:r>
            <a:r>
              <a:rPr lang="en-US" dirty="0"/>
              <a:t>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6FE6E-A71A-6676-91DE-663E3A6FB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Noun – </a:t>
            </a:r>
            <a:r>
              <a:rPr lang="en-US" dirty="0"/>
              <a:t>any word that identifies a person, place, thing or idea.</a:t>
            </a:r>
          </a:p>
          <a:p>
            <a:r>
              <a:rPr lang="en-US" b="1" dirty="0"/>
              <a:t>Pronoun – </a:t>
            </a:r>
            <a:r>
              <a:rPr lang="en-US" dirty="0"/>
              <a:t>word that is used to replace noun. For example:</a:t>
            </a:r>
            <a:r>
              <a:rPr lang="en-US" i="1" dirty="0"/>
              <a:t> </a:t>
            </a:r>
            <a:r>
              <a:rPr lang="en-US" dirty="0"/>
              <a:t>I, he, she, it, you, they and we.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D5860-7CDD-3016-8375-D35638AD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651F14-B6C4-EFBB-C71A-EDF931F7DDC3}"/>
              </a:ext>
            </a:extLst>
          </p:cNvPr>
          <p:cNvSpPr txBox="1"/>
          <p:nvPr/>
        </p:nvSpPr>
        <p:spPr>
          <a:xfrm>
            <a:off x="6349574" y="6352143"/>
            <a:ext cx="34684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6)</a:t>
            </a:r>
          </a:p>
        </p:txBody>
      </p:sp>
    </p:spTree>
    <p:extLst>
      <p:ext uri="{BB962C8B-B14F-4D97-AF65-F5344CB8AC3E}">
        <p14:creationId xmlns:p14="http://schemas.microsoft.com/office/powerpoint/2010/main" val="950715587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D432382-F97B-45C4-AC20-377E77FBC4CB}"/>
</file>

<file path=customXml/itemProps2.xml><?xml version="1.0" encoding="utf-8"?>
<ds:datastoreItem xmlns:ds="http://schemas.openxmlformats.org/officeDocument/2006/customXml" ds:itemID="{588F3E26-335A-4900-879E-832F52938C8A}"/>
</file>

<file path=customXml/itemProps3.xml><?xml version="1.0" encoding="utf-8"?>
<ds:datastoreItem xmlns:ds="http://schemas.openxmlformats.org/officeDocument/2006/customXml" ds:itemID="{E7639BBB-4179-4DD4-A67E-3EA840D33F8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4381</Words>
  <Application>Microsoft Office PowerPoint</Application>
  <PresentationFormat>Widescreen</PresentationFormat>
  <Paragraphs>369</Paragraphs>
  <Slides>46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Avenir Next LT Pro</vt:lpstr>
      <vt:lpstr>Avenir Next LT Pro Light</vt:lpstr>
      <vt:lpstr>Calibri</vt:lpstr>
      <vt:lpstr>BlocksVTI</vt:lpstr>
      <vt:lpstr>Communication Essentials for College Chapter 11: Writing Basics</vt:lpstr>
      <vt:lpstr>Chapter 11: Writing Basics:  What makes a good sentence?</vt:lpstr>
      <vt:lpstr>Chapter 11: Writing Basics:  What makes a good sentence? (Continued)</vt:lpstr>
      <vt:lpstr>11.1 – Sentence Writing</vt:lpstr>
      <vt:lpstr>Components of a Sentence</vt:lpstr>
      <vt:lpstr>Components of a Sentence (Continued 1)</vt:lpstr>
      <vt:lpstr>Components of a Sentence (Continued 2)</vt:lpstr>
      <vt:lpstr>Subjects</vt:lpstr>
      <vt:lpstr>Subjects (Continued 1)</vt:lpstr>
      <vt:lpstr>Subjects (Continued 2)</vt:lpstr>
      <vt:lpstr>Subjects (Continued 3)</vt:lpstr>
      <vt:lpstr>Compound Subjects</vt:lpstr>
      <vt:lpstr>Prepositional Phrases</vt:lpstr>
      <vt:lpstr>Prepositional Phrases (Continued)</vt:lpstr>
      <vt:lpstr>Verbs</vt:lpstr>
      <vt:lpstr>Action Verbs</vt:lpstr>
      <vt:lpstr>Linking Verbs</vt:lpstr>
      <vt:lpstr>Linking Verbs (Continued)</vt:lpstr>
      <vt:lpstr>Helping Verbs</vt:lpstr>
      <vt:lpstr>Sentence Patterns</vt:lpstr>
      <vt:lpstr>Sentence Patterns (Continued 1)</vt:lpstr>
      <vt:lpstr>Sentence Patterns (Continued 2)</vt:lpstr>
      <vt:lpstr>Fragments</vt:lpstr>
      <vt:lpstr>Fragments (Continued)</vt:lpstr>
      <vt:lpstr>Editing Fragments That Are Missing a Subject or a Verb</vt:lpstr>
      <vt:lpstr>Editing Fragments That Are Missing a Subject or a Verb (Continued)</vt:lpstr>
      <vt:lpstr>Common Sentence Errors</vt:lpstr>
      <vt:lpstr>Common Sentence Errors: Preposition</vt:lpstr>
      <vt:lpstr>Editing Fragments That Begin with a Preposition</vt:lpstr>
      <vt:lpstr>Editing Fragments That Begin with a Preposition (Continued)</vt:lpstr>
      <vt:lpstr>Common Sentence Errors: Dependent Word</vt:lpstr>
      <vt:lpstr>Common Sentence Errors: Gerund</vt:lpstr>
      <vt:lpstr>Editing Fragments That Begin with Gerunds</vt:lpstr>
      <vt:lpstr>Editing Fragments That Begin with Gerunds (Continued)</vt:lpstr>
      <vt:lpstr>Common Sentence Errors: Infinitive</vt:lpstr>
      <vt:lpstr>Run-on Sentences</vt:lpstr>
      <vt:lpstr>Run-on Sentences (Continued)</vt:lpstr>
      <vt:lpstr>Punctuation</vt:lpstr>
      <vt:lpstr>Punctuation (Continued)</vt:lpstr>
      <vt:lpstr>Coordinating Conjunctions</vt:lpstr>
      <vt:lpstr>Dependent Words</vt:lpstr>
      <vt:lpstr>11.1 - Key Takeaways</vt:lpstr>
      <vt:lpstr>11.1 - Key Takeaways (Continued 1)</vt:lpstr>
      <vt:lpstr>11.1 - Key Takeaways (Continued 2)</vt:lpstr>
      <vt:lpstr>11.1 - Key Takeaways (Continued 3)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2024-08-02T20:57:44Z</dcterms:created>
  <dcterms:modified xsi:type="dcterms:W3CDTF">2024-08-02T20:57:47Z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