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2" r:id="rId1"/>
  </p:sldMasterIdLst>
  <p:notesMasterIdLst>
    <p:notesMasterId r:id="rId23"/>
  </p:notesMasterIdLst>
  <p:sldIdLst>
    <p:sldId id="256" r:id="rId2"/>
    <p:sldId id="515" r:id="rId3"/>
    <p:sldId id="516" r:id="rId4"/>
    <p:sldId id="517" r:id="rId5"/>
    <p:sldId id="518" r:id="rId6"/>
    <p:sldId id="519" r:id="rId7"/>
    <p:sldId id="520" r:id="rId8"/>
    <p:sldId id="521" r:id="rId9"/>
    <p:sldId id="522" r:id="rId10"/>
    <p:sldId id="523" r:id="rId11"/>
    <p:sldId id="524" r:id="rId12"/>
    <p:sldId id="525" r:id="rId13"/>
    <p:sldId id="526" r:id="rId14"/>
    <p:sldId id="527" r:id="rId15"/>
    <p:sldId id="528" r:id="rId16"/>
    <p:sldId id="529" r:id="rId17"/>
    <p:sldId id="530" r:id="rId18"/>
    <p:sldId id="531" r:id="rId19"/>
    <p:sldId id="532" r:id="rId20"/>
    <p:sldId id="533" r:id="rId21"/>
    <p:sldId id="53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DF9850-446A-4B8D-8569-BE6CAA6DE16A}" v="10" dt="2024-08-02T20:57:35.7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74" autoAdjust="0"/>
    <p:restoredTop sz="81356" autoAdjust="0"/>
  </p:normalViewPr>
  <p:slideViewPr>
    <p:cSldViewPr snapToGrid="0">
      <p:cViewPr varScale="1">
        <p:scale>
          <a:sx n="90" d="100"/>
          <a:sy n="90" d="100"/>
        </p:scale>
        <p:origin x="858" y="84"/>
      </p:cViewPr>
      <p:guideLst/>
    </p:cSldViewPr>
  </p:slideViewPr>
  <p:outlineViewPr>
    <p:cViewPr>
      <p:scale>
        <a:sx n="33" d="100"/>
        <a:sy n="33" d="100"/>
      </p:scale>
      <p:origin x="0" y="-849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0F246-C5B2-4AB3-984E-7581F956D48C}" type="datetimeFigureOut">
              <a:rPr lang="en-US" smtClean="0"/>
              <a:t>8/2/2024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96979-2B17-4C1F-A3E8-FBF627698B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029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part/chapter-10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team-presentations/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reativecommons.org/licenses/by-nc/4.0/" TargetMode="External"/><Relationship Id="rId5" Type="http://schemas.openxmlformats.org/officeDocument/2006/relationships/hyperlink" Target="https://ecampusontario.pressbooks.pub/gccomm/" TargetMode="External"/><Relationship Id="rId4" Type="http://schemas.openxmlformats.org/officeDocument/2006/relationships/hyperlink" Target="https://ecampusontario.pressbooks.pub/gccomm/chapter/connect/" TargetMode="Externa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team-presentations/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reativecommons.org/licenses/by-nc/4.0/" TargetMode="External"/><Relationship Id="rId5" Type="http://schemas.openxmlformats.org/officeDocument/2006/relationships/hyperlink" Target="https://ecampusontario.pressbooks.pub/gccomm/" TargetMode="External"/><Relationship Id="rId4" Type="http://schemas.openxmlformats.org/officeDocument/2006/relationships/hyperlink" Target="https://ecampusontario.pressbooks.pub/gccomm/chapter/connect/" TargetMode="Externa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nstructive-criticism/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reativecommons.org/licenses/by-nc/4.0/" TargetMode="External"/><Relationship Id="rId5" Type="http://schemas.openxmlformats.org/officeDocument/2006/relationships/hyperlink" Target="https://ecampusontario.pressbooks.pub/gccomm/" TargetMode="External"/><Relationship Id="rId4" Type="http://schemas.openxmlformats.org/officeDocument/2006/relationships/hyperlink" Target="https://ecampusontario.pressbooks.pub/gccomm/chapter/connect/" TargetMode="Externa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group-work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group-work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group-work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youtube.com/watch?v=nFE8IaoInQU" TargetMode="Externa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team-presentations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reativecommons.org/licenses/by-nc/4.0/" TargetMode="External"/><Relationship Id="rId5" Type="http://schemas.openxmlformats.org/officeDocument/2006/relationships/hyperlink" Target="https://ecampusontario.pressbooks.pub/gccomm/" TargetMode="External"/><Relationship Id="rId4" Type="http://schemas.openxmlformats.org/officeDocument/2006/relationships/hyperlink" Target="https://ecampusontario.pressbooks.pub/gccomm/chapter/connect/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team-presentations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reativecommons.org/licenses/by-nc/4.0/" TargetMode="External"/><Relationship Id="rId5" Type="http://schemas.openxmlformats.org/officeDocument/2006/relationships/hyperlink" Target="https://ecampusontario.pressbooks.pub/gccomm/" TargetMode="External"/><Relationship Id="rId4" Type="http://schemas.openxmlformats.org/officeDocument/2006/relationships/hyperlink" Target="https://ecampusontario.pressbooks.pub/gccomm/chapter/connect/" TargetMode="Externa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team-presentations/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reativecommons.org/licenses/by-nc/4.0/" TargetMode="External"/><Relationship Id="rId5" Type="http://schemas.openxmlformats.org/officeDocument/2006/relationships/hyperlink" Target="https://ecampusontario.pressbooks.pub/gccomm/" TargetMode="External"/><Relationship Id="rId4" Type="http://schemas.openxmlformats.org/officeDocument/2006/relationships/hyperlink" Target="https://ecampusontario.pressbooks.pub/gccomm/chapter/connect/" TargetMode="Externa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team-presentations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reativecommons.org/licenses/by-nc/4.0/" TargetMode="External"/><Relationship Id="rId5" Type="http://schemas.openxmlformats.org/officeDocument/2006/relationships/hyperlink" Target="https://ecampusontario.pressbooks.pub/gccomm/" TargetMode="External"/><Relationship Id="rId4" Type="http://schemas.openxmlformats.org/officeDocument/2006/relationships/hyperlink" Target="https://ecampusontario.pressbooks.pub/gccomm/chapter/connect/" TargetMode="Externa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team-presentations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reativecommons.org/licenses/by-nc/4.0/" TargetMode="External"/><Relationship Id="rId5" Type="http://schemas.openxmlformats.org/officeDocument/2006/relationships/hyperlink" Target="https://ecampusontario.pressbooks.pub/gccomm/" TargetMode="External"/><Relationship Id="rId4" Type="http://schemas.openxmlformats.org/officeDocument/2006/relationships/hyperlink" Target="https://ecampusontario.pressbooks.pub/gccomm/chapter/connect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Chapter 10: Working In Teams was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10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117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Scale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10.2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9551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Team Conflict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10.2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8179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10.3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95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were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10.1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 err="1">
                <a:solidFill>
                  <a:srgbClr val="39393A"/>
                </a:solidFill>
              </a:rPr>
              <a:t>by</a:t>
            </a:r>
            <a:r>
              <a:rPr lang="en-US" dirty="0">
                <a:solidFill>
                  <a:srgbClr val="39393A"/>
                </a:solidFill>
              </a:rPr>
              <a:t> 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464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Examples were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10.1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 err="1">
                <a:solidFill>
                  <a:srgbClr val="39393A"/>
                </a:solidFill>
              </a:rPr>
              <a:t>by</a:t>
            </a:r>
            <a:r>
              <a:rPr lang="en-US" dirty="0">
                <a:solidFill>
                  <a:srgbClr val="39393A"/>
                </a:solidFill>
              </a:rPr>
              <a:t> 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792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Stages in Group Formation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were taken directly 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10.1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</a:t>
            </a:r>
            <a:r>
              <a:rPr lang="en-US" dirty="0" err="1">
                <a:solidFill>
                  <a:srgbClr val="39393A"/>
                </a:solidFill>
              </a:rPr>
              <a:t>by</a:t>
            </a:r>
            <a:r>
              <a:rPr lang="en-US" dirty="0">
                <a:solidFill>
                  <a:srgbClr val="39393A"/>
                </a:solidFill>
              </a:rPr>
              <a:t> 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r>
              <a:rPr lang="en-US" b="1" dirty="0"/>
              <a:t>Video Source:</a:t>
            </a:r>
            <a:r>
              <a:rPr lang="en-US" dirty="0"/>
              <a:t> </a:t>
            </a:r>
            <a:r>
              <a:rPr lang="en-US" dirty="0" err="1"/>
              <a:t>MindToolsVideos</a:t>
            </a:r>
            <a:r>
              <a:rPr lang="en-US" dirty="0"/>
              <a:t>. (2014, November 10). Forming, storming, norming, and performing: Bruce Tuckman’s team stages model explained [Video]. YouTube. </a:t>
            </a:r>
            <a:r>
              <a:rPr lang="en-US" dirty="0">
                <a:hlinkClick r:id="rId6"/>
              </a:rPr>
              <a:t>https://www.youtube.com/watch?v=nFE8IaoInQU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863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10.2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dirty="0">
                <a:solidFill>
                  <a:srgbClr val="39393A"/>
                </a:solidFill>
              </a:rPr>
              <a:t>by 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633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Teamwork skills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10.2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125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Project planning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10.2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 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3271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Project planning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10.2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 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1164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Process conversations questions were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10.2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</a:t>
            </a:r>
            <a:r>
              <a:rPr lang="en-US" dirty="0">
                <a:solidFill>
                  <a:srgbClr val="39393A"/>
                </a:solidFill>
              </a:rPr>
              <a:t>Jen Booth, Emily Cramer &amp; Amanda Quibell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 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912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56FB-E05E-443F-88A1-CFC906389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7" y="1597961"/>
            <a:ext cx="9144000" cy="31623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DA97A-281B-4A77-9D2C-C5E6A860E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8"/>
            <a:ext cx="9144000" cy="985075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D7BAE-E194-4223-BB4E-5E487863F5B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CD077-5EF6-43B1-861B-7A759ACDA1EC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1F6C9-7279-4DF8-9462-3EFEFA03FB5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403346" y="1917949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57072-0A38-49AD-8D0D-0E42DD48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73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C59D5-B8A1-4C9C-A61F-E082A443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720433"/>
            <a:ext cx="3687298" cy="15873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33AB7-4F8E-4A9F-AC15-89E6A6E00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449286"/>
            <a:ext cx="3687298" cy="3419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CB4F5F-E6E7-45C3-B35C-80F81FB1A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8277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4B526-866D-4E11-A7F9-081BD4EDF48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16ED-17D8-46EC-8D1B-AF9A4AF7EFDB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58BF8-E962-4367-8495-62438FDD483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20AE1-C97D-4E6C-9DB2-B2904C2C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506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9E81-5CFF-4A28-B9C8-5D54E51DF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A4CC8-DCB0-4E94-98A7-236E3D186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1F802-21C2-44B2-A419-55469D82657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FDFE3-8159-4214-9F62-361BD937271D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DB709-08FF-4C4A-8670-4CCA9146F94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95375-1CC8-4950-8439-877451C4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928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8BDF0-A155-454D-B3E2-AD15D0905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73242" y="827313"/>
            <a:ext cx="2280557" cy="506185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44E0D-96EC-4B35-BA5C-5DAFCC728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27313"/>
            <a:ext cx="8115300" cy="506185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ADC4E-9FB1-439F-B0FB-47F47B34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86954-8675-4568-8589-FFA0DFCFFCF4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E406-061A-4440-BA75-3B684FC84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93CF-F5F3-4897-A51E-47D577FD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597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ey Takeaway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02FA81F-F492-4428-8845-A70FF162F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39329"/>
            <a:ext cx="12192000" cy="20820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4EF588-5035-4D7A-B6DD-2A0CD883D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644236"/>
            <a:ext cx="10308771" cy="1046452"/>
          </a:xfrm>
        </p:spPr>
        <p:txBody>
          <a:bodyPr anchor="t"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290DF-6242-4D82-9077-908190909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2334924"/>
            <a:ext cx="10308771" cy="384203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E0D27-7263-4217-9779-D1E0A667C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0E830361-1618-43BA-8AB7-493978DD9A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905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A0202-D62E-4330-9088-A504FD2A55F6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4F8A8-FBA7-4F25-ADEA-AF346495DEA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964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858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4FCCD67-40D2-883C-2B3F-D1DCE273A2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68736" y="1810648"/>
            <a:ext cx="9861550" cy="466725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/>
              <a:t>Subheading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2510287"/>
            <a:ext cx="9950103" cy="34305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7983E-03D1-4AE8-ABCE-484D841F8990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017079C-6097-989C-E369-8770C64306A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B8F243A-8D24-BE4F-8125-4EDC3DDA7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0355" y="6356350"/>
            <a:ext cx="410973" cy="365125"/>
          </a:xfrm>
        </p:spPr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999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0F0C-7BA8-490D-B4C9-CCE145DC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1709738"/>
            <a:ext cx="9143999" cy="3050523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90E61-B837-4BE4-9BC7-6AF706BCC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6" y="4902488"/>
            <a:ext cx="9143999" cy="985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2E15F-E46D-44C6-9FB9-07B0BC545AE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5511-D7D3-47D9-AA9B-EC4BA09A67AF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F6955-3667-4857-B35A-9E12F798860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4B309-D15E-4FA1-9B8D-8C1F3B56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780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219AB-91F9-4F80-9B5D-2E6FE925F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9F334-D0CF-4DFD-BAA9-3ECD639B1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7362" y="2227809"/>
            <a:ext cx="4942438" cy="3949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E0B5D-4613-4DA7-BA20-58B19BE8A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27809"/>
            <a:ext cx="4855265" cy="394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11AB-0603-424D-BC42-0CEAB3562BA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3CD8-81C6-4C97-8A34-F27222CDFB41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AA2AC-0C5F-4835-BE47-D780C29890E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C54C0-DFDA-4778-9EE8-5E5C30E0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443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F3603-5B09-4916-8324-A6BDAB4E0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365125"/>
            <a:ext cx="994273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4073C-C15B-4218-9B84-675895517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5" y="1681163"/>
            <a:ext cx="49128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16D27-36F6-440B-A9BE-8B9499047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4726" y="2505075"/>
            <a:ext cx="4912849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12010D-7AC4-4A70-A211-6A2927411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8552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AE85B5-3350-49A4-86A1-E5DAED491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85526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3E874-D08B-4D81-B82D-5DF242E4A1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1378D-4462-410A-9779-B4FC0AE845CF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74067-0FFA-41C3-A3A6-E8907CC32DE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947985-FBC0-4118-8877-2E327F63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234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0282-3DE7-4AB9-83AC-AFEDD22A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7436C-706A-443F-86CD-4444C82818B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74BA-F693-4697-AEAB-2AE93B7A657E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53292-7EA5-45D0-957F-636A44FC06D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6F59D-34BB-462C-B506-040B9E982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790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55245-AB52-41B4-9B28-55E6527D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FC87-4A69-449C-8E90-8DB209D0CD8A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3B8AE-58B0-4FDF-8430-9D8D3DD5372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E4D91-8619-43C1-841B-B5F47DE0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045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A660-DF93-4947-B93F-BF118D3B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457200"/>
            <a:ext cx="368729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B0ECC-817B-4A71-AFB5-FC60A2BC3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253343"/>
            <a:ext cx="3687298" cy="3615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0292E-B3E1-4FD6-A7FA-C165BAC21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844277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88E0B-6135-4F59-A35A-2CA1A8BA4ED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84FFF-F694-47A7-B29B-CA699226EE26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DEF36-4037-4E6D-988F-CC8E3F11C63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C0D2D-D878-4723-A002-5A601EFB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694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E192E3E-68A9-4F36-936C-1C8D0B9EF13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214EB0-7E6D-4536-9350-5CB688B5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15073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5455E-4725-4924-BF7D-2E1FC9E39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7362" y="2427316"/>
            <a:ext cx="9950103" cy="3513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AD9D9-1A1D-4438-9F3D-E5E58FD72F1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43751" y="6356350"/>
            <a:ext cx="22966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28244FF-CB10-485A-A4F5-78AA2C494C08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493454C-9E6B-7179-F5A8-B2D0F1348E8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969824" y="1363656"/>
            <a:ext cx="2583743" cy="36512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17188-1DE1-4DA5-8161-21179E4A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0355" y="6356350"/>
            <a:ext cx="410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5DEF7F31-0B8A-474A-B86C-91F3817543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8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9" r:id="rId13"/>
  </p:sldLayoutIdLst>
  <p:hf hd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/4.0/" TargetMode="External"/><Relationship Id="rId2" Type="http://schemas.openxmlformats.org/officeDocument/2006/relationships/hyperlink" Target="https://ecampusontario.pressbooks.pub/gccom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FE8IaoInQU" TargetMode="External"/><Relationship Id="rId2" Type="http://schemas.openxmlformats.org/officeDocument/2006/relationships/hyperlink" Target="https://ecampusontario.pressbooks.pub/gccomm/&#160;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nFE8IaoInQ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20">
            <a:extLst>
              <a:ext uri="{FF2B5EF4-FFF2-40B4-BE49-F238E27FC236}">
                <a16:creationId xmlns:a16="http://schemas.microsoft.com/office/drawing/2014/main" id="{845648E2-B946-43A1-80DE-C50CBBDF9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26F5EE-D65E-DE1E-CA31-1839F821CA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8" y="1597961"/>
            <a:ext cx="4304590" cy="3162300"/>
          </a:xfrm>
        </p:spPr>
        <p:txBody>
          <a:bodyPr anchor="b">
            <a:normAutofit/>
          </a:bodyPr>
          <a:lstStyle/>
          <a:p>
            <a:r>
              <a:rPr lang="en-US" dirty="0"/>
              <a:t>Communication Essentials for College</a:t>
            </a:r>
            <a:br>
              <a:rPr lang="en-US" dirty="0"/>
            </a:br>
            <a:r>
              <a:rPr lang="en-US" dirty="0"/>
              <a:t>Chapter 10: Working In Teams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902BE6-A31A-EF23-BD5A-C5F9C1484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9"/>
            <a:ext cx="5614023" cy="985075"/>
          </a:xfrm>
        </p:spPr>
        <p:txBody>
          <a:bodyPr anchor="t">
            <a:normAutofit fontScale="77500" lnSpcReduction="20000"/>
          </a:bodyPr>
          <a:lstStyle/>
          <a:p>
            <a:pPr lvl="0">
              <a:lnSpc>
                <a:spcPct val="100000"/>
              </a:lnSpc>
              <a:defRPr/>
            </a:pPr>
            <a:r>
              <a:rPr lang="en-US" sz="1800" dirty="0">
                <a:solidFill>
                  <a:srgbClr val="39393A"/>
                </a:solidFill>
              </a:rPr>
              <a:t>Slides created to accompany </a:t>
            </a:r>
            <a:r>
              <a:rPr lang="en-US" sz="1800" i="1" dirty="0">
                <a:solidFill>
                  <a:srgbClr val="14438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Communication Essentials for College</a:t>
            </a:r>
            <a:r>
              <a:rPr lang="en-US" sz="1800" dirty="0">
                <a:solidFill>
                  <a:srgbClr val="39393A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>
                <a:solidFill>
                  <a:srgbClr val="39393A"/>
                </a:solidFill>
              </a:rPr>
              <a:t>by Jen Booth, Emily Cramer &amp; Amanda Quibell, Georgian College.</a:t>
            </a:r>
          </a:p>
          <a:p>
            <a:pPr lvl="0">
              <a:lnSpc>
                <a:spcPct val="100000"/>
              </a:lnSpc>
              <a:defRPr/>
            </a:pPr>
            <a:r>
              <a:rPr lang="en-US" sz="1800" dirty="0">
                <a:solidFill>
                  <a:srgbClr val="39393A"/>
                </a:solidFill>
              </a:rPr>
              <a:t>Except where otherwise noted, all material is licensed under </a:t>
            </a:r>
            <a:r>
              <a:rPr lang="en-US" sz="1800" dirty="0">
                <a:solidFill>
                  <a:srgbClr val="14438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 NC 4.0</a:t>
            </a:r>
            <a:endParaRPr lang="en-US" dirty="0"/>
          </a:p>
        </p:txBody>
      </p:sp>
      <p:sp>
        <p:nvSpPr>
          <p:cNvPr id="36" name="Freeform: Shape 22">
            <a:extLst>
              <a:ext uri="{FF2B5EF4-FFF2-40B4-BE49-F238E27FC236}">
                <a16:creationId xmlns:a16="http://schemas.microsoft.com/office/drawing/2014/main" id="{EA06546B-3E90-4E24-BD32-C6BFD1CD8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Freeform: Shape 24">
            <a:extLst>
              <a:ext uri="{FF2B5EF4-FFF2-40B4-BE49-F238E27FC236}">
                <a16:creationId xmlns:a16="http://schemas.microsoft.com/office/drawing/2014/main" id="{3FA95682-BEE6-4B33-BA34-7E7BE49782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3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0E1FFF-E308-BF4B-056D-7B49CBB55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" t="-179" r="-270" b="362"/>
          <a:stretch/>
        </p:blipFill>
        <p:spPr>
          <a:xfrm>
            <a:off x="6802683" y="797973"/>
            <a:ext cx="3467173" cy="5184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911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A95C1-DF14-1724-07D5-80D29AAD3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7AADA-2B6B-FD67-665A-0ED385DAE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an effective team with pre-project planning: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Read the project assignment and rubric or grading plan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Create or join a team based on similar grade goals, ways of working, time you’re willing to invest, and team organization / leadership style. Avoid joining a team just because your friends are on it.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Organize your first meeting. Everyone must attend.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920D12-AA6E-DE06-25C1-3C9E98AE8F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535781-7B03-23C4-1ECE-4FB805F413D4}"/>
              </a:ext>
            </a:extLst>
          </p:cNvPr>
          <p:cNvSpPr txBox="1"/>
          <p:nvPr/>
        </p:nvSpPr>
        <p:spPr>
          <a:xfrm>
            <a:off x="6961428" y="6349373"/>
            <a:ext cx="28085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18836C-A77C-06CB-1928-29C2A30E4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232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C0F63-1A56-5A2A-BCD2-4393C7D11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planning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B1FC4-D373-AF59-214B-3B5C585E2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criteria for effective team with pre-project planning: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Create a team charter or have a process conversation.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Record your plans: team organization / leadership; working style; roles &amp; tasks; deadlines, </a:t>
            </a:r>
            <a:r>
              <a:rPr lang="en-US" b="0" dirty="0" err="1"/>
              <a:t>etc</a:t>
            </a:r>
            <a:endParaRPr lang="en-US" b="0" dirty="0"/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Schedule the project, working backwards from the due date. Allow time for personnel or tech problems.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041EC5-568E-885A-E53E-5A6C86EC7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6A7D8C-23C8-F258-450D-5902069A7A61}"/>
              </a:ext>
            </a:extLst>
          </p:cNvPr>
          <p:cNvSpPr txBox="1"/>
          <p:nvPr/>
        </p:nvSpPr>
        <p:spPr>
          <a:xfrm>
            <a:off x="7045234" y="6212530"/>
            <a:ext cx="28085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12B501-75C1-18C0-0574-2C832E2CF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448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F2674-0910-AA26-33A6-9344EF316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conversations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991B7-C595-50BB-62F7-12999C8DF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productive</a:t>
            </a:r>
          </a:p>
          <a:p>
            <a:r>
              <a:rPr lang="en-US" dirty="0"/>
              <a:t>Less frustrating</a:t>
            </a:r>
          </a:p>
          <a:p>
            <a:r>
              <a:rPr lang="en-US" dirty="0"/>
              <a:t>Sets clear expectations about the process</a:t>
            </a:r>
          </a:p>
          <a:p>
            <a:r>
              <a:rPr lang="en-US" dirty="0"/>
              <a:t>Process conversations answer questions such as: 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Who will be the in charge?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How will we communication?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How often will we meet?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D40941-9B19-B2DC-59C1-6B6CCDF76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3D168F1-E592-9C49-EB03-EF63CD291510}"/>
              </a:ext>
            </a:extLst>
          </p:cNvPr>
          <p:cNvSpPr txBox="1"/>
          <p:nvPr/>
        </p:nvSpPr>
        <p:spPr>
          <a:xfrm>
            <a:off x="6783431" y="6354246"/>
            <a:ext cx="28085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(Cramer et. al, 2022)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81DB79-BA0B-919F-8F01-ACF9B92C2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226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DC6A7-3CEB-6C8C-5776-4638C7296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5-finger vote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02E9E-D666-81DE-045D-462B7AC29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This voting method is used when just “Yes” or “No” is not enough</a:t>
            </a:r>
          </a:p>
          <a:p>
            <a:r>
              <a:rPr lang="en-US" dirty="0"/>
              <a:t>Team members are asked to vote with their fingers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5 fingers – 100% support the idea or action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4 fingers – Strongly agree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3 fingers – Slightly in </a:t>
            </a:r>
            <a:r>
              <a:rPr lang="en-US" b="0" dirty="0" err="1"/>
              <a:t>favour</a:t>
            </a:r>
            <a:endParaRPr lang="en-US" b="0" dirty="0"/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2 fingers – Mildly disagree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1 finger – Strongly disagree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0 – 100% disagree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CA42CD-203E-4F17-1B52-741D92FFB4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074AB3-CDC7-FA87-D47E-D41311324381}"/>
              </a:ext>
            </a:extLst>
          </p:cNvPr>
          <p:cNvSpPr txBox="1"/>
          <p:nvPr/>
        </p:nvSpPr>
        <p:spPr>
          <a:xfrm>
            <a:off x="7136674" y="6271225"/>
            <a:ext cx="28085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8D1FDC-E223-5981-B93A-BFE0D6941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1271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533FC-FFC4-6D75-5A97-3860C7D02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Conflict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F039C-B2C0-42C7-55E6-CA188E30D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order to deal with conflict effectively, prepare by: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Supporting each other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Communicating and setting clear expectations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Using process conversation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Being respectful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Addressing concerns or frustrations early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FC1E93-3C1C-E330-E1F1-DB4A01F4AC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0C491D-F4CF-1064-EB7C-A3023D18ECCD}"/>
              </a:ext>
            </a:extLst>
          </p:cNvPr>
          <p:cNvSpPr txBox="1"/>
          <p:nvPr/>
        </p:nvSpPr>
        <p:spPr>
          <a:xfrm>
            <a:off x="7003325" y="6352143"/>
            <a:ext cx="28085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0A4BC5-1945-F22A-C23B-46CD2E5FC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347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4CB06-35A7-17BF-0D52-2D82A6494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During the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02804-0567-D519-E08F-16D0BBE0B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 each other &amp; remember transitions</a:t>
            </a:r>
          </a:p>
          <a:p>
            <a:r>
              <a:rPr lang="en-US" dirty="0"/>
              <a:t>Keep time</a:t>
            </a:r>
          </a:p>
          <a:p>
            <a:r>
              <a:rPr lang="en-US" dirty="0"/>
              <a:t>Present as a unified team</a:t>
            </a:r>
          </a:p>
          <a:p>
            <a:r>
              <a:rPr lang="en-US" dirty="0"/>
              <a:t>Plan the Q&amp;A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C83662-A6C7-ECD5-8F3A-48282A044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60C395-B53A-B34A-A331-B10A8DF71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011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62944-955B-6C31-CE34-A87F3824A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10.3 – Constructive Criticism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36AA17-917C-2F6E-F057-58451C8501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8C6B15-4CE8-F836-472D-17B141519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Demonstrate best practices in delivering constructive criticism and feedback in person.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9336E-4715-54A8-F885-813DD37E4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E2F95D-D14C-E3DF-F8A3-C533B5EDE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634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04989-1D53-74C6-016B-EDDB3133F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Receiving Constructive Criticism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45FEF-F037-0E95-ECEA-CB52BF339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Constructive criticism not only helps in improving your work and performance but benefits the team overall.</a:t>
            </a:r>
          </a:p>
          <a:p>
            <a:r>
              <a:rPr lang="en-US" dirty="0"/>
              <a:t>It is a quality assurance task rather than a personal attack.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87F671-937A-AC27-3104-A0DCA20BC9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3058B7-D7C9-3D39-F8EE-215C2DC43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310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25E8-2D26-73CE-C458-913968934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Receiving Constructive Criticism (Continued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025E9-A3D4-5C7D-E7AE-415FB7F66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Nonverbal cues to let speaker know that you are listening and understanding: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Maintain eye contact with the speaker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Nod your head slowly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Take notes of important information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72F430-3E41-D600-6FBF-020A78872B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EE3FE8-837D-5593-E652-077AB0A38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5424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ADD4D-9DD9-DD4E-6647-EE75D94B4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Receiving Constructive Criticism (Continued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E469F-D57F-8394-8675-571B5FDC5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Confirm your understanding of criticism and at the end of the session explain how you will use their advice.</a:t>
            </a:r>
          </a:p>
          <a:p>
            <a:r>
              <a:rPr lang="en-US" dirty="0"/>
              <a:t>Apologize if you know you were at fault.</a:t>
            </a:r>
          </a:p>
          <a:p>
            <a:r>
              <a:rPr lang="en-US" dirty="0"/>
              <a:t>Respectfully correct them if the criticism is wrong.</a:t>
            </a:r>
          </a:p>
          <a:p>
            <a:r>
              <a:rPr lang="en-US" dirty="0"/>
              <a:t>Don’t get personal and maintain professionalism while exchanging criticism.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A34C33-5042-583F-3708-4C8CE770B9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A71F40-7EF3-D382-F6AA-3E7C8DD37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489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5224D-BC8A-685B-238D-93B6D5F68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10: Working In Teams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F0173-8679-D722-6F40-BAEF2EC2C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10.1 – Team and Group Work</a:t>
            </a:r>
          </a:p>
          <a:p>
            <a:r>
              <a:rPr lang="en-US" dirty="0"/>
              <a:t>10.2 – How to present as a team</a:t>
            </a:r>
          </a:p>
          <a:p>
            <a:r>
              <a:rPr lang="en-US" dirty="0"/>
              <a:t>10.3 – Constructive Criticism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83DFFA-104E-E40F-ACCE-118A324025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D2EBFC-8444-03FD-AB19-0D3A7E695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9522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26E85-DA0F-7E75-404C-5605B143F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Giving “Poop Sandwich” Constructive Criticism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15F3B-F1CF-0E82-C748-459D05359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effective way of delivering constructive criticism.</a:t>
            </a:r>
          </a:p>
          <a:p>
            <a:r>
              <a:rPr lang="en-US" dirty="0"/>
              <a:t>The constructive criticism (the poop) is focused on improvement and praise (slices of bread) comes before and after it so the listener associates it with the criticism.</a:t>
            </a:r>
          </a:p>
          <a:p>
            <a:r>
              <a:rPr lang="en-US" dirty="0"/>
              <a:t>The receiver feels good about themselves and are motivated to rectify the mistake and accept criticism.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6F6FB6-27B6-0001-EF71-6E5E1C3B3C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45DD7A-EB3D-E9D0-006D-251CE88EE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9936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1356B-72DE-69F0-12FD-6668D1FF6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References &amp; Attributions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F25C6-6122-D6BA-1F7E-C2FF3CD04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0995" indent="-340995">
              <a:buNone/>
            </a:pPr>
            <a:r>
              <a:rPr lang="en-US" dirty="0">
                <a:latin typeface="Avenir Next LT Pro Light (Body)"/>
              </a:rPr>
              <a:t>Cramer, E., Quibell, A., &amp; Booth, J. (2022, February 28). </a:t>
            </a:r>
            <a:r>
              <a:rPr lang="en-US" i="1" dirty="0">
                <a:latin typeface="Avenir Next LT Pro Light (Body)"/>
              </a:rPr>
              <a:t>Communication Essentials for College</a:t>
            </a:r>
            <a:r>
              <a:rPr lang="en-US" dirty="0">
                <a:latin typeface="Avenir Next LT Pro Light (Body)"/>
              </a:rPr>
              <a:t>. </a:t>
            </a:r>
            <a:r>
              <a:rPr lang="en-US" dirty="0" err="1">
                <a:latin typeface="Avenir Next LT Pro Light (Body)"/>
              </a:rPr>
              <a:t>eCampus</a:t>
            </a:r>
            <a:r>
              <a:rPr lang="en-US" dirty="0">
                <a:latin typeface="Avenir Next LT Pro Light (Body)"/>
              </a:rPr>
              <a:t> Ontario Open Library. </a:t>
            </a:r>
            <a:r>
              <a:rPr lang="en-US" u="sng" dirty="0">
                <a:latin typeface="Avenir Next LT Pro Light (Body)"/>
                <a:hlinkClick r:id="rId2"/>
              </a:rPr>
              <a:t>https://ecampusontario.pr essbooks.pub/</a:t>
            </a:r>
            <a:r>
              <a:rPr lang="en-US" u="sng" dirty="0" err="1">
                <a:latin typeface="Avenir Next LT Pro Light (Body)"/>
                <a:hlinkClick r:id="rId2"/>
              </a:rPr>
              <a:t>gc</a:t>
            </a:r>
            <a:endParaRPr lang="en-US" u="sng" dirty="0">
              <a:latin typeface="Avenir Next LT Pro Light (Body)"/>
              <a:hlinkClick r:id="rId2"/>
            </a:endParaRPr>
          </a:p>
          <a:p>
            <a:pPr marL="340995" marR="0" lvl="0" indent="-34099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dirty="0" err="1">
                <a:latin typeface="Avenir Next LT Pro Light (Body)"/>
              </a:rPr>
              <a:t>MindToolsVideos</a:t>
            </a:r>
            <a:r>
              <a:rPr lang="en-US" dirty="0">
                <a:latin typeface="Avenir Next LT Pro Light (Body)"/>
              </a:rPr>
              <a:t>. (2014, November 10). Forming, storming, norming, and performing: Bruce Tuckman’s team stages model explained [Video]. YouTube.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9393A"/>
                </a:solidFill>
                <a:effectLst/>
                <a:uLnTx/>
                <a:uFillTx/>
                <a:latin typeface="Avenir Next LT Pro Light (Body)"/>
                <a:hlinkClick r:id="rId3"/>
              </a:rPr>
              <a:t>https://www.youtube.com/watch?v=nFE8IaoInQU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39393A"/>
              </a:solidFill>
              <a:effectLst/>
              <a:uLnTx/>
              <a:uFillTx/>
              <a:latin typeface="Avenir Next LT Pro Light (Body)"/>
            </a:endParaRPr>
          </a:p>
          <a:p>
            <a:pPr marL="798195" marR="0" lvl="1" indent="-340995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b="0" i="0" u="sng" strike="noStrike" kern="1200" cap="none" spc="0" normalizeH="0" baseline="0" noProof="0" dirty="0">
                <a:ln>
                  <a:noFill/>
                </a:ln>
                <a:solidFill>
                  <a:srgbClr val="39393A"/>
                </a:solidFill>
                <a:effectLst/>
                <a:uLnTx/>
                <a:uFillTx/>
                <a:latin typeface="Avenir Next LT Pro Light (Body)"/>
                <a:hlinkClick r:id="rId2"/>
              </a:rPr>
              <a:t>comm/ 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39393A"/>
                </a:solidFill>
                <a:effectLst/>
                <a:uLnTx/>
                <a:uFillTx/>
                <a:latin typeface="Avenir Next LT Pro Light (Body)"/>
              </a:rPr>
              <a:t> 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39393A"/>
              </a:solidFill>
              <a:effectLst/>
              <a:uLnTx/>
              <a:uFillTx/>
              <a:latin typeface="Avenir Next LT Pro Light (Body)"/>
              <a:cs typeface="Calibri"/>
            </a:endParaRPr>
          </a:p>
          <a:p>
            <a:endParaRPr lang="en-US" dirty="0">
              <a:latin typeface="Avenir Next LT Pro Light (Body)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64E305-D64B-C7EC-BFC0-97A1FF0DC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ECFEA7-D261-458E-7111-A1FB1470E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521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46A0A-6323-226A-5591-D00C3C323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10.1 – Team And Group Work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411C22-01F5-77E0-8AF5-F1C78616307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C8AB5A-5F28-1EFD-47EE-FFEBB0BF2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 the advantages and challenges of working in groups</a:t>
            </a:r>
          </a:p>
          <a:p>
            <a:r>
              <a:rPr lang="en-US" dirty="0"/>
              <a:t>Identify the characteristics of effective working groups.</a:t>
            </a:r>
          </a:p>
          <a:p>
            <a:r>
              <a:rPr lang="en-US" dirty="0"/>
              <a:t>List the stages of group formation.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D7C42-185D-4C24-7831-C4BB1F441B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29BE6-88E0-B47E-4C38-5C0E8CC5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275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16FAB-8684-6A4B-FC8E-BF107AABC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Alone Vs. In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C2657-C632-0F25-E958-7CD1C1EBA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Teamwork, working in a group, is an important skill to have in for school, work and everyday life. </a:t>
            </a:r>
          </a:p>
          <a:p>
            <a:pPr lvl="0"/>
            <a:r>
              <a:rPr lang="en-US" dirty="0"/>
              <a:t>Equal contribution and working together effectively results in a better project.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D9635A-0AFF-8F94-C4C0-48DC5C2A45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CDEDF8-AC28-E8A9-CD88-2971CDA9C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591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EAB9E-241C-F475-6803-6CE405EE7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Alone Vs. In Group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17AE9-FB59-8EFC-1CBD-CACAA5107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Working Alone: </a:t>
            </a:r>
            <a:r>
              <a:rPr lang="en-US" dirty="0"/>
              <a:t>Free to make all decisions</a:t>
            </a:r>
            <a:br>
              <a:rPr lang="en-US" b="1" dirty="0"/>
            </a:br>
            <a:r>
              <a:rPr lang="en-US" b="1" dirty="0"/>
              <a:t>Working in Groups: </a:t>
            </a:r>
            <a:r>
              <a:rPr lang="en-US" dirty="0"/>
              <a:t>Can Collaborate</a:t>
            </a:r>
          </a:p>
          <a:p>
            <a:r>
              <a:rPr lang="en-US" b="1" dirty="0"/>
              <a:t>Working Alone: </a:t>
            </a:r>
            <a:r>
              <a:rPr lang="en-US" dirty="0"/>
              <a:t>Can do things on own time schedule</a:t>
            </a:r>
            <a:br>
              <a:rPr lang="en-US" b="1" dirty="0"/>
            </a:br>
            <a:r>
              <a:rPr lang="en-US" b="1" dirty="0"/>
              <a:t>Working in Groups: </a:t>
            </a:r>
            <a:r>
              <a:rPr lang="en-US" dirty="0"/>
              <a:t>Can spread the workload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800" i="1" dirty="0"/>
              <a:t>Note: Refer to Table 1 for more examples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E10545-EE56-98E4-D64C-F975C2B75B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554FAE-7971-ECD0-B4A0-263AB1F733B9}"/>
              </a:ext>
            </a:extLst>
          </p:cNvPr>
          <p:cNvSpPr txBox="1"/>
          <p:nvPr/>
        </p:nvSpPr>
        <p:spPr>
          <a:xfrm>
            <a:off x="7342414" y="6303653"/>
            <a:ext cx="28085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A688BB-BCC0-8A28-4B68-94AF89A21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289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C8991-4BFE-174C-27D6-3CDCE3875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Effective Working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62324-E472-1AEC-4FAD-DA5A962B4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Groups that work effectively have the following characteristics: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Members are comfortable and expectations are clear.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Everyone shares a common goal and sense of responsibility.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Regularly evaluate performance and use one another as resources.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Roles are clear and tasks are assigned.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Differences and conflicts are heard and dealt with clear communication.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Members focus on problem solving together.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53EFD0-50FE-30DB-DF60-382EADEF9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B0664B-514C-542C-54FB-AD26D35A4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844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67895-43F9-F037-38B3-6141BC916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Stages in Group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8AE1E-DCFA-2624-7ED3-FE17C2B1C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Forming</a:t>
            </a:r>
          </a:p>
          <a:p>
            <a:r>
              <a:rPr lang="en-US" dirty="0"/>
              <a:t>Storming</a:t>
            </a:r>
          </a:p>
          <a:p>
            <a:r>
              <a:rPr lang="en-US" dirty="0"/>
              <a:t>Norming</a:t>
            </a:r>
          </a:p>
          <a:p>
            <a:r>
              <a:rPr lang="en-US" dirty="0"/>
              <a:t>Performing</a:t>
            </a:r>
          </a:p>
          <a:p>
            <a:r>
              <a:rPr lang="en-US" dirty="0"/>
              <a:t>Watch the video </a:t>
            </a:r>
            <a:r>
              <a:rPr lang="en-US" i="1" dirty="0">
                <a:hlinkClick r:id="rId3"/>
              </a:rPr>
              <a:t>Forming, Storming, Norming and Performing</a:t>
            </a:r>
            <a:r>
              <a:rPr lang="en-US" i="1" dirty="0"/>
              <a:t> </a:t>
            </a:r>
            <a:r>
              <a:rPr lang="en-US" dirty="0"/>
              <a:t>to learn more about the stages of group process.</a:t>
            </a:r>
            <a:endParaRPr lang="en-US" i="1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FB7F67-EFA3-9544-111A-52CB6C2A4D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5C321F-EC17-CC77-EE11-07CAD0CFC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82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003AD-71E1-D7B2-A7A3-5600A1778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10.2 – How To Present As A Team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9F3512-8161-FF24-7755-5EB07850A4C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5124FD-52B6-94A8-0F36-AA8C35D64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key teamwork skills for presentations, including: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Strategies for project planning, process conversations, and conflict resolution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Ways to plan for presenting as a group.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90DA9-BB02-556C-82E7-1F08F2C8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61F8B6-477A-E4D6-6EAF-37EE49991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993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F0A19-DFC6-7390-241B-6456E92B6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Teamwork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AF366-7F04-B56F-CEAF-3D8C9A51A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effective team requires these skills: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Understand group dynamics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Flexibility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Respect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Give useful feedback and accept feedback graciously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Contribute proactively and positively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Be a leader but allow others to lead when appropriate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Plan for and manage conflict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23C70C-C601-39A6-E2C5-83B0E7C6E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05E937-55A9-9699-1F46-368458D426F1}"/>
              </a:ext>
            </a:extLst>
          </p:cNvPr>
          <p:cNvSpPr txBox="1"/>
          <p:nvPr/>
        </p:nvSpPr>
        <p:spPr>
          <a:xfrm>
            <a:off x="7010944" y="6178240"/>
            <a:ext cx="28085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39393A"/>
                </a:solidFill>
              </a:rPr>
              <a:t>(Booth et al., 2022)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884E66-C096-231E-1F97-C8E70CC5C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663119"/>
      </p:ext>
    </p:extLst>
  </p:cSld>
  <p:clrMapOvr>
    <a:masterClrMapping/>
  </p:clrMapOvr>
</p:sld>
</file>

<file path=ppt/theme/theme1.xml><?xml version="1.0" encoding="utf-8"?>
<a:theme xmlns:a="http://schemas.openxmlformats.org/drawingml/2006/main" name="BlocksVTI">
  <a:themeElements>
    <a:clrScheme name="Custom 4">
      <a:dk1>
        <a:sysClr val="windowText" lastClr="000000"/>
      </a:dk1>
      <a:lt1>
        <a:sysClr val="window" lastClr="FFFFFF"/>
      </a:lt1>
      <a:dk2>
        <a:srgbClr val="1B3843"/>
      </a:dk2>
      <a:lt2>
        <a:srgbClr val="F2F3F1"/>
      </a:lt2>
      <a:accent1>
        <a:srgbClr val="7A8592"/>
      </a:accent1>
      <a:accent2>
        <a:srgbClr val="8C8C96"/>
      </a:accent2>
      <a:accent3>
        <a:srgbClr val="7A6C76"/>
      </a:accent3>
      <a:accent4>
        <a:srgbClr val="A7AA9D"/>
      </a:accent4>
      <a:accent5>
        <a:srgbClr val="63787F"/>
      </a:accent5>
      <a:accent6>
        <a:srgbClr val="889DA5"/>
      </a:accent6>
      <a:hlink>
        <a:srgbClr val="002060"/>
      </a:hlink>
      <a:folHlink>
        <a:srgbClr val="002060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sVTI" id="{31656FE6-20D8-4105-85EA-706EC9332BE9}" vid="{039DFFC9-9B25-4063-9235-B287A446F5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9A05E4BDC9A747A979C8FFFF84C17F" ma:contentTypeVersion="15" ma:contentTypeDescription="Create a new document." ma:contentTypeScope="" ma:versionID="ac00aa41f2863b35d6ff25bd8b298fae">
  <xsd:schema xmlns:xsd="http://www.w3.org/2001/XMLSchema" xmlns:xs="http://www.w3.org/2001/XMLSchema" xmlns:p="http://schemas.microsoft.com/office/2006/metadata/properties" xmlns:ns2="2c46aebe-e55f-417f-84c0-33e2637dc132" xmlns:ns3="57ea68b1-4d50-472f-9c24-c5e3d9af93fd" targetNamespace="http://schemas.microsoft.com/office/2006/metadata/properties" ma:root="true" ma:fieldsID="17162eedc2d414b7ea6077bf881f4fe5" ns2:_="" ns3:_="">
    <xsd:import namespace="2c46aebe-e55f-417f-84c0-33e2637dc132"/>
    <xsd:import namespace="57ea68b1-4d50-472f-9c24-c5e3d9af93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6aebe-e55f-417f-84c0-33e2637dc1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d9a59e6a-29c3-4921-9c03-4d7ff3dd46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a68b1-4d50-472f-9c24-c5e3d9af93f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9750ea3-d6ae-4b13-a323-8ca9f69553a4}" ma:internalName="TaxCatchAll" ma:showField="CatchAllData" ma:web="57ea68b1-4d50-472f-9c24-c5e3d9af93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7ea68b1-4d50-472f-9c24-c5e3d9af93fd" xsi:nil="true"/>
    <lcf76f155ced4ddcb4097134ff3c332f xmlns="2c46aebe-e55f-417f-84c0-33e2637dc13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059377A-D711-4C88-BC36-3CBE59AE39DB}"/>
</file>

<file path=customXml/itemProps2.xml><?xml version="1.0" encoding="utf-8"?>
<ds:datastoreItem xmlns:ds="http://schemas.openxmlformats.org/officeDocument/2006/customXml" ds:itemID="{8120B1B8-4E2F-4C3A-9E7E-AE3C334019B9}"/>
</file>

<file path=customXml/itemProps3.xml><?xml version="1.0" encoding="utf-8"?>
<ds:datastoreItem xmlns:ds="http://schemas.openxmlformats.org/officeDocument/2006/customXml" ds:itemID="{3C9C11BB-415C-41A4-8120-44CA6F4E0862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1562</Words>
  <Application>Microsoft Office PowerPoint</Application>
  <PresentationFormat>Widescreen</PresentationFormat>
  <Paragraphs>184</Paragraphs>
  <Slides>21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Avenir Next LT Pro</vt:lpstr>
      <vt:lpstr>Avenir Next LT Pro Light</vt:lpstr>
      <vt:lpstr>Avenir Next LT Pro Light (Body)</vt:lpstr>
      <vt:lpstr>Calibri</vt:lpstr>
      <vt:lpstr>Wingdings</vt:lpstr>
      <vt:lpstr>BlocksVTI</vt:lpstr>
      <vt:lpstr>Communication Essentials for College Chapter 10: Working In Teams</vt:lpstr>
      <vt:lpstr>Chapter 10: Working In Teams</vt:lpstr>
      <vt:lpstr>10.1 – Team And Group Work</vt:lpstr>
      <vt:lpstr>Working Alone Vs. In Group</vt:lpstr>
      <vt:lpstr>Working Alone Vs. In Group (Continued)</vt:lpstr>
      <vt:lpstr>Effective Working Groups</vt:lpstr>
      <vt:lpstr>Stages in Group Formation</vt:lpstr>
      <vt:lpstr>10.2 – How To Present As A Team</vt:lpstr>
      <vt:lpstr>Teamwork skills</vt:lpstr>
      <vt:lpstr>Project planning</vt:lpstr>
      <vt:lpstr>Project planning (Continued)</vt:lpstr>
      <vt:lpstr>Process conversations</vt:lpstr>
      <vt:lpstr>The 5-finger vote</vt:lpstr>
      <vt:lpstr>Team Conflict</vt:lpstr>
      <vt:lpstr>During the presentation</vt:lpstr>
      <vt:lpstr>10.3 – Constructive Criticism</vt:lpstr>
      <vt:lpstr>Receiving Constructive Criticism</vt:lpstr>
      <vt:lpstr>Receiving Constructive Criticism (Continued 1)</vt:lpstr>
      <vt:lpstr>Receiving Constructive Criticism (Continued 2)</vt:lpstr>
      <vt:lpstr>Giving “Poop Sandwich” Constructive Criticism</vt:lpstr>
      <vt:lpstr>References &amp; Attributions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2024-08-02T20:57:35Z</dcterms:created>
  <dcterms:modified xsi:type="dcterms:W3CDTF">2024-08-02T20:57:38Z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0x010100B89A05E4BDC9A747A979C8FFFF84C17F</vt:lpwstr>
  </property>
</Properties>
</file>