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72" r:id="rId4"/>
  </p:sldMasterIdLst>
  <p:notesMasterIdLst>
    <p:notesMasterId r:id="rId70"/>
  </p:notesMasterIdLst>
  <p:sldIdLst>
    <p:sldId id="256" r:id="rId5"/>
    <p:sldId id="515" r:id="rId6"/>
    <p:sldId id="536" r:id="rId7"/>
    <p:sldId id="626" r:id="rId8"/>
    <p:sldId id="537" r:id="rId9"/>
    <p:sldId id="538" r:id="rId10"/>
    <p:sldId id="540" r:id="rId11"/>
    <p:sldId id="542" r:id="rId12"/>
    <p:sldId id="543" r:id="rId13"/>
    <p:sldId id="544" r:id="rId14"/>
    <p:sldId id="545" r:id="rId15"/>
    <p:sldId id="546" r:id="rId16"/>
    <p:sldId id="547" r:id="rId17"/>
    <p:sldId id="548" r:id="rId18"/>
    <p:sldId id="550" r:id="rId19"/>
    <p:sldId id="551" r:id="rId20"/>
    <p:sldId id="553" r:id="rId21"/>
    <p:sldId id="558" r:id="rId22"/>
    <p:sldId id="559" r:id="rId23"/>
    <p:sldId id="563" r:id="rId24"/>
    <p:sldId id="561" r:id="rId25"/>
    <p:sldId id="562" r:id="rId26"/>
    <p:sldId id="564" r:id="rId27"/>
    <p:sldId id="565" r:id="rId28"/>
    <p:sldId id="566" r:id="rId29"/>
    <p:sldId id="574" r:id="rId30"/>
    <p:sldId id="575" r:id="rId31"/>
    <p:sldId id="578" r:id="rId32"/>
    <p:sldId id="579" r:id="rId33"/>
    <p:sldId id="581" r:id="rId34"/>
    <p:sldId id="582" r:id="rId35"/>
    <p:sldId id="583" r:id="rId36"/>
    <p:sldId id="584" r:id="rId37"/>
    <p:sldId id="585" r:id="rId38"/>
    <p:sldId id="588" r:id="rId39"/>
    <p:sldId id="586" r:id="rId40"/>
    <p:sldId id="589" r:id="rId41"/>
    <p:sldId id="608" r:id="rId42"/>
    <p:sldId id="591" r:id="rId43"/>
    <p:sldId id="592" r:id="rId44"/>
    <p:sldId id="593" r:id="rId45"/>
    <p:sldId id="594" r:id="rId46"/>
    <p:sldId id="596" r:id="rId47"/>
    <p:sldId id="597" r:id="rId48"/>
    <p:sldId id="598" r:id="rId49"/>
    <p:sldId id="599" r:id="rId50"/>
    <p:sldId id="602" r:id="rId51"/>
    <p:sldId id="600" r:id="rId52"/>
    <p:sldId id="601" r:id="rId53"/>
    <p:sldId id="603" r:id="rId54"/>
    <p:sldId id="604" r:id="rId55"/>
    <p:sldId id="611" r:id="rId56"/>
    <p:sldId id="612" r:id="rId57"/>
    <p:sldId id="614" r:id="rId58"/>
    <p:sldId id="615" r:id="rId59"/>
    <p:sldId id="616" r:id="rId60"/>
    <p:sldId id="617" r:id="rId61"/>
    <p:sldId id="622" r:id="rId62"/>
    <p:sldId id="619" r:id="rId63"/>
    <p:sldId id="620" r:id="rId64"/>
    <p:sldId id="627" r:id="rId65"/>
    <p:sldId id="628" r:id="rId66"/>
    <p:sldId id="606" r:id="rId67"/>
    <p:sldId id="629" r:id="rId68"/>
    <p:sldId id="630" r:id="rId6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9D02E53-ADE9-B65C-F092-5A669C974661}" v="164" dt="2024-08-16T15:26:35.2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274" autoAdjust="0"/>
    <p:restoredTop sz="81356" autoAdjust="0"/>
  </p:normalViewPr>
  <p:slideViewPr>
    <p:cSldViewPr snapToGrid="0">
      <p:cViewPr varScale="1">
        <p:scale>
          <a:sx n="90" d="100"/>
          <a:sy n="90" d="100"/>
        </p:scale>
        <p:origin x="858" y="84"/>
      </p:cViewPr>
      <p:guideLst/>
    </p:cSldViewPr>
  </p:slideViewPr>
  <p:outlineViewPr>
    <p:cViewPr>
      <p:scale>
        <a:sx n="33" d="100"/>
        <a:sy n="33" d="100"/>
      </p:scale>
      <p:origin x="0" y="-849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tableStyles" Target="tableStyles.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notesMaster" Target="notesMasters/notesMaster1.xml"/><Relationship Id="rId75"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7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20F246-C5B2-4AB3-984E-7581F956D48C}" type="datetimeFigureOut">
              <a:rPr lang="en-US" smtClean="0"/>
              <a:t>8/16/2024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896979-2B17-4C1F-A3E8-FBF627698B9D}" type="slidenum">
              <a:rPr lang="en-US" smtClean="0"/>
              <a:t>‹#›</a:t>
            </a:fld>
            <a:endParaRPr lang="en-US" dirty="0"/>
          </a:p>
        </p:txBody>
      </p:sp>
    </p:spTree>
    <p:extLst>
      <p:ext uri="{BB962C8B-B14F-4D97-AF65-F5344CB8AC3E}">
        <p14:creationId xmlns:p14="http://schemas.microsoft.com/office/powerpoint/2010/main" val="498029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ecampusontario.pressbooks.pub/gccomm/part/chapter1/" TargetMode="External"/><Relationship Id="rId2" Type="http://schemas.openxmlformats.org/officeDocument/2006/relationships/slide" Target="../slides/slide2.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ecampusontario.pressbooks.pub/gccomm/chapter/academic-integrity/" TargetMode="External"/><Relationship Id="rId2" Type="http://schemas.openxmlformats.org/officeDocument/2006/relationships/slide" Target="../slides/slide11.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ecampusontario.pressbooks.pub/gccomm/chapter/academic-integrity/" TargetMode="External"/><Relationship Id="rId2" Type="http://schemas.openxmlformats.org/officeDocument/2006/relationships/slide" Target="../slides/slide12.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kpu.pressbooks.pub/academicintegrity/chapter/honesty/" TargetMode="External"/><Relationship Id="rId2" Type="http://schemas.openxmlformats.org/officeDocument/2006/relationships/slide" Target="../slides/slide13.xml"/><Relationship Id="rId1" Type="http://schemas.openxmlformats.org/officeDocument/2006/relationships/notesMaster" Target="../notesMasters/notesMaster1.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kpu.pressbooks.pub/academicintegrity/chapter/honesty/" TargetMode="External"/><Relationship Id="rId2" Type="http://schemas.openxmlformats.org/officeDocument/2006/relationships/slide" Target="../slides/slide14.xml"/><Relationship Id="rId1" Type="http://schemas.openxmlformats.org/officeDocument/2006/relationships/notesMaster" Target="../notesMasters/notesMaster1.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kpu.pressbooks.pub/academicintegrity/chapter/honesty/" TargetMode="External"/><Relationship Id="rId2" Type="http://schemas.openxmlformats.org/officeDocument/2006/relationships/slide" Target="../slides/slide15.xml"/><Relationship Id="rId1" Type="http://schemas.openxmlformats.org/officeDocument/2006/relationships/notesMaster" Target="../notesMasters/notesMaster1.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ecampusontario.pressbooks.pub/gccomm/chapter/academic-integrity/" TargetMode="External"/><Relationship Id="rId2" Type="http://schemas.openxmlformats.org/officeDocument/2006/relationships/slide" Target="../slides/slide16.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ecampusontario.pressbooks.pub/gccomm/chapter/academic-integrity/" TargetMode="External"/><Relationship Id="rId2" Type="http://schemas.openxmlformats.org/officeDocument/2006/relationships/slide" Target="../slides/slide17.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kpu.pressbooks.pub/academicintegrity/chapter/honesty/" TargetMode="External"/><Relationship Id="rId2" Type="http://schemas.openxmlformats.org/officeDocument/2006/relationships/slide" Target="../slides/slide18.xml"/><Relationship Id="rId1" Type="http://schemas.openxmlformats.org/officeDocument/2006/relationships/notesMaster" Target="../notesMasters/notesMaster1.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kpu.pressbooks.pub/academicintegrity/chapter/honesty/" TargetMode="External"/><Relationship Id="rId2" Type="http://schemas.openxmlformats.org/officeDocument/2006/relationships/slide" Target="../slides/slide19.xml"/><Relationship Id="rId1" Type="http://schemas.openxmlformats.org/officeDocument/2006/relationships/notesMaster" Target="../notesMasters/notesMaster1.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kpu.pressbooks.pub/academicintegrity/chapter/honesty/" TargetMode="External"/><Relationship Id="rId2" Type="http://schemas.openxmlformats.org/officeDocument/2006/relationships/slide" Target="../slides/slide20.xml"/><Relationship Id="rId1" Type="http://schemas.openxmlformats.org/officeDocument/2006/relationships/notesMaster" Target="../notesMasters/notesMaster1.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ecampusontario.pressbooks.pub/gccomm/chapter/academic-integrity/" TargetMode="External"/><Relationship Id="rId2" Type="http://schemas.openxmlformats.org/officeDocument/2006/relationships/slide" Target="../slides/slide3.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kpu.pressbooks.pub/academicintegrity/chapter/honesty/" TargetMode="External"/><Relationship Id="rId2" Type="http://schemas.openxmlformats.org/officeDocument/2006/relationships/slide" Target="../slides/slide21.xml"/><Relationship Id="rId1" Type="http://schemas.openxmlformats.org/officeDocument/2006/relationships/notesMaster" Target="../notesMasters/notesMaster1.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s://ecampusontario.pressbooks.pub/gccomm/chapter/academic-integrity/" TargetMode="External"/><Relationship Id="rId2" Type="http://schemas.openxmlformats.org/officeDocument/2006/relationships/slide" Target="../slides/slide22.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ecampusontario.pressbooks.pub/gccomm/chapter/academic-integrity/" TargetMode="External"/><Relationship Id="rId2" Type="http://schemas.openxmlformats.org/officeDocument/2006/relationships/slide" Target="../slides/slide23.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s://kpu.pressbooks.pub/academicintegrity/chapter/fairness-and-respect/" TargetMode="External"/><Relationship Id="rId2" Type="http://schemas.openxmlformats.org/officeDocument/2006/relationships/slide" Target="../slides/slide24.xml"/><Relationship Id="rId1" Type="http://schemas.openxmlformats.org/officeDocument/2006/relationships/notesMaster" Target="../notesMasters/notesMaster1.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s://kpu.pressbooks.pub/academicintegrity/chapter/fairness-and-respect/" TargetMode="External"/><Relationship Id="rId2" Type="http://schemas.openxmlformats.org/officeDocument/2006/relationships/slide" Target="../slides/slide25.xml"/><Relationship Id="rId1" Type="http://schemas.openxmlformats.org/officeDocument/2006/relationships/notesMaster" Target="../notesMasters/notesMaster1.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s://kpu.pressbooks.pub/academicintegrity/chapter/fairness-and-respect/" TargetMode="External"/><Relationship Id="rId2" Type="http://schemas.openxmlformats.org/officeDocument/2006/relationships/slide" Target="../slides/slide26.xml"/><Relationship Id="rId1" Type="http://schemas.openxmlformats.org/officeDocument/2006/relationships/notesMaster" Target="../notesMasters/notesMaster1.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s://ecampusontario.pressbooks.pub/gccomm/chapter/academic-integrity/" TargetMode="External"/><Relationship Id="rId2" Type="http://schemas.openxmlformats.org/officeDocument/2006/relationships/slide" Target="../slides/slide27.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27.xml.rels><?xml version="1.0" encoding="UTF-8" standalone="yes"?>
<Relationships xmlns="http://schemas.openxmlformats.org/package/2006/relationships"><Relationship Id="rId3" Type="http://schemas.openxmlformats.org/officeDocument/2006/relationships/hyperlink" Target="https://ecampusontario.pressbooks.pub/gccomm/chapter/academic-integrity/" TargetMode="External"/><Relationship Id="rId2" Type="http://schemas.openxmlformats.org/officeDocument/2006/relationships/slide" Target="../slides/slide28.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28.xml.rels><?xml version="1.0" encoding="UTF-8" standalone="yes"?>
<Relationships xmlns="http://schemas.openxmlformats.org/package/2006/relationships"><Relationship Id="rId3" Type="http://schemas.openxmlformats.org/officeDocument/2006/relationships/hyperlink" Target="https://kpu.pressbooks.pub/academicintegrity/chapter/fairness-and-respect/" TargetMode="External"/><Relationship Id="rId2" Type="http://schemas.openxmlformats.org/officeDocument/2006/relationships/slide" Target="../slides/slide29.xml"/><Relationship Id="rId1" Type="http://schemas.openxmlformats.org/officeDocument/2006/relationships/notesMaster" Target="../notesMasters/notesMaster1.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notesSlides/_rels/notesSlide29.xml.rels><?xml version="1.0" encoding="UTF-8" standalone="yes"?>
<Relationships xmlns="http://schemas.openxmlformats.org/package/2006/relationships"><Relationship Id="rId3" Type="http://schemas.openxmlformats.org/officeDocument/2006/relationships/hyperlink" Target="https://kpu.pressbooks.pub/academicintegrity/chapter/fairness-and-respect/" TargetMode="External"/><Relationship Id="rId2" Type="http://schemas.openxmlformats.org/officeDocument/2006/relationships/slide" Target="../slides/slide30.xml"/><Relationship Id="rId1" Type="http://schemas.openxmlformats.org/officeDocument/2006/relationships/notesMaster" Target="../notesMasters/notesMaster1.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ecampusontario.pressbooks.pub/gccomm/chapter/academic-integrity/" TargetMode="External"/><Relationship Id="rId2" Type="http://schemas.openxmlformats.org/officeDocument/2006/relationships/slide" Target="../slides/slide4.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30.xml.rels><?xml version="1.0" encoding="UTF-8" standalone="yes"?>
<Relationships xmlns="http://schemas.openxmlformats.org/package/2006/relationships"><Relationship Id="rId3" Type="http://schemas.openxmlformats.org/officeDocument/2006/relationships/hyperlink" Target="https://kpu.pressbooks.pub/academicintegrity/chapter/fairness-and-respect/" TargetMode="External"/><Relationship Id="rId2" Type="http://schemas.openxmlformats.org/officeDocument/2006/relationships/slide" Target="../slides/slide31.xml"/><Relationship Id="rId1" Type="http://schemas.openxmlformats.org/officeDocument/2006/relationships/notesMaster" Target="../notesMasters/notesMaster1.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notesSlides/_rels/notesSlide31.xml.rels><?xml version="1.0" encoding="UTF-8" standalone="yes"?>
<Relationships xmlns="http://schemas.openxmlformats.org/package/2006/relationships"><Relationship Id="rId3" Type="http://schemas.openxmlformats.org/officeDocument/2006/relationships/hyperlink" Target="https://kpu.pressbooks.pub/academicintegrity/chapter/fairness-and-respect/" TargetMode="External"/><Relationship Id="rId2" Type="http://schemas.openxmlformats.org/officeDocument/2006/relationships/slide" Target="../slides/slide32.xml"/><Relationship Id="rId1" Type="http://schemas.openxmlformats.org/officeDocument/2006/relationships/notesMaster" Target="../notesMasters/notesMaster1.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notesSlides/_rels/notesSlide32.xml.rels><?xml version="1.0" encoding="UTF-8" standalone="yes"?>
<Relationships xmlns="http://schemas.openxmlformats.org/package/2006/relationships"><Relationship Id="rId3" Type="http://schemas.openxmlformats.org/officeDocument/2006/relationships/hyperlink" Target="https://kpu.pressbooks.pub/academicintegrity/chapter/fairness-and-respect/" TargetMode="External"/><Relationship Id="rId2" Type="http://schemas.openxmlformats.org/officeDocument/2006/relationships/slide" Target="../slides/slide33.xml"/><Relationship Id="rId1" Type="http://schemas.openxmlformats.org/officeDocument/2006/relationships/notesMaster" Target="../notesMasters/notesMaster1.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notesSlides/_rels/notesSlide33.xml.rels><?xml version="1.0" encoding="UTF-8" standalone="yes"?>
<Relationships xmlns="http://schemas.openxmlformats.org/package/2006/relationships"><Relationship Id="rId3" Type="http://schemas.openxmlformats.org/officeDocument/2006/relationships/hyperlink" Target="https://ecampusontario.pressbooks.pub/gccomm/chapter/academic-integrity/" TargetMode="External"/><Relationship Id="rId2" Type="http://schemas.openxmlformats.org/officeDocument/2006/relationships/slide" Target="../slides/slide34.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34.xml.rels><?xml version="1.0" encoding="UTF-8" standalone="yes"?>
<Relationships xmlns="http://schemas.openxmlformats.org/package/2006/relationships"><Relationship Id="rId3" Type="http://schemas.openxmlformats.org/officeDocument/2006/relationships/hyperlink" Target="https://ecampusontario.pressbooks.pub/gccomm/chapter/academic-integrity/" TargetMode="External"/><Relationship Id="rId2" Type="http://schemas.openxmlformats.org/officeDocument/2006/relationships/slide" Target="../slides/slide35.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35.xml.rels><?xml version="1.0" encoding="UTF-8" standalone="yes"?>
<Relationships xmlns="http://schemas.openxmlformats.org/package/2006/relationships"><Relationship Id="rId3" Type="http://schemas.openxmlformats.org/officeDocument/2006/relationships/hyperlink" Target="https://kpu.pressbooks.pub/academicintegrity/chapter/responsibility-and-courage/" TargetMode="External"/><Relationship Id="rId2" Type="http://schemas.openxmlformats.org/officeDocument/2006/relationships/slide" Target="../slides/slide36.xml"/><Relationship Id="rId1" Type="http://schemas.openxmlformats.org/officeDocument/2006/relationships/notesMaster" Target="../notesMasters/notesMaster1.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notesSlides/_rels/notesSlide36.xml.rels><?xml version="1.0" encoding="UTF-8" standalone="yes"?>
<Relationships xmlns="http://schemas.openxmlformats.org/package/2006/relationships"><Relationship Id="rId3" Type="http://schemas.openxmlformats.org/officeDocument/2006/relationships/hyperlink" Target="https://kpu.pressbooks.pub/academicintegrity/chapter/responsibility-and-courage/" TargetMode="External"/><Relationship Id="rId2" Type="http://schemas.openxmlformats.org/officeDocument/2006/relationships/slide" Target="../slides/slide37.xml"/><Relationship Id="rId1" Type="http://schemas.openxmlformats.org/officeDocument/2006/relationships/notesMaster" Target="../notesMasters/notesMaster1.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notesSlides/_rels/notesSlide37.xml.rels><?xml version="1.0" encoding="UTF-8" standalone="yes"?>
<Relationships xmlns="http://schemas.openxmlformats.org/package/2006/relationships"><Relationship Id="rId3" Type="http://schemas.openxmlformats.org/officeDocument/2006/relationships/hyperlink" Target="https://kpu.pressbooks.pub/academicintegrity/chapter/responsibility-and-courage/" TargetMode="External"/><Relationship Id="rId2" Type="http://schemas.openxmlformats.org/officeDocument/2006/relationships/slide" Target="../slides/slide38.xml"/><Relationship Id="rId1" Type="http://schemas.openxmlformats.org/officeDocument/2006/relationships/notesMaster" Target="../notesMasters/notesMaster1.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notesSlides/_rels/notesSlide38.xml.rels><?xml version="1.0" encoding="UTF-8" standalone="yes"?>
<Relationships xmlns="http://schemas.openxmlformats.org/package/2006/relationships"><Relationship Id="rId3" Type="http://schemas.openxmlformats.org/officeDocument/2006/relationships/hyperlink" Target="https://kpu.pressbooks.pub/academicintegrity/chapter/responsibility-and-courage/" TargetMode="External"/><Relationship Id="rId2" Type="http://schemas.openxmlformats.org/officeDocument/2006/relationships/slide" Target="../slides/slide39.xml"/><Relationship Id="rId1" Type="http://schemas.openxmlformats.org/officeDocument/2006/relationships/notesMaster" Target="../notesMasters/notesMaster1.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notesSlides/_rels/notesSlide39.xml.rels><?xml version="1.0" encoding="UTF-8" standalone="yes"?>
<Relationships xmlns="http://schemas.openxmlformats.org/package/2006/relationships"><Relationship Id="rId3" Type="http://schemas.openxmlformats.org/officeDocument/2006/relationships/hyperlink" Target="https://kpu.pressbooks.pub/academicintegrity/chapter/responsibility-and-courage/" TargetMode="External"/><Relationship Id="rId2" Type="http://schemas.openxmlformats.org/officeDocument/2006/relationships/slide" Target="../slides/slide40.xml"/><Relationship Id="rId1" Type="http://schemas.openxmlformats.org/officeDocument/2006/relationships/notesMaster" Target="../notesMasters/notesMaster1.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3" Type="http://schemas.openxmlformats.org/officeDocument/2006/relationships/hyperlink" Target="https://kpu.pressbooks.pub/academicintegrity/chapter/responsibility-and-courage/" TargetMode="External"/><Relationship Id="rId2" Type="http://schemas.openxmlformats.org/officeDocument/2006/relationships/slide" Target="../slides/slide41.xml"/><Relationship Id="rId1" Type="http://schemas.openxmlformats.org/officeDocument/2006/relationships/notesMaster" Target="../notesMasters/notesMaster1.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notesSlides/_rels/notesSlide41.xml.rels><?xml version="1.0" encoding="UTF-8" standalone="yes"?>
<Relationships xmlns="http://schemas.openxmlformats.org/package/2006/relationships"><Relationship Id="rId3" Type="http://schemas.openxmlformats.org/officeDocument/2006/relationships/hyperlink" Target="https://kpu.pressbooks.pub/academicintegrity/chapter/responsibility-and-courage/" TargetMode="External"/><Relationship Id="rId2" Type="http://schemas.openxmlformats.org/officeDocument/2006/relationships/slide" Target="../slides/slide42.xml"/><Relationship Id="rId1" Type="http://schemas.openxmlformats.org/officeDocument/2006/relationships/notesMaster" Target="../notesMasters/notesMaster1.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notesSlides/_rels/notesSlide42.xml.rels><?xml version="1.0" encoding="UTF-8" standalone="yes"?>
<Relationships xmlns="http://schemas.openxmlformats.org/package/2006/relationships"><Relationship Id="rId3" Type="http://schemas.openxmlformats.org/officeDocument/2006/relationships/hyperlink" Target="https://kpu.pressbooks.pub/academicintegrity/chapter/responsibility-and-courage/" TargetMode="External"/><Relationship Id="rId2" Type="http://schemas.openxmlformats.org/officeDocument/2006/relationships/slide" Target="../slides/slide43.xml"/><Relationship Id="rId1" Type="http://schemas.openxmlformats.org/officeDocument/2006/relationships/notesMaster" Target="../notesMasters/notesMaster1.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notesSlides/_rels/notesSlide43.xml.rels><?xml version="1.0" encoding="UTF-8" standalone="yes"?>
<Relationships xmlns="http://schemas.openxmlformats.org/package/2006/relationships"><Relationship Id="rId3" Type="http://schemas.openxmlformats.org/officeDocument/2006/relationships/hyperlink" Target="https://ecampusontario.pressbooks.pub/gccomm/chapter/academic-integrity/" TargetMode="External"/><Relationship Id="rId2" Type="http://schemas.openxmlformats.org/officeDocument/2006/relationships/slide" Target="../slides/slide44.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44.xml.rels><?xml version="1.0" encoding="UTF-8" standalone="yes"?>
<Relationships xmlns="http://schemas.openxmlformats.org/package/2006/relationships"><Relationship Id="rId3" Type="http://schemas.openxmlformats.org/officeDocument/2006/relationships/hyperlink" Target="https://ecampusontario.pressbooks.pub/gccomm/chapter/academic-integrity/" TargetMode="External"/><Relationship Id="rId2" Type="http://schemas.openxmlformats.org/officeDocument/2006/relationships/slide" Target="../slides/slide45.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45.xml.rels><?xml version="1.0" encoding="UTF-8" standalone="yes"?>
<Relationships xmlns="http://schemas.openxmlformats.org/package/2006/relationships"><Relationship Id="rId3" Type="http://schemas.openxmlformats.org/officeDocument/2006/relationships/hyperlink" Target="https://kpu.pressbooks.pub/academicintegrity/chapter/responsibility-and-courage/" TargetMode="External"/><Relationship Id="rId2" Type="http://schemas.openxmlformats.org/officeDocument/2006/relationships/slide" Target="../slides/slide46.xml"/><Relationship Id="rId1" Type="http://schemas.openxmlformats.org/officeDocument/2006/relationships/notesMaster" Target="../notesMasters/notesMaster1.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notesSlides/_rels/notesSlide46.xml.rels><?xml version="1.0" encoding="UTF-8" standalone="yes"?>
<Relationships xmlns="http://schemas.openxmlformats.org/package/2006/relationships"><Relationship Id="rId3" Type="http://schemas.openxmlformats.org/officeDocument/2006/relationships/hyperlink" Target="https://kpu.pressbooks.pub/academicintegrity/chapter/responsibility-and-courage/" TargetMode="External"/><Relationship Id="rId2" Type="http://schemas.openxmlformats.org/officeDocument/2006/relationships/slide" Target="../slides/slide47.xml"/><Relationship Id="rId1" Type="http://schemas.openxmlformats.org/officeDocument/2006/relationships/notesMaster" Target="../notesMasters/notesMaster1.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notesSlides/_rels/notesSlide47.xml.rels><?xml version="1.0" encoding="UTF-8" standalone="yes"?>
<Relationships xmlns="http://schemas.openxmlformats.org/package/2006/relationships"><Relationship Id="rId3" Type="http://schemas.openxmlformats.org/officeDocument/2006/relationships/hyperlink" Target="https://kpu.pressbooks.pub/academicintegrity/chapter/responsibility-and-courage/" TargetMode="External"/><Relationship Id="rId2" Type="http://schemas.openxmlformats.org/officeDocument/2006/relationships/slide" Target="../slides/slide48.xml"/><Relationship Id="rId1" Type="http://schemas.openxmlformats.org/officeDocument/2006/relationships/notesMaster" Target="../notesMasters/notesMaster1.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notesSlides/_rels/notesSlide48.xml.rels><?xml version="1.0" encoding="UTF-8" standalone="yes"?>
<Relationships xmlns="http://schemas.openxmlformats.org/package/2006/relationships"><Relationship Id="rId3" Type="http://schemas.openxmlformats.org/officeDocument/2006/relationships/hyperlink" Target="https://kpu.pressbooks.pub/academicintegrity/chapter/responsibility-and-courage/" TargetMode="External"/><Relationship Id="rId2" Type="http://schemas.openxmlformats.org/officeDocument/2006/relationships/slide" Target="../slides/slide49.xml"/><Relationship Id="rId1" Type="http://schemas.openxmlformats.org/officeDocument/2006/relationships/notesMaster" Target="../notesMasters/notesMaster1.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notesSlides/_rels/notesSlide49.xml.rels><?xml version="1.0" encoding="UTF-8" standalone="yes"?>
<Relationships xmlns="http://schemas.openxmlformats.org/package/2006/relationships"><Relationship Id="rId3" Type="http://schemas.openxmlformats.org/officeDocument/2006/relationships/hyperlink" Target="https://ecampusontario.pressbooks.pub/gccomm/chapter/academic-integrity/" TargetMode="External"/><Relationship Id="rId2" Type="http://schemas.openxmlformats.org/officeDocument/2006/relationships/slide" Target="../slides/slide50.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ecampusontario.pressbooks.pub/gccomm/chapter/academic-integrity/" TargetMode="External"/><Relationship Id="rId2" Type="http://schemas.openxmlformats.org/officeDocument/2006/relationships/slide" Target="../slides/slide6.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50.xml.rels><?xml version="1.0" encoding="UTF-8" standalone="yes"?>
<Relationships xmlns="http://schemas.openxmlformats.org/package/2006/relationships"><Relationship Id="rId3" Type="http://schemas.openxmlformats.org/officeDocument/2006/relationships/hyperlink" Target="https://ecampusontario.pressbooks.pub/gccomm/chapter/academic-integrity/" TargetMode="External"/><Relationship Id="rId2" Type="http://schemas.openxmlformats.org/officeDocument/2006/relationships/slide" Target="../slides/slide51.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51.xml.rels><?xml version="1.0" encoding="UTF-8" standalone="yes"?>
<Relationships xmlns="http://schemas.openxmlformats.org/package/2006/relationships"><Relationship Id="rId3" Type="http://schemas.openxmlformats.org/officeDocument/2006/relationships/hyperlink" Target="https://ecampusontario.pressbooks.pub/gccomm/chapter/academic-integrity/" TargetMode="External"/><Relationship Id="rId2" Type="http://schemas.openxmlformats.org/officeDocument/2006/relationships/slide" Target="../slides/slide52.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52.xml.rels><?xml version="1.0" encoding="UTF-8" standalone="yes"?>
<Relationships xmlns="http://schemas.openxmlformats.org/package/2006/relationships"><Relationship Id="rId3" Type="http://schemas.openxmlformats.org/officeDocument/2006/relationships/hyperlink" Target="https://ecampusontario.pressbooks.pub/gccomm/chapter/academic-integrity/" TargetMode="External"/><Relationship Id="rId2" Type="http://schemas.openxmlformats.org/officeDocument/2006/relationships/slide" Target="../slides/slide53.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53.xml.rels><?xml version="1.0" encoding="UTF-8" standalone="yes"?>
<Relationships xmlns="http://schemas.openxmlformats.org/package/2006/relationships"><Relationship Id="rId3" Type="http://schemas.openxmlformats.org/officeDocument/2006/relationships/hyperlink" Target="https://ecampusontario.pressbooks.pub/gccomm/chapter/academic-integrity/" TargetMode="External"/><Relationship Id="rId2" Type="http://schemas.openxmlformats.org/officeDocument/2006/relationships/slide" Target="../slides/slide54.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54.xml.rels><?xml version="1.0" encoding="UTF-8" standalone="yes"?>
<Relationships xmlns="http://schemas.openxmlformats.org/package/2006/relationships"><Relationship Id="rId3" Type="http://schemas.openxmlformats.org/officeDocument/2006/relationships/hyperlink" Target="https://libraryguides.centennialcollege.ca/c.php?g=723273&amp;p=5279723" TargetMode="External"/><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3" Type="http://schemas.openxmlformats.org/officeDocument/2006/relationships/hyperlink" Target="https://libraryguides.centennialcollege.ca/c.php?g=723273&amp;p=5279723" TargetMode="External"/><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3" Type="http://schemas.openxmlformats.org/officeDocument/2006/relationships/hyperlink" Target="https://libraryguides.centennialcollege.ca/c.php?g=723273&amp;p=5279723" TargetMode="External"/><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3" Type="http://schemas.openxmlformats.org/officeDocument/2006/relationships/hyperlink" Target="https://libraryguides.centennialcollege.ca/c.php?g=723273&amp;p=5279723" TargetMode="External"/><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3" Type="http://schemas.openxmlformats.org/officeDocument/2006/relationships/hyperlink" Target="https://ecampusontario.pressbooks.pub/gccomm/chapter/academic-integrity/" TargetMode="External"/><Relationship Id="rId2" Type="http://schemas.openxmlformats.org/officeDocument/2006/relationships/slide" Target="../slides/slide60.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59.xml.rels><?xml version="1.0" encoding="UTF-8" standalone="yes"?>
<Relationships xmlns="http://schemas.openxmlformats.org/package/2006/relationships"><Relationship Id="rId3" Type="http://schemas.openxmlformats.org/officeDocument/2006/relationships/hyperlink" Target="https://ecampusontario.pressbooks.pub/gccomm/chapter/academic-integrity/" TargetMode="External"/><Relationship Id="rId2" Type="http://schemas.openxmlformats.org/officeDocument/2006/relationships/slide" Target="../slides/slide61.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creativecommons.org/licenses/by-nc/4.0/"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3" Type="http://schemas.openxmlformats.org/officeDocument/2006/relationships/hyperlink" Target="https://ecampusontario.pressbooks.pub/gccomm/chapter/academic-integrity/" TargetMode="External"/><Relationship Id="rId2" Type="http://schemas.openxmlformats.org/officeDocument/2006/relationships/slide" Target="../slides/slide62.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creativecommons.org/licenses/by-nc/4.0/"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creativecommons.org/licenses/by-nc/4.0/"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academicintegrity.org/images/pdfs/20019_ICAI-Fundamental-Values_R12.pdf" TargetMode="External"/><Relationship Id="rId2" Type="http://schemas.openxmlformats.org/officeDocument/2006/relationships/slide" Target="../slides/slide10.xml"/><Relationship Id="rId1" Type="http://schemas.openxmlformats.org/officeDocument/2006/relationships/notesMaster" Target="../notesMasters/notesMaster1.xml"/><Relationship Id="rId4" Type="http://schemas.openxmlformats.org/officeDocument/2006/relationships/hyperlink" Target="https://creativecommons.org/licenses/by-nc-sa/4.0/"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Chapter 1: Introduction was taken directly from </a:t>
            </a:r>
            <a:r>
              <a:rPr lang="en-US" b="1" i="0" u="none" strike="noStrike" dirty="0">
                <a:effectLst/>
                <a:latin typeface="Karla" pitchFamily="2" charset="0"/>
                <a:hlinkClick r:id="rId3"/>
              </a:rPr>
              <a:t>Chapter 1</a:t>
            </a:r>
            <a:r>
              <a:rPr lang="en-US" b="1" i="0" u="none" strike="noStrike" dirty="0">
                <a:effectLst/>
                <a:latin typeface="Karla" pitchFamily="2" charset="0"/>
              </a:rPr>
              <a:t> </a:t>
            </a:r>
            <a:r>
              <a:rPr lang="en-US" sz="1200" b="0" i="0" kern="1200" dirty="0">
                <a:solidFill>
                  <a:schemeClr val="tx1"/>
                </a:solidFill>
                <a:effectLst/>
                <a:latin typeface="+mn-lt"/>
                <a:ea typeface="+mn-ea"/>
                <a:cs typeface="+mn-cs"/>
              </a:rPr>
              <a:t>of </a:t>
            </a:r>
            <a:r>
              <a:rPr lang="en-US" sz="1200" b="0" i="1" u="none" strike="noStrike" kern="1200" dirty="0">
                <a:solidFill>
                  <a:schemeClr val="tx1"/>
                </a:solidFill>
                <a:effectLst/>
                <a:latin typeface="+mn-lt"/>
                <a:ea typeface="+mn-ea"/>
                <a:cs typeface="+mn-cs"/>
                <a:hlinkClick r:id="rId4"/>
              </a:rPr>
              <a:t>Communication Essentials for College</a:t>
            </a:r>
            <a:r>
              <a:rPr lang="en-US" sz="1200" b="0" i="0" kern="1200" dirty="0">
                <a:solidFill>
                  <a:schemeClr val="tx1"/>
                </a:solidFill>
                <a:effectLst/>
                <a:latin typeface="+mn-lt"/>
                <a:ea typeface="+mn-ea"/>
                <a:cs typeface="+mn-cs"/>
              </a:rPr>
              <a:t> by </a:t>
            </a:r>
            <a:r>
              <a:rPr lang="en-US" sz="1200" dirty="0">
                <a:solidFill>
                  <a:srgbClr val="39393A"/>
                </a:solidFill>
              </a:rPr>
              <a:t>Jen Booth, Emily Cramer &amp; Amanda Quibell </a:t>
            </a:r>
            <a:r>
              <a:rPr lang="en-US" sz="1200" b="0" i="0" kern="1200" dirty="0">
                <a:solidFill>
                  <a:schemeClr val="tx1"/>
                </a:solidFill>
                <a:effectLst/>
                <a:latin typeface="+mn-lt"/>
                <a:ea typeface="+mn-ea"/>
                <a:cs typeface="+mn-cs"/>
              </a:rPr>
              <a:t>under a </a:t>
            </a:r>
            <a:r>
              <a:rPr lang="en-US" sz="1200" b="0" i="0" u="none" strike="noStrike" kern="1200" dirty="0">
                <a:solidFill>
                  <a:schemeClr val="tx1"/>
                </a:solidFill>
                <a:effectLst/>
                <a:latin typeface="+mn-lt"/>
                <a:ea typeface="+mn-ea"/>
                <a:cs typeface="+mn-cs"/>
                <a:hlinkClick r:id="rId5"/>
              </a:rPr>
              <a:t>CC BY-NC 4.0</a:t>
            </a:r>
            <a:r>
              <a:rPr lang="en-US" sz="1200" b="0" i="0" kern="1200" dirty="0">
                <a:solidFill>
                  <a:schemeClr val="tx1"/>
                </a:solidFill>
                <a:effectLst/>
                <a:latin typeface="+mn-lt"/>
                <a:ea typeface="+mn-ea"/>
                <a:cs typeface="+mn-cs"/>
              </a:rPr>
              <a:t> License. No changes were made.   </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a:t>
            </a:fld>
            <a:endParaRPr lang="en-US" dirty="0"/>
          </a:p>
        </p:txBody>
      </p:sp>
    </p:spTree>
    <p:extLst>
      <p:ext uri="{BB962C8B-B14F-4D97-AF65-F5344CB8AC3E}">
        <p14:creationId xmlns:p14="http://schemas.microsoft.com/office/powerpoint/2010/main" val="15809117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Honesty was taken directly from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Chapter 1.4</a:t>
            </a:r>
            <a:r>
              <a:rPr lang="en-US" sz="1200" dirty="0">
                <a:effectLst/>
                <a:latin typeface="Calibri" panose="020F0502020204030204" pitchFamily="34" charset="0"/>
                <a:ea typeface="Calibri" panose="020F0502020204030204" pitchFamily="34" charset="0"/>
                <a:cs typeface="Times New Roman" panose="02020603050405020304" pitchFamily="18" charset="0"/>
              </a:rPr>
              <a:t> of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Communication Essentials for College</a:t>
            </a:r>
            <a:r>
              <a:rPr lang="en-US" sz="1200" dirty="0">
                <a:effectLst/>
                <a:latin typeface="Calibri" panose="020F0502020204030204" pitchFamily="34" charset="0"/>
                <a:ea typeface="Calibri" panose="020F0502020204030204" pitchFamily="34" charset="0"/>
                <a:cs typeface="Times New Roman" panose="02020603050405020304" pitchFamily="18" charset="0"/>
              </a:rPr>
              <a:t> by </a:t>
            </a:r>
            <a:r>
              <a:rPr lang="en-US" dirty="0"/>
              <a:t>Jen Booth, Emily Cramer &amp; Amanda </a:t>
            </a:r>
            <a:r>
              <a:rPr lang="en-US" dirty="0" err="1"/>
              <a:t>Quibell</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under</a:t>
            </a:r>
            <a:r>
              <a:rPr lang="en-US" sz="1200" dirty="0">
                <a:effectLst/>
                <a:latin typeface="Calibri" panose="020F0502020204030204" pitchFamily="34" charset="0"/>
                <a:ea typeface="Calibri" panose="020F0502020204030204" pitchFamily="34" charset="0"/>
                <a:cs typeface="Times New Roman" panose="02020603050405020304" pitchFamily="18" charset="0"/>
              </a:rPr>
              <a:t> a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CC BY-NC 4.0</a:t>
            </a:r>
            <a:r>
              <a:rPr lang="en-US" sz="1200" dirty="0">
                <a:effectLst/>
                <a:latin typeface="Calibri" panose="020F0502020204030204" pitchFamily="34" charset="0"/>
                <a:ea typeface="Calibri" panose="020F0502020204030204" pitchFamily="34" charset="0"/>
                <a:cs typeface="Times New Roman" panose="02020603050405020304" pitchFamily="18" charset="0"/>
              </a:rPr>
              <a:t> License. Some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11</a:t>
            </a:fld>
            <a:endParaRPr lang="en-US" dirty="0"/>
          </a:p>
        </p:txBody>
      </p:sp>
    </p:spTree>
    <p:extLst>
      <p:ext uri="{BB962C8B-B14F-4D97-AF65-F5344CB8AC3E}">
        <p14:creationId xmlns:p14="http://schemas.microsoft.com/office/powerpoint/2010/main" val="42215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373D3F"/>
                </a:solidFill>
                <a:effectLst/>
                <a:latin typeface="Encode Sans"/>
              </a:rPr>
              <a:t>The scenarios are adapted from the </a:t>
            </a:r>
            <a:r>
              <a:rPr lang="en-US" b="0" i="1" dirty="0">
                <a:solidFill>
                  <a:srgbClr val="373D3F"/>
                </a:solidFill>
                <a:effectLst/>
                <a:latin typeface="Encode Sans"/>
              </a:rPr>
              <a:t>Integrity Matters</a:t>
            </a:r>
            <a:r>
              <a:rPr lang="en-US" b="0" i="0" dirty="0">
                <a:solidFill>
                  <a:srgbClr val="373D3F"/>
                </a:solidFill>
                <a:effectLst/>
                <a:latin typeface="Encode Sans"/>
              </a:rPr>
              <a:t> app (</a:t>
            </a:r>
            <a:r>
              <a:rPr lang="en-US" b="0" i="0" dirty="0" err="1">
                <a:solidFill>
                  <a:srgbClr val="373D3F"/>
                </a:solidFill>
                <a:effectLst/>
                <a:latin typeface="Encode Sans"/>
              </a:rPr>
              <a:t>MusicCentric</a:t>
            </a:r>
            <a:r>
              <a:rPr lang="en-US" b="0" i="0" dirty="0">
                <a:solidFill>
                  <a:srgbClr val="373D3F"/>
                </a:solidFill>
                <a:effectLst/>
                <a:latin typeface="Encode Sans"/>
              </a:rPr>
              <a:t> Technologies, 2018) and</a:t>
            </a:r>
            <a:r>
              <a:rPr lang="en-US" sz="1200" dirty="0">
                <a:effectLst/>
                <a:latin typeface="Calibri" panose="020F0502020204030204" pitchFamily="34" charset="0"/>
                <a:ea typeface="Calibri" panose="020F0502020204030204" pitchFamily="34" charset="0"/>
                <a:cs typeface="Times New Roman" panose="02020603050405020304" pitchFamily="18" charset="0"/>
              </a:rPr>
              <a:t> was taken directly from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Chapter 1.4</a:t>
            </a:r>
            <a:r>
              <a:rPr lang="en-US" sz="1200" dirty="0">
                <a:effectLst/>
                <a:latin typeface="Calibri" panose="020F0502020204030204" pitchFamily="34" charset="0"/>
                <a:ea typeface="Calibri" panose="020F0502020204030204" pitchFamily="34" charset="0"/>
                <a:cs typeface="Times New Roman" panose="02020603050405020304" pitchFamily="18" charset="0"/>
              </a:rPr>
              <a:t> of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Communication Essentials for College</a:t>
            </a:r>
            <a:r>
              <a:rPr lang="en-US" sz="1200" dirty="0">
                <a:effectLst/>
                <a:latin typeface="Calibri" panose="020F0502020204030204" pitchFamily="34" charset="0"/>
                <a:ea typeface="Calibri" panose="020F0502020204030204" pitchFamily="34" charset="0"/>
                <a:cs typeface="Times New Roman" panose="02020603050405020304" pitchFamily="18" charset="0"/>
              </a:rPr>
              <a:t> by </a:t>
            </a:r>
            <a:r>
              <a:rPr lang="en-US" dirty="0"/>
              <a:t>Jen Booth, Emily Cramer &amp; Amanda Quibell </a:t>
            </a:r>
            <a:r>
              <a:rPr lang="en-US" sz="1200" dirty="0">
                <a:effectLst/>
                <a:latin typeface="Calibri" panose="020F0502020204030204" pitchFamily="34" charset="0"/>
                <a:ea typeface="Calibri" panose="020F0502020204030204" pitchFamily="34" charset="0"/>
                <a:cs typeface="Times New Roman" panose="02020603050405020304" pitchFamily="18" charset="0"/>
              </a:rPr>
              <a:t>under a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CC BY-NC 4.0</a:t>
            </a:r>
            <a:r>
              <a:rPr lang="en-US" sz="1200" dirty="0">
                <a:effectLst/>
                <a:latin typeface="Calibri" panose="020F0502020204030204" pitchFamily="34" charset="0"/>
                <a:ea typeface="Calibri" panose="020F0502020204030204" pitchFamily="34" charset="0"/>
                <a:cs typeface="Times New Roman" panose="02020603050405020304" pitchFamily="18" charset="0"/>
              </a:rPr>
              <a:t> License. No changes were made.</a:t>
            </a:r>
          </a:p>
          <a:p>
            <a:endParaRPr lang="en-US" dirty="0"/>
          </a:p>
          <a:p>
            <a:r>
              <a:rPr lang="en-US" b="0" i="0" dirty="0" err="1">
                <a:solidFill>
                  <a:srgbClr val="373D3F"/>
                </a:solidFill>
                <a:effectLst/>
                <a:latin typeface="Encode Sans"/>
              </a:rPr>
              <a:t>MusicCentric</a:t>
            </a:r>
            <a:r>
              <a:rPr lang="en-US" b="0" i="0" dirty="0">
                <a:solidFill>
                  <a:srgbClr val="373D3F"/>
                </a:solidFill>
                <a:effectLst/>
                <a:latin typeface="Encode Sans"/>
              </a:rPr>
              <a:t> Technologies. (2018). </a:t>
            </a:r>
            <a:r>
              <a:rPr lang="en-US" b="0" i="1" dirty="0" err="1">
                <a:solidFill>
                  <a:srgbClr val="373D3F"/>
                </a:solidFill>
                <a:effectLst/>
                <a:latin typeface="Encode Sans"/>
              </a:rPr>
              <a:t>IntegrityMatters</a:t>
            </a:r>
            <a:r>
              <a:rPr lang="en-US" b="0" i="0" dirty="0">
                <a:solidFill>
                  <a:srgbClr val="373D3F"/>
                </a:solidFill>
                <a:effectLst/>
                <a:latin typeface="Encode Sans"/>
              </a:rPr>
              <a:t> [Mobile application software]. https://apps.apple.com/ . </a:t>
            </a:r>
            <a:r>
              <a:rPr lang="en-US" b="0" i="0" u="sng" dirty="0">
                <a:effectLst/>
                <a:latin typeface="Encode Sans"/>
                <a:hlinkClick r:id="rId5"/>
              </a:rPr>
              <a:t>CC BY-NC 4.0</a:t>
            </a:r>
            <a:r>
              <a:rPr lang="en-US" b="0" i="0" dirty="0">
                <a:solidFill>
                  <a:srgbClr val="373D3F"/>
                </a:solidFill>
                <a:effectLst/>
                <a:latin typeface="Encode Sans"/>
              </a:rPr>
              <a:t>.</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12</a:t>
            </a:fld>
            <a:endParaRPr lang="en-US" dirty="0"/>
          </a:p>
        </p:txBody>
      </p:sp>
    </p:spTree>
    <p:extLst>
      <p:ext uri="{BB962C8B-B14F-4D97-AF65-F5344CB8AC3E}">
        <p14:creationId xmlns:p14="http://schemas.microsoft.com/office/powerpoint/2010/main" val="2227760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000000"/>
                </a:solidFill>
                <a:effectLst/>
                <a:latin typeface="Encode Sans"/>
              </a:rPr>
              <a:t>Activity source:</a:t>
            </a:r>
            <a:r>
              <a:rPr lang="en-US" b="0" i="0" dirty="0">
                <a:solidFill>
                  <a:srgbClr val="000000"/>
                </a:solidFill>
                <a:effectLst/>
                <a:latin typeface="Encode Sans"/>
              </a:rPr>
              <a:t> “</a:t>
            </a:r>
            <a:r>
              <a:rPr lang="en-US" b="0" i="0" u="sng" dirty="0">
                <a:effectLst/>
                <a:latin typeface="Encode Sans"/>
                <a:hlinkClick r:id="rId3"/>
              </a:rPr>
              <a:t>Honesty</a:t>
            </a:r>
            <a:r>
              <a:rPr lang="en-US" b="0" i="0" dirty="0">
                <a:solidFill>
                  <a:srgbClr val="000000"/>
                </a:solidFill>
                <a:effectLst/>
                <a:latin typeface="Encode Sans"/>
              </a:rPr>
              <a:t>” by Ulrike </a:t>
            </a:r>
            <a:r>
              <a:rPr lang="en-US" b="0" i="0" dirty="0" err="1">
                <a:solidFill>
                  <a:srgbClr val="000000"/>
                </a:solidFill>
                <a:effectLst/>
                <a:latin typeface="Encode Sans"/>
              </a:rPr>
              <a:t>Kestler</a:t>
            </a:r>
            <a:r>
              <a:rPr lang="en-US" b="0" i="0" dirty="0">
                <a:solidFill>
                  <a:srgbClr val="000000"/>
                </a:solidFill>
                <a:effectLst/>
                <a:latin typeface="Encode Sans"/>
              </a:rPr>
              <a:t> In </a:t>
            </a:r>
            <a:r>
              <a:rPr lang="en-US" b="0" i="1" u="sng" dirty="0">
                <a:effectLst/>
                <a:latin typeface="Encode Sans"/>
                <a:hlinkClick r:id="rId4"/>
              </a:rPr>
              <a:t>Academic Integrity</a:t>
            </a:r>
            <a:r>
              <a:rPr lang="en-US" b="0" i="0" dirty="0">
                <a:solidFill>
                  <a:srgbClr val="000000"/>
                </a:solidFill>
                <a:effectLst/>
                <a:latin typeface="Encode Sans"/>
              </a:rPr>
              <a:t> is licensed under </a:t>
            </a:r>
            <a:r>
              <a:rPr lang="en-US" b="0" i="0" u="sng" dirty="0">
                <a:effectLst/>
                <a:latin typeface="Encode Sans"/>
                <a:hlinkClick r:id="rId5"/>
              </a:rPr>
              <a:t>CC BY-NC-SA 4.0</a:t>
            </a:r>
            <a:r>
              <a:rPr lang="en-US" b="0" i="0" dirty="0">
                <a:solidFill>
                  <a:srgbClr val="000000"/>
                </a:solidFill>
                <a:effectLst/>
                <a:latin typeface="Encode Sans"/>
              </a:rPr>
              <a:t>.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13</a:t>
            </a:fld>
            <a:endParaRPr lang="en-US" dirty="0"/>
          </a:p>
        </p:txBody>
      </p:sp>
    </p:spTree>
    <p:extLst>
      <p:ext uri="{BB962C8B-B14F-4D97-AF65-F5344CB8AC3E}">
        <p14:creationId xmlns:p14="http://schemas.microsoft.com/office/powerpoint/2010/main" val="1294488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000000"/>
                </a:solidFill>
                <a:effectLst/>
                <a:latin typeface="Encode Sans"/>
              </a:rPr>
              <a:t>Activity source:</a:t>
            </a:r>
            <a:r>
              <a:rPr lang="en-US" b="0" i="0" dirty="0">
                <a:solidFill>
                  <a:srgbClr val="000000"/>
                </a:solidFill>
                <a:effectLst/>
                <a:latin typeface="Encode Sans"/>
              </a:rPr>
              <a:t> “</a:t>
            </a:r>
            <a:r>
              <a:rPr lang="en-US" b="0" i="0" u="sng" dirty="0">
                <a:effectLst/>
                <a:latin typeface="Encode Sans"/>
                <a:hlinkClick r:id="rId3"/>
              </a:rPr>
              <a:t>Honesty</a:t>
            </a:r>
            <a:r>
              <a:rPr lang="en-US" b="0" i="0" dirty="0">
                <a:solidFill>
                  <a:srgbClr val="000000"/>
                </a:solidFill>
                <a:effectLst/>
                <a:latin typeface="Encode Sans"/>
              </a:rPr>
              <a:t>” by Ulrike </a:t>
            </a:r>
            <a:r>
              <a:rPr lang="en-US" b="0" i="0" dirty="0" err="1">
                <a:solidFill>
                  <a:srgbClr val="000000"/>
                </a:solidFill>
                <a:effectLst/>
                <a:latin typeface="Encode Sans"/>
              </a:rPr>
              <a:t>Kestler</a:t>
            </a:r>
            <a:r>
              <a:rPr lang="en-US" b="0" i="0" dirty="0">
                <a:solidFill>
                  <a:srgbClr val="000000"/>
                </a:solidFill>
                <a:effectLst/>
                <a:latin typeface="Encode Sans"/>
              </a:rPr>
              <a:t> In </a:t>
            </a:r>
            <a:r>
              <a:rPr lang="en-US" b="0" i="1" u="sng" dirty="0">
                <a:effectLst/>
                <a:latin typeface="Encode Sans"/>
                <a:hlinkClick r:id="rId4"/>
              </a:rPr>
              <a:t>Academic Integrity</a:t>
            </a:r>
            <a:r>
              <a:rPr lang="en-US" b="0" i="0" dirty="0">
                <a:solidFill>
                  <a:srgbClr val="000000"/>
                </a:solidFill>
                <a:effectLst/>
                <a:latin typeface="Encode Sans"/>
              </a:rPr>
              <a:t> is licensed under </a:t>
            </a:r>
            <a:r>
              <a:rPr lang="en-US" b="0" i="0" u="sng" dirty="0">
                <a:effectLst/>
                <a:latin typeface="Encode Sans"/>
                <a:hlinkClick r:id="rId5"/>
              </a:rPr>
              <a:t>CC BY-NC-SA 4.0</a:t>
            </a:r>
            <a:r>
              <a:rPr lang="en-US" b="0" i="0" dirty="0">
                <a:solidFill>
                  <a:srgbClr val="000000"/>
                </a:solidFill>
                <a:effectLst/>
                <a:latin typeface="Encode Sans"/>
              </a:rPr>
              <a:t>. / Text version created and minor edits and summarization.  </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14</a:t>
            </a:fld>
            <a:endParaRPr lang="en-US" dirty="0"/>
          </a:p>
        </p:txBody>
      </p:sp>
    </p:spTree>
    <p:extLst>
      <p:ext uri="{BB962C8B-B14F-4D97-AF65-F5344CB8AC3E}">
        <p14:creationId xmlns:p14="http://schemas.microsoft.com/office/powerpoint/2010/main" val="25333565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000000"/>
                </a:solidFill>
                <a:effectLst/>
                <a:latin typeface="Encode Sans"/>
              </a:rPr>
              <a:t>Activity source:</a:t>
            </a:r>
            <a:r>
              <a:rPr lang="en-US" b="0" i="0" dirty="0">
                <a:solidFill>
                  <a:srgbClr val="000000"/>
                </a:solidFill>
                <a:effectLst/>
                <a:latin typeface="Encode Sans"/>
              </a:rPr>
              <a:t> “</a:t>
            </a:r>
            <a:r>
              <a:rPr lang="en-US" b="0" i="0" u="sng" dirty="0">
                <a:effectLst/>
                <a:latin typeface="Encode Sans"/>
                <a:hlinkClick r:id="rId3"/>
              </a:rPr>
              <a:t>Honesty</a:t>
            </a:r>
            <a:r>
              <a:rPr lang="en-US" b="0" i="0" dirty="0">
                <a:solidFill>
                  <a:srgbClr val="000000"/>
                </a:solidFill>
                <a:effectLst/>
                <a:latin typeface="Encode Sans"/>
              </a:rPr>
              <a:t>” by Ulrike </a:t>
            </a:r>
            <a:r>
              <a:rPr lang="en-US" b="0" i="0" dirty="0" err="1">
                <a:solidFill>
                  <a:srgbClr val="000000"/>
                </a:solidFill>
                <a:effectLst/>
                <a:latin typeface="Encode Sans"/>
              </a:rPr>
              <a:t>Kestler</a:t>
            </a:r>
            <a:r>
              <a:rPr lang="en-US" b="0" i="0" dirty="0">
                <a:solidFill>
                  <a:srgbClr val="000000"/>
                </a:solidFill>
                <a:effectLst/>
                <a:latin typeface="Encode Sans"/>
              </a:rPr>
              <a:t> In </a:t>
            </a:r>
            <a:r>
              <a:rPr lang="en-US" b="0" i="1" u="sng" dirty="0">
                <a:effectLst/>
                <a:latin typeface="Encode Sans"/>
                <a:hlinkClick r:id="rId4"/>
              </a:rPr>
              <a:t>Academic Integrity</a:t>
            </a:r>
            <a:r>
              <a:rPr lang="en-US" b="0" i="0" dirty="0">
                <a:solidFill>
                  <a:srgbClr val="000000"/>
                </a:solidFill>
                <a:effectLst/>
                <a:latin typeface="Encode Sans"/>
              </a:rPr>
              <a:t> is licensed under </a:t>
            </a:r>
            <a:r>
              <a:rPr lang="en-US" b="0" i="0" u="sng" dirty="0">
                <a:effectLst/>
                <a:latin typeface="Encode Sans"/>
                <a:hlinkClick r:id="rId5"/>
              </a:rPr>
              <a:t>CC BY-NC-SA 4.0</a:t>
            </a:r>
            <a:r>
              <a:rPr lang="en-US" b="0" i="0" dirty="0">
                <a:solidFill>
                  <a:srgbClr val="000000"/>
                </a:solidFill>
                <a:effectLst/>
                <a:latin typeface="Encode Sans"/>
              </a:rPr>
              <a:t>. / Text version created and minor edits and summarization.  </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15</a:t>
            </a:fld>
            <a:endParaRPr lang="en-US" dirty="0"/>
          </a:p>
        </p:txBody>
      </p:sp>
    </p:spTree>
    <p:extLst>
      <p:ext uri="{BB962C8B-B14F-4D97-AF65-F5344CB8AC3E}">
        <p14:creationId xmlns:p14="http://schemas.microsoft.com/office/powerpoint/2010/main" val="19267907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Trust was taken directly from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Chapter 1.4</a:t>
            </a:r>
            <a:r>
              <a:rPr lang="en-US" sz="1200" dirty="0">
                <a:effectLst/>
                <a:latin typeface="Calibri" panose="020F0502020204030204" pitchFamily="34" charset="0"/>
                <a:ea typeface="Calibri" panose="020F0502020204030204" pitchFamily="34" charset="0"/>
                <a:cs typeface="Times New Roman" panose="02020603050405020304" pitchFamily="18" charset="0"/>
              </a:rPr>
              <a:t> of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Communication Essentials for College</a:t>
            </a:r>
            <a:r>
              <a:rPr lang="en-US" sz="1200" dirty="0">
                <a:effectLst/>
                <a:latin typeface="Calibri" panose="020F0502020204030204" pitchFamily="34" charset="0"/>
                <a:ea typeface="Calibri" panose="020F0502020204030204" pitchFamily="34" charset="0"/>
                <a:cs typeface="Times New Roman" panose="02020603050405020304" pitchFamily="18" charset="0"/>
              </a:rPr>
              <a:t> by </a:t>
            </a:r>
            <a:r>
              <a:rPr lang="en-US" dirty="0"/>
              <a:t>Jen Booth, Emily Cramer &amp; Amanda Quibell </a:t>
            </a:r>
            <a:r>
              <a:rPr lang="en-US" sz="1200" dirty="0">
                <a:effectLst/>
                <a:latin typeface="Calibri" panose="020F0502020204030204" pitchFamily="34" charset="0"/>
                <a:ea typeface="Calibri" panose="020F0502020204030204" pitchFamily="34" charset="0"/>
                <a:cs typeface="Times New Roman" panose="02020603050405020304" pitchFamily="18" charset="0"/>
              </a:rPr>
              <a:t>under a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CC BY-NC 4.0</a:t>
            </a:r>
            <a:r>
              <a:rPr lang="en-US" sz="1200" dirty="0">
                <a:effectLst/>
                <a:latin typeface="Calibri" panose="020F0502020204030204" pitchFamily="34" charset="0"/>
                <a:ea typeface="Calibri" panose="020F0502020204030204" pitchFamily="34" charset="0"/>
                <a:cs typeface="Times New Roman" panose="02020603050405020304" pitchFamily="18" charset="0"/>
              </a:rPr>
              <a:t> License. Some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16</a:t>
            </a:fld>
            <a:endParaRPr lang="en-US" dirty="0"/>
          </a:p>
        </p:txBody>
      </p:sp>
    </p:spTree>
    <p:extLst>
      <p:ext uri="{BB962C8B-B14F-4D97-AF65-F5344CB8AC3E}">
        <p14:creationId xmlns:p14="http://schemas.microsoft.com/office/powerpoint/2010/main" val="39947910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373D3F"/>
                </a:solidFill>
                <a:effectLst/>
                <a:latin typeface="Encode Sans"/>
              </a:rPr>
              <a:t>The scenarios are adapted from the </a:t>
            </a:r>
            <a:r>
              <a:rPr lang="en-US" b="0" i="1" dirty="0">
                <a:solidFill>
                  <a:srgbClr val="373D3F"/>
                </a:solidFill>
                <a:effectLst/>
                <a:latin typeface="Encode Sans"/>
              </a:rPr>
              <a:t>Integrity Matters</a:t>
            </a:r>
            <a:r>
              <a:rPr lang="en-US" b="0" i="0" dirty="0">
                <a:solidFill>
                  <a:srgbClr val="373D3F"/>
                </a:solidFill>
                <a:effectLst/>
                <a:latin typeface="Encode Sans"/>
              </a:rPr>
              <a:t> app (</a:t>
            </a:r>
            <a:r>
              <a:rPr lang="en-US" b="0" i="0" dirty="0" err="1">
                <a:solidFill>
                  <a:srgbClr val="373D3F"/>
                </a:solidFill>
                <a:effectLst/>
                <a:latin typeface="Encode Sans"/>
              </a:rPr>
              <a:t>MusicCentric</a:t>
            </a:r>
            <a:r>
              <a:rPr lang="en-US" b="0" i="0" dirty="0">
                <a:solidFill>
                  <a:srgbClr val="373D3F"/>
                </a:solidFill>
                <a:effectLst/>
                <a:latin typeface="Encode Sans"/>
              </a:rPr>
              <a:t> Technologies, 2018) and</a:t>
            </a:r>
            <a:r>
              <a:rPr lang="en-US" sz="1200" dirty="0">
                <a:effectLst/>
                <a:latin typeface="Calibri" panose="020F0502020204030204" pitchFamily="34" charset="0"/>
                <a:ea typeface="Calibri" panose="020F0502020204030204" pitchFamily="34" charset="0"/>
                <a:cs typeface="Times New Roman" panose="02020603050405020304" pitchFamily="18" charset="0"/>
              </a:rPr>
              <a:t> was taken directly from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Chapter 1.4</a:t>
            </a:r>
            <a:r>
              <a:rPr lang="en-US" sz="1200" dirty="0">
                <a:effectLst/>
                <a:latin typeface="Calibri" panose="020F0502020204030204" pitchFamily="34" charset="0"/>
                <a:ea typeface="Calibri" panose="020F0502020204030204" pitchFamily="34" charset="0"/>
                <a:cs typeface="Times New Roman" panose="02020603050405020304" pitchFamily="18" charset="0"/>
              </a:rPr>
              <a:t> of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Communication Essentials for College</a:t>
            </a:r>
            <a:r>
              <a:rPr lang="en-US" sz="1200" dirty="0">
                <a:effectLst/>
                <a:latin typeface="Calibri" panose="020F0502020204030204" pitchFamily="34" charset="0"/>
                <a:ea typeface="Calibri" panose="020F0502020204030204" pitchFamily="34" charset="0"/>
                <a:cs typeface="Times New Roman" panose="02020603050405020304" pitchFamily="18" charset="0"/>
              </a:rPr>
              <a:t> by </a:t>
            </a:r>
            <a:r>
              <a:rPr lang="en-US" dirty="0"/>
              <a:t>Jen Booth, Emily Cramer &amp; Amanda </a:t>
            </a:r>
            <a:r>
              <a:rPr lang="en-US" dirty="0" err="1"/>
              <a:t>Quibell</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under</a:t>
            </a:r>
            <a:r>
              <a:rPr lang="en-US" sz="1200" dirty="0">
                <a:effectLst/>
                <a:latin typeface="Calibri" panose="020F0502020204030204" pitchFamily="34" charset="0"/>
                <a:ea typeface="Calibri" panose="020F0502020204030204" pitchFamily="34" charset="0"/>
                <a:cs typeface="Times New Roman" panose="02020603050405020304" pitchFamily="18" charset="0"/>
              </a:rPr>
              <a:t> a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CC BY-NC 4.0</a:t>
            </a:r>
            <a:r>
              <a:rPr lang="en-US" sz="1200" dirty="0">
                <a:effectLst/>
                <a:latin typeface="Calibri" panose="020F0502020204030204" pitchFamily="34" charset="0"/>
                <a:ea typeface="Calibri" panose="020F0502020204030204" pitchFamily="34" charset="0"/>
                <a:cs typeface="Times New Roman" panose="02020603050405020304" pitchFamily="18" charset="0"/>
              </a:rPr>
              <a:t> License. No changes were made.</a:t>
            </a:r>
          </a:p>
          <a:p>
            <a:endParaRPr lang="en-US" dirty="0"/>
          </a:p>
          <a:p>
            <a:r>
              <a:rPr lang="en-US" b="0" i="0" dirty="0" err="1">
                <a:solidFill>
                  <a:srgbClr val="373D3F"/>
                </a:solidFill>
                <a:effectLst/>
                <a:latin typeface="Encode Sans"/>
              </a:rPr>
              <a:t>MusicCentric</a:t>
            </a:r>
            <a:r>
              <a:rPr lang="en-US" b="0" i="0" dirty="0">
                <a:solidFill>
                  <a:srgbClr val="373D3F"/>
                </a:solidFill>
                <a:effectLst/>
                <a:latin typeface="Encode Sans"/>
              </a:rPr>
              <a:t> Technologies. (2018). </a:t>
            </a:r>
            <a:r>
              <a:rPr lang="en-US" b="0" i="1" dirty="0" err="1">
                <a:solidFill>
                  <a:srgbClr val="373D3F"/>
                </a:solidFill>
                <a:effectLst/>
                <a:latin typeface="Encode Sans"/>
              </a:rPr>
              <a:t>IntegrityMatters</a:t>
            </a:r>
            <a:r>
              <a:rPr lang="en-US" b="0" i="0" dirty="0">
                <a:solidFill>
                  <a:srgbClr val="373D3F"/>
                </a:solidFill>
                <a:effectLst/>
                <a:latin typeface="Encode Sans"/>
              </a:rPr>
              <a:t> [Mobile application software]. https://apps.apple.com/ . </a:t>
            </a:r>
            <a:r>
              <a:rPr lang="en-US" b="0" i="0" u="sng" dirty="0">
                <a:effectLst/>
                <a:latin typeface="Encode Sans"/>
                <a:hlinkClick r:id="rId5"/>
              </a:rPr>
              <a:t>CC BY-NC 4.0</a:t>
            </a:r>
            <a:r>
              <a:rPr lang="en-US" b="0" i="0" dirty="0">
                <a:solidFill>
                  <a:srgbClr val="373D3F"/>
                </a:solidFill>
                <a:effectLst/>
                <a:latin typeface="Encode Sans"/>
              </a:rPr>
              <a:t>.</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17</a:t>
            </a:fld>
            <a:endParaRPr lang="en-US" dirty="0"/>
          </a:p>
        </p:txBody>
      </p:sp>
    </p:spTree>
    <p:extLst>
      <p:ext uri="{BB962C8B-B14F-4D97-AF65-F5344CB8AC3E}">
        <p14:creationId xmlns:p14="http://schemas.microsoft.com/office/powerpoint/2010/main" val="19068011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000000"/>
                </a:solidFill>
                <a:effectLst/>
                <a:latin typeface="Encode Sans"/>
              </a:rPr>
              <a:t>Activity source:</a:t>
            </a:r>
            <a:r>
              <a:rPr lang="en-US" b="0" i="0" dirty="0">
                <a:solidFill>
                  <a:srgbClr val="000000"/>
                </a:solidFill>
                <a:effectLst/>
                <a:latin typeface="Encode Sans"/>
              </a:rPr>
              <a:t> “</a:t>
            </a:r>
            <a:r>
              <a:rPr lang="en-US" b="0" i="0" u="sng" dirty="0">
                <a:effectLst/>
                <a:latin typeface="Encode Sans"/>
                <a:hlinkClick r:id="rId3"/>
              </a:rPr>
              <a:t>Honesty</a:t>
            </a:r>
            <a:r>
              <a:rPr lang="en-US" b="0" i="0" dirty="0">
                <a:solidFill>
                  <a:srgbClr val="000000"/>
                </a:solidFill>
                <a:effectLst/>
                <a:latin typeface="Encode Sans"/>
              </a:rPr>
              <a:t>” by Ulrike </a:t>
            </a:r>
            <a:r>
              <a:rPr lang="en-US" b="0" i="0" dirty="0" err="1">
                <a:solidFill>
                  <a:srgbClr val="000000"/>
                </a:solidFill>
                <a:effectLst/>
                <a:latin typeface="Encode Sans"/>
              </a:rPr>
              <a:t>Kestler</a:t>
            </a:r>
            <a:r>
              <a:rPr lang="en-US" b="0" i="0" dirty="0">
                <a:solidFill>
                  <a:srgbClr val="000000"/>
                </a:solidFill>
                <a:effectLst/>
                <a:latin typeface="Encode Sans"/>
              </a:rPr>
              <a:t> In </a:t>
            </a:r>
            <a:r>
              <a:rPr lang="en-US" b="0" i="1" u="sng" dirty="0">
                <a:effectLst/>
                <a:latin typeface="Encode Sans"/>
                <a:hlinkClick r:id="rId4"/>
              </a:rPr>
              <a:t>Academic Integrity</a:t>
            </a:r>
            <a:r>
              <a:rPr lang="en-US" b="0" i="0" dirty="0">
                <a:solidFill>
                  <a:srgbClr val="000000"/>
                </a:solidFill>
                <a:effectLst/>
                <a:latin typeface="Encode Sans"/>
              </a:rPr>
              <a:t> is licensed under </a:t>
            </a:r>
            <a:r>
              <a:rPr lang="en-US" b="0" i="0" u="sng" dirty="0">
                <a:effectLst/>
                <a:latin typeface="Encode Sans"/>
                <a:hlinkClick r:id="rId5"/>
              </a:rPr>
              <a:t>CC BY-NC-SA 4.0</a:t>
            </a:r>
            <a:r>
              <a:rPr lang="en-US" b="0" i="0" dirty="0">
                <a:solidFill>
                  <a:srgbClr val="000000"/>
                </a:solidFill>
                <a:effectLst/>
                <a:latin typeface="Encode Sans"/>
              </a:rPr>
              <a:t>. / Text version created and minor edits and summarization.  </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18</a:t>
            </a:fld>
            <a:endParaRPr lang="en-US" dirty="0"/>
          </a:p>
        </p:txBody>
      </p:sp>
    </p:spTree>
    <p:extLst>
      <p:ext uri="{BB962C8B-B14F-4D97-AF65-F5344CB8AC3E}">
        <p14:creationId xmlns:p14="http://schemas.microsoft.com/office/powerpoint/2010/main" val="886175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000000"/>
                </a:solidFill>
                <a:effectLst/>
                <a:latin typeface="Encode Sans"/>
              </a:rPr>
              <a:t>Activity source:</a:t>
            </a:r>
            <a:r>
              <a:rPr lang="en-US" b="0" i="0" dirty="0">
                <a:solidFill>
                  <a:srgbClr val="000000"/>
                </a:solidFill>
                <a:effectLst/>
                <a:latin typeface="Encode Sans"/>
              </a:rPr>
              <a:t> “</a:t>
            </a:r>
            <a:r>
              <a:rPr lang="en-US" b="0" i="0" u="sng" dirty="0">
                <a:effectLst/>
                <a:latin typeface="Encode Sans"/>
                <a:hlinkClick r:id="rId3"/>
              </a:rPr>
              <a:t>Honesty</a:t>
            </a:r>
            <a:r>
              <a:rPr lang="en-US" b="0" i="0" dirty="0">
                <a:solidFill>
                  <a:srgbClr val="000000"/>
                </a:solidFill>
                <a:effectLst/>
                <a:latin typeface="Encode Sans"/>
              </a:rPr>
              <a:t>” by Ulrike </a:t>
            </a:r>
            <a:r>
              <a:rPr lang="en-US" b="0" i="0" dirty="0" err="1">
                <a:solidFill>
                  <a:srgbClr val="000000"/>
                </a:solidFill>
                <a:effectLst/>
                <a:latin typeface="Encode Sans"/>
              </a:rPr>
              <a:t>Kestler</a:t>
            </a:r>
            <a:r>
              <a:rPr lang="en-US" b="0" i="0" dirty="0">
                <a:solidFill>
                  <a:srgbClr val="000000"/>
                </a:solidFill>
                <a:effectLst/>
                <a:latin typeface="Encode Sans"/>
              </a:rPr>
              <a:t> In </a:t>
            </a:r>
            <a:r>
              <a:rPr lang="en-US" b="0" i="1" u="sng" dirty="0">
                <a:effectLst/>
                <a:latin typeface="Encode Sans"/>
                <a:hlinkClick r:id="rId4"/>
              </a:rPr>
              <a:t>Academic Integrity</a:t>
            </a:r>
            <a:r>
              <a:rPr lang="en-US" b="0" i="0" dirty="0">
                <a:solidFill>
                  <a:srgbClr val="000000"/>
                </a:solidFill>
                <a:effectLst/>
                <a:latin typeface="Encode Sans"/>
              </a:rPr>
              <a:t> is licensed under </a:t>
            </a:r>
            <a:r>
              <a:rPr lang="en-US" b="0" i="0" u="sng" dirty="0">
                <a:effectLst/>
                <a:latin typeface="Encode Sans"/>
                <a:hlinkClick r:id="rId5"/>
              </a:rPr>
              <a:t>CC BY-NC-SA 4.0</a:t>
            </a:r>
            <a:r>
              <a:rPr lang="en-US" b="0" i="0" dirty="0">
                <a:solidFill>
                  <a:srgbClr val="000000"/>
                </a:solidFill>
                <a:effectLst/>
                <a:latin typeface="Encode Sans"/>
              </a:rPr>
              <a:t>. / Text version created and minor edits and summarization.  </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19</a:t>
            </a:fld>
            <a:endParaRPr lang="en-US" dirty="0"/>
          </a:p>
        </p:txBody>
      </p:sp>
    </p:spTree>
    <p:extLst>
      <p:ext uri="{BB962C8B-B14F-4D97-AF65-F5344CB8AC3E}">
        <p14:creationId xmlns:p14="http://schemas.microsoft.com/office/powerpoint/2010/main" val="31318657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000000"/>
                </a:solidFill>
                <a:effectLst/>
                <a:latin typeface="Encode Sans"/>
              </a:rPr>
              <a:t>Activity source:</a:t>
            </a:r>
            <a:r>
              <a:rPr lang="en-US" b="0" i="0" dirty="0">
                <a:solidFill>
                  <a:srgbClr val="000000"/>
                </a:solidFill>
                <a:effectLst/>
                <a:latin typeface="Encode Sans"/>
              </a:rPr>
              <a:t> “</a:t>
            </a:r>
            <a:r>
              <a:rPr lang="en-US" b="0" i="0" u="sng" dirty="0">
                <a:effectLst/>
                <a:latin typeface="Encode Sans"/>
                <a:hlinkClick r:id="rId3"/>
              </a:rPr>
              <a:t>Honesty</a:t>
            </a:r>
            <a:r>
              <a:rPr lang="en-US" b="0" i="0" dirty="0">
                <a:solidFill>
                  <a:srgbClr val="000000"/>
                </a:solidFill>
                <a:effectLst/>
                <a:latin typeface="Encode Sans"/>
              </a:rPr>
              <a:t>” by Ulrike </a:t>
            </a:r>
            <a:r>
              <a:rPr lang="en-US" b="0" i="0" dirty="0" err="1">
                <a:solidFill>
                  <a:srgbClr val="000000"/>
                </a:solidFill>
                <a:effectLst/>
                <a:latin typeface="Encode Sans"/>
              </a:rPr>
              <a:t>Kestler</a:t>
            </a:r>
            <a:r>
              <a:rPr lang="en-US" b="0" i="0" dirty="0">
                <a:solidFill>
                  <a:srgbClr val="000000"/>
                </a:solidFill>
                <a:effectLst/>
                <a:latin typeface="Encode Sans"/>
              </a:rPr>
              <a:t> In </a:t>
            </a:r>
            <a:r>
              <a:rPr lang="en-US" b="0" i="1" u="sng" dirty="0">
                <a:effectLst/>
                <a:latin typeface="Encode Sans"/>
                <a:hlinkClick r:id="rId4"/>
              </a:rPr>
              <a:t>Academic Integrity</a:t>
            </a:r>
            <a:r>
              <a:rPr lang="en-US" b="0" i="0" dirty="0">
                <a:solidFill>
                  <a:srgbClr val="000000"/>
                </a:solidFill>
                <a:effectLst/>
                <a:latin typeface="Encode Sans"/>
              </a:rPr>
              <a:t> is licensed under </a:t>
            </a:r>
            <a:r>
              <a:rPr lang="en-US" b="0" i="0" u="sng" dirty="0">
                <a:effectLst/>
                <a:latin typeface="Encode Sans"/>
                <a:hlinkClick r:id="rId5"/>
              </a:rPr>
              <a:t>CC BY-NC-SA 4.0</a:t>
            </a:r>
            <a:r>
              <a:rPr lang="en-US" b="0" i="0" dirty="0">
                <a:solidFill>
                  <a:srgbClr val="000000"/>
                </a:solidFill>
                <a:effectLst/>
                <a:latin typeface="Encode Sans"/>
              </a:rPr>
              <a:t>. / Text version created and minor edits and summarization.  </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20</a:t>
            </a:fld>
            <a:endParaRPr lang="en-US" dirty="0"/>
          </a:p>
        </p:txBody>
      </p:sp>
    </p:spTree>
    <p:extLst>
      <p:ext uri="{BB962C8B-B14F-4D97-AF65-F5344CB8AC3E}">
        <p14:creationId xmlns:p14="http://schemas.microsoft.com/office/powerpoint/2010/main" val="42432170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Learning Objectives was taken directly from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Chapter 1.4</a:t>
            </a:r>
            <a:r>
              <a:rPr lang="en-US" sz="1200" dirty="0">
                <a:effectLst/>
                <a:latin typeface="Calibri" panose="020F0502020204030204" pitchFamily="34" charset="0"/>
                <a:ea typeface="Calibri" panose="020F0502020204030204" pitchFamily="34" charset="0"/>
                <a:cs typeface="Times New Roman" panose="02020603050405020304" pitchFamily="18" charset="0"/>
              </a:rPr>
              <a:t> of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Communication Essentials for College</a:t>
            </a:r>
            <a:r>
              <a:rPr lang="en-US" sz="1200" dirty="0">
                <a:effectLst/>
                <a:latin typeface="Calibri" panose="020F0502020204030204" pitchFamily="34" charset="0"/>
                <a:ea typeface="Calibri" panose="020F0502020204030204" pitchFamily="34" charset="0"/>
                <a:cs typeface="Times New Roman" panose="02020603050405020304" pitchFamily="18" charset="0"/>
              </a:rPr>
              <a:t> by </a:t>
            </a:r>
            <a:r>
              <a:rPr lang="en-US" sz="1200" dirty="0"/>
              <a:t>Jen Booth, Emily Cramer &amp; Amanda </a:t>
            </a:r>
            <a:r>
              <a:rPr lang="en-US" sz="1200" dirty="0" err="1"/>
              <a:t>Quibell</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under</a:t>
            </a:r>
            <a:r>
              <a:rPr lang="en-US" sz="1200" dirty="0">
                <a:effectLst/>
                <a:latin typeface="Calibri" panose="020F0502020204030204" pitchFamily="34" charset="0"/>
                <a:ea typeface="Calibri" panose="020F0502020204030204" pitchFamily="34" charset="0"/>
                <a:cs typeface="Times New Roman" panose="02020603050405020304" pitchFamily="18" charset="0"/>
              </a:rPr>
              <a:t> a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CC BY-NC 4.0</a:t>
            </a:r>
            <a:r>
              <a:rPr lang="en-US" sz="1200" dirty="0">
                <a:effectLst/>
                <a:latin typeface="Calibri" panose="020F0502020204030204" pitchFamily="34" charset="0"/>
                <a:ea typeface="Calibri" panose="020F0502020204030204" pitchFamily="34" charset="0"/>
                <a:cs typeface="Times New Roman" panose="02020603050405020304" pitchFamily="18" charset="0"/>
              </a:rPr>
              <a:t> License. No changes were made.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a:t>
            </a:fld>
            <a:endParaRPr lang="en-US" dirty="0"/>
          </a:p>
        </p:txBody>
      </p:sp>
    </p:spTree>
    <p:extLst>
      <p:ext uri="{BB962C8B-B14F-4D97-AF65-F5344CB8AC3E}">
        <p14:creationId xmlns:p14="http://schemas.microsoft.com/office/powerpoint/2010/main" val="34156128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000000"/>
                </a:solidFill>
                <a:effectLst/>
                <a:latin typeface="Encode Sans"/>
              </a:rPr>
              <a:t>Activity source:</a:t>
            </a:r>
            <a:r>
              <a:rPr lang="en-US" b="0" i="0" dirty="0">
                <a:solidFill>
                  <a:srgbClr val="000000"/>
                </a:solidFill>
                <a:effectLst/>
                <a:latin typeface="Encode Sans"/>
              </a:rPr>
              <a:t> “</a:t>
            </a:r>
            <a:r>
              <a:rPr lang="en-US" b="0" i="0" u="sng" dirty="0">
                <a:effectLst/>
                <a:latin typeface="Encode Sans"/>
                <a:hlinkClick r:id="rId3"/>
              </a:rPr>
              <a:t>Honesty</a:t>
            </a:r>
            <a:r>
              <a:rPr lang="en-US" b="0" i="0" dirty="0">
                <a:solidFill>
                  <a:srgbClr val="000000"/>
                </a:solidFill>
                <a:effectLst/>
                <a:latin typeface="Encode Sans"/>
              </a:rPr>
              <a:t>” by Ulrike </a:t>
            </a:r>
            <a:r>
              <a:rPr lang="en-US" b="0" i="0" dirty="0" err="1">
                <a:solidFill>
                  <a:srgbClr val="000000"/>
                </a:solidFill>
                <a:effectLst/>
                <a:latin typeface="Encode Sans"/>
              </a:rPr>
              <a:t>Kestler</a:t>
            </a:r>
            <a:r>
              <a:rPr lang="en-US" b="0" i="0" dirty="0">
                <a:solidFill>
                  <a:srgbClr val="000000"/>
                </a:solidFill>
                <a:effectLst/>
                <a:latin typeface="Encode Sans"/>
              </a:rPr>
              <a:t> In </a:t>
            </a:r>
            <a:r>
              <a:rPr lang="en-US" b="0" i="1" u="sng" dirty="0">
                <a:effectLst/>
                <a:latin typeface="Encode Sans"/>
                <a:hlinkClick r:id="rId4"/>
              </a:rPr>
              <a:t>Academic Integrity</a:t>
            </a:r>
            <a:r>
              <a:rPr lang="en-US" b="0" i="0" dirty="0">
                <a:solidFill>
                  <a:srgbClr val="000000"/>
                </a:solidFill>
                <a:effectLst/>
                <a:latin typeface="Encode Sans"/>
              </a:rPr>
              <a:t> is licensed under </a:t>
            </a:r>
            <a:r>
              <a:rPr lang="en-US" b="0" i="0" u="sng" dirty="0">
                <a:effectLst/>
                <a:latin typeface="Encode Sans"/>
                <a:hlinkClick r:id="rId5"/>
              </a:rPr>
              <a:t>CC BY-NC-SA 4.0</a:t>
            </a:r>
            <a:r>
              <a:rPr lang="en-US" b="0" i="0" dirty="0">
                <a:solidFill>
                  <a:srgbClr val="000000"/>
                </a:solidFill>
                <a:effectLst/>
                <a:latin typeface="Encode Sans"/>
              </a:rPr>
              <a:t>. / Text version created and minor edits and summarization.  </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21</a:t>
            </a:fld>
            <a:endParaRPr lang="en-US" dirty="0"/>
          </a:p>
        </p:txBody>
      </p:sp>
    </p:spTree>
    <p:extLst>
      <p:ext uri="{BB962C8B-B14F-4D97-AF65-F5344CB8AC3E}">
        <p14:creationId xmlns:p14="http://schemas.microsoft.com/office/powerpoint/2010/main" val="38883877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Fairness was taken directly from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Chapter 1.4</a:t>
            </a:r>
            <a:r>
              <a:rPr lang="en-US" sz="1200" dirty="0">
                <a:effectLst/>
                <a:latin typeface="Calibri" panose="020F0502020204030204" pitchFamily="34" charset="0"/>
                <a:ea typeface="Calibri" panose="020F0502020204030204" pitchFamily="34" charset="0"/>
                <a:cs typeface="Times New Roman" panose="02020603050405020304" pitchFamily="18" charset="0"/>
              </a:rPr>
              <a:t> of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Communication Essentials for College</a:t>
            </a:r>
            <a:r>
              <a:rPr lang="en-US" sz="1200" dirty="0">
                <a:effectLst/>
                <a:latin typeface="Calibri" panose="020F0502020204030204" pitchFamily="34" charset="0"/>
                <a:ea typeface="Calibri" panose="020F0502020204030204" pitchFamily="34" charset="0"/>
                <a:cs typeface="Times New Roman" panose="02020603050405020304" pitchFamily="18" charset="0"/>
              </a:rPr>
              <a:t> by </a:t>
            </a:r>
            <a:r>
              <a:rPr lang="en-US" dirty="0"/>
              <a:t>Jen Booth, Emily Cramer &amp; Amanda </a:t>
            </a:r>
            <a:r>
              <a:rPr lang="en-US" dirty="0" err="1"/>
              <a:t>Quibell</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under</a:t>
            </a:r>
            <a:r>
              <a:rPr lang="en-US" sz="1200" dirty="0">
                <a:effectLst/>
                <a:latin typeface="Calibri" panose="020F0502020204030204" pitchFamily="34" charset="0"/>
                <a:ea typeface="Calibri" panose="020F0502020204030204" pitchFamily="34" charset="0"/>
                <a:cs typeface="Times New Roman" panose="02020603050405020304" pitchFamily="18" charset="0"/>
              </a:rPr>
              <a:t> a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CC BY-NC 4.0</a:t>
            </a:r>
            <a:r>
              <a:rPr lang="en-US" sz="1200" dirty="0">
                <a:effectLst/>
                <a:latin typeface="Calibri" panose="020F0502020204030204" pitchFamily="34" charset="0"/>
                <a:ea typeface="Calibri" panose="020F0502020204030204" pitchFamily="34" charset="0"/>
                <a:cs typeface="Times New Roman" panose="02020603050405020304" pitchFamily="18" charset="0"/>
              </a:rPr>
              <a:t> License. Minor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22</a:t>
            </a:fld>
            <a:endParaRPr lang="en-US" dirty="0"/>
          </a:p>
        </p:txBody>
      </p:sp>
    </p:spTree>
    <p:extLst>
      <p:ext uri="{BB962C8B-B14F-4D97-AF65-F5344CB8AC3E}">
        <p14:creationId xmlns:p14="http://schemas.microsoft.com/office/powerpoint/2010/main" val="22447097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373D3F"/>
                </a:solidFill>
                <a:effectLst/>
                <a:latin typeface="Encode Sans"/>
              </a:rPr>
              <a:t>The scenarios are adapted from the </a:t>
            </a:r>
            <a:r>
              <a:rPr lang="en-US" b="0" i="1" dirty="0">
                <a:solidFill>
                  <a:srgbClr val="373D3F"/>
                </a:solidFill>
                <a:effectLst/>
                <a:latin typeface="Encode Sans"/>
              </a:rPr>
              <a:t>Integrity Matters</a:t>
            </a:r>
            <a:r>
              <a:rPr lang="en-US" b="0" i="0" dirty="0">
                <a:solidFill>
                  <a:srgbClr val="373D3F"/>
                </a:solidFill>
                <a:effectLst/>
                <a:latin typeface="Encode Sans"/>
              </a:rPr>
              <a:t> app (</a:t>
            </a:r>
            <a:r>
              <a:rPr lang="en-US" b="0" i="0" dirty="0" err="1">
                <a:solidFill>
                  <a:srgbClr val="373D3F"/>
                </a:solidFill>
                <a:effectLst/>
                <a:latin typeface="Encode Sans"/>
              </a:rPr>
              <a:t>MusicCentric</a:t>
            </a:r>
            <a:r>
              <a:rPr lang="en-US" b="0" i="0" dirty="0">
                <a:solidFill>
                  <a:srgbClr val="373D3F"/>
                </a:solidFill>
                <a:effectLst/>
                <a:latin typeface="Encode Sans"/>
              </a:rPr>
              <a:t> Technologies, 2018) and</a:t>
            </a:r>
            <a:r>
              <a:rPr lang="en-US" sz="1200" dirty="0">
                <a:effectLst/>
                <a:latin typeface="Calibri" panose="020F0502020204030204" pitchFamily="34" charset="0"/>
                <a:ea typeface="Calibri" panose="020F0502020204030204" pitchFamily="34" charset="0"/>
                <a:cs typeface="Times New Roman" panose="02020603050405020304" pitchFamily="18" charset="0"/>
              </a:rPr>
              <a:t> was taken directly from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Chapter 1.4</a:t>
            </a:r>
            <a:r>
              <a:rPr lang="en-US" sz="1200" dirty="0">
                <a:effectLst/>
                <a:latin typeface="Calibri" panose="020F0502020204030204" pitchFamily="34" charset="0"/>
                <a:ea typeface="Calibri" panose="020F0502020204030204" pitchFamily="34" charset="0"/>
                <a:cs typeface="Times New Roman" panose="02020603050405020304" pitchFamily="18" charset="0"/>
              </a:rPr>
              <a:t> of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Communication Essentials for College</a:t>
            </a:r>
            <a:r>
              <a:rPr lang="en-US" sz="1200" dirty="0">
                <a:effectLst/>
                <a:latin typeface="Calibri" panose="020F0502020204030204" pitchFamily="34" charset="0"/>
                <a:ea typeface="Calibri" panose="020F0502020204030204" pitchFamily="34" charset="0"/>
                <a:cs typeface="Times New Roman" panose="02020603050405020304" pitchFamily="18" charset="0"/>
              </a:rPr>
              <a:t> by </a:t>
            </a:r>
            <a:r>
              <a:rPr lang="en-US" dirty="0"/>
              <a:t>Jen Booth, Emily Cramer &amp; Amanda </a:t>
            </a:r>
            <a:r>
              <a:rPr lang="en-US" dirty="0" err="1"/>
              <a:t>Quibell</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under</a:t>
            </a:r>
            <a:r>
              <a:rPr lang="en-US" sz="1200" dirty="0">
                <a:effectLst/>
                <a:latin typeface="Calibri" panose="020F0502020204030204" pitchFamily="34" charset="0"/>
                <a:ea typeface="Calibri" panose="020F0502020204030204" pitchFamily="34" charset="0"/>
                <a:cs typeface="Times New Roman" panose="02020603050405020304" pitchFamily="18" charset="0"/>
              </a:rPr>
              <a:t> a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CC BY-NC 4.0</a:t>
            </a:r>
            <a:r>
              <a:rPr lang="en-US" sz="1200" dirty="0">
                <a:effectLst/>
                <a:latin typeface="Calibri" panose="020F0502020204030204" pitchFamily="34" charset="0"/>
                <a:ea typeface="Calibri" panose="020F0502020204030204" pitchFamily="34" charset="0"/>
                <a:cs typeface="Times New Roman" panose="02020603050405020304" pitchFamily="18" charset="0"/>
              </a:rPr>
              <a:t> License. No changes were made.</a:t>
            </a:r>
          </a:p>
          <a:p>
            <a:endParaRPr lang="en-US" dirty="0"/>
          </a:p>
          <a:p>
            <a:r>
              <a:rPr lang="en-US" b="0" i="0" dirty="0" err="1">
                <a:solidFill>
                  <a:srgbClr val="373D3F"/>
                </a:solidFill>
                <a:effectLst/>
                <a:latin typeface="Encode Sans"/>
              </a:rPr>
              <a:t>MusicCentric</a:t>
            </a:r>
            <a:r>
              <a:rPr lang="en-US" b="0" i="0" dirty="0">
                <a:solidFill>
                  <a:srgbClr val="373D3F"/>
                </a:solidFill>
                <a:effectLst/>
                <a:latin typeface="Encode Sans"/>
              </a:rPr>
              <a:t> Technologies. (2018). </a:t>
            </a:r>
            <a:r>
              <a:rPr lang="en-US" b="0" i="1" dirty="0" err="1">
                <a:solidFill>
                  <a:srgbClr val="373D3F"/>
                </a:solidFill>
                <a:effectLst/>
                <a:latin typeface="Encode Sans"/>
              </a:rPr>
              <a:t>IntegrityMatters</a:t>
            </a:r>
            <a:r>
              <a:rPr lang="en-US" b="0" i="0" dirty="0">
                <a:solidFill>
                  <a:srgbClr val="373D3F"/>
                </a:solidFill>
                <a:effectLst/>
                <a:latin typeface="Encode Sans"/>
              </a:rPr>
              <a:t> [Mobile application software]. https://apps.apple.com/ . </a:t>
            </a:r>
            <a:r>
              <a:rPr lang="en-US" b="0" i="0" u="sng" dirty="0">
                <a:effectLst/>
                <a:latin typeface="Encode Sans"/>
                <a:hlinkClick r:id="rId5"/>
              </a:rPr>
              <a:t>CC BY-NC 4.0</a:t>
            </a:r>
            <a:r>
              <a:rPr lang="en-US" b="0" i="0" dirty="0">
                <a:solidFill>
                  <a:srgbClr val="373D3F"/>
                </a:solidFill>
                <a:effectLst/>
                <a:latin typeface="Encode Sans"/>
              </a:rPr>
              <a:t>.</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23</a:t>
            </a:fld>
            <a:endParaRPr lang="en-US" dirty="0"/>
          </a:p>
        </p:txBody>
      </p:sp>
    </p:spTree>
    <p:extLst>
      <p:ext uri="{BB962C8B-B14F-4D97-AF65-F5344CB8AC3E}">
        <p14:creationId xmlns:p14="http://schemas.microsoft.com/office/powerpoint/2010/main" val="36721204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a:solidFill>
                  <a:srgbClr val="000000"/>
                </a:solidFill>
                <a:effectLst/>
                <a:latin typeface="Encode Sans"/>
              </a:rPr>
              <a:t>Activity source:</a:t>
            </a:r>
            <a:r>
              <a:rPr lang="en-US" b="0" i="0" dirty="0">
                <a:solidFill>
                  <a:srgbClr val="000000"/>
                </a:solidFill>
                <a:effectLst/>
                <a:latin typeface="Encode Sans"/>
              </a:rPr>
              <a:t> “</a:t>
            </a:r>
            <a:r>
              <a:rPr lang="en-US" b="0" i="0" u="sng" dirty="0">
                <a:effectLst/>
                <a:latin typeface="Encode Sans"/>
                <a:hlinkClick r:id="rId3"/>
              </a:rPr>
              <a:t>Fairness</a:t>
            </a:r>
            <a:r>
              <a:rPr lang="en-US" b="0" i="0" dirty="0">
                <a:solidFill>
                  <a:srgbClr val="000000"/>
                </a:solidFill>
                <a:effectLst/>
                <a:latin typeface="Encode Sans"/>
              </a:rPr>
              <a:t>” by Ulrike </a:t>
            </a:r>
            <a:r>
              <a:rPr lang="en-US" b="0" i="0" dirty="0" err="1">
                <a:solidFill>
                  <a:srgbClr val="000000"/>
                </a:solidFill>
                <a:effectLst/>
                <a:latin typeface="Encode Sans"/>
              </a:rPr>
              <a:t>Kestler</a:t>
            </a:r>
            <a:r>
              <a:rPr lang="en-US" b="0" i="0" dirty="0">
                <a:solidFill>
                  <a:srgbClr val="000000"/>
                </a:solidFill>
                <a:effectLst/>
                <a:latin typeface="Encode Sans"/>
              </a:rPr>
              <a:t> In </a:t>
            </a:r>
            <a:r>
              <a:rPr lang="en-US" b="0" i="1" u="sng" dirty="0">
                <a:effectLst/>
                <a:latin typeface="Encode Sans"/>
                <a:hlinkClick r:id="rId4"/>
              </a:rPr>
              <a:t>Academic Integrity</a:t>
            </a:r>
            <a:r>
              <a:rPr lang="en-US" b="0" i="0" dirty="0">
                <a:solidFill>
                  <a:srgbClr val="000000"/>
                </a:solidFill>
                <a:effectLst/>
                <a:latin typeface="Encode Sans"/>
              </a:rPr>
              <a:t> is licensed under </a:t>
            </a:r>
            <a:r>
              <a:rPr lang="en-US" b="0" i="0" u="sng" dirty="0">
                <a:effectLst/>
                <a:latin typeface="Encode Sans"/>
                <a:hlinkClick r:id="rId5"/>
              </a:rPr>
              <a:t>CC BY-NC-SA 4.0</a:t>
            </a:r>
            <a:r>
              <a:rPr lang="en-US" b="0" i="0" dirty="0">
                <a:solidFill>
                  <a:srgbClr val="000000"/>
                </a:solidFill>
                <a:effectLst/>
                <a:latin typeface="Encode Sans"/>
              </a:rPr>
              <a:t>. / Text version created.</a:t>
            </a: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24</a:t>
            </a:fld>
            <a:endParaRPr lang="en-US" dirty="0"/>
          </a:p>
        </p:txBody>
      </p:sp>
    </p:spTree>
    <p:extLst>
      <p:ext uri="{BB962C8B-B14F-4D97-AF65-F5344CB8AC3E}">
        <p14:creationId xmlns:p14="http://schemas.microsoft.com/office/powerpoint/2010/main" val="27827062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000000"/>
                </a:solidFill>
                <a:effectLst/>
                <a:latin typeface="Encode Sans"/>
              </a:rPr>
              <a:t>Activity source:</a:t>
            </a:r>
            <a:r>
              <a:rPr lang="en-US" b="0" i="0" dirty="0">
                <a:solidFill>
                  <a:srgbClr val="000000"/>
                </a:solidFill>
                <a:effectLst/>
                <a:latin typeface="Encode Sans"/>
              </a:rPr>
              <a:t> “</a:t>
            </a:r>
            <a:r>
              <a:rPr lang="en-US" b="0" i="0" u="sng" dirty="0">
                <a:effectLst/>
                <a:latin typeface="Encode Sans"/>
                <a:hlinkClick r:id="rId3"/>
              </a:rPr>
              <a:t>Fairness</a:t>
            </a:r>
            <a:r>
              <a:rPr lang="en-US" b="0" i="0" dirty="0">
                <a:solidFill>
                  <a:srgbClr val="000000"/>
                </a:solidFill>
                <a:effectLst/>
                <a:latin typeface="Encode Sans"/>
              </a:rPr>
              <a:t>” by Ulrike </a:t>
            </a:r>
            <a:r>
              <a:rPr lang="en-US" b="0" i="0" dirty="0" err="1">
                <a:solidFill>
                  <a:srgbClr val="000000"/>
                </a:solidFill>
                <a:effectLst/>
                <a:latin typeface="Encode Sans"/>
              </a:rPr>
              <a:t>Kestler</a:t>
            </a:r>
            <a:r>
              <a:rPr lang="en-US" b="0" i="0" dirty="0">
                <a:solidFill>
                  <a:srgbClr val="000000"/>
                </a:solidFill>
                <a:effectLst/>
                <a:latin typeface="Encode Sans"/>
              </a:rPr>
              <a:t> In </a:t>
            </a:r>
            <a:r>
              <a:rPr lang="en-US" b="0" i="1" u="sng" dirty="0">
                <a:effectLst/>
                <a:latin typeface="Encode Sans"/>
                <a:hlinkClick r:id="rId4"/>
              </a:rPr>
              <a:t>Academic Integrity</a:t>
            </a:r>
            <a:r>
              <a:rPr lang="en-US" b="0" i="0" dirty="0">
                <a:solidFill>
                  <a:srgbClr val="000000"/>
                </a:solidFill>
                <a:effectLst/>
                <a:latin typeface="Encode Sans"/>
              </a:rPr>
              <a:t> is licensed under </a:t>
            </a:r>
            <a:r>
              <a:rPr lang="en-US" b="0" i="0" u="sng" dirty="0">
                <a:effectLst/>
                <a:latin typeface="Encode Sans"/>
                <a:hlinkClick r:id="rId5"/>
              </a:rPr>
              <a:t>CC BY-NC-SA 4.0</a:t>
            </a:r>
            <a:r>
              <a:rPr lang="en-US" b="0" i="0" dirty="0">
                <a:solidFill>
                  <a:srgbClr val="000000"/>
                </a:solidFill>
                <a:effectLst/>
                <a:latin typeface="Encode Sans"/>
              </a:rPr>
              <a:t>. / Text version created and minor summarization.</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25</a:t>
            </a:fld>
            <a:endParaRPr lang="en-US" dirty="0"/>
          </a:p>
        </p:txBody>
      </p:sp>
    </p:spTree>
    <p:extLst>
      <p:ext uri="{BB962C8B-B14F-4D97-AF65-F5344CB8AC3E}">
        <p14:creationId xmlns:p14="http://schemas.microsoft.com/office/powerpoint/2010/main" val="21196621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000000"/>
                </a:solidFill>
                <a:effectLst/>
                <a:latin typeface="Encode Sans"/>
              </a:rPr>
              <a:t>Activity source:</a:t>
            </a:r>
            <a:r>
              <a:rPr lang="en-US" b="0" i="0" dirty="0">
                <a:solidFill>
                  <a:srgbClr val="000000"/>
                </a:solidFill>
                <a:effectLst/>
                <a:latin typeface="Encode Sans"/>
              </a:rPr>
              <a:t> “</a:t>
            </a:r>
            <a:r>
              <a:rPr lang="en-US" b="0" i="0" u="sng" dirty="0">
                <a:effectLst/>
                <a:latin typeface="Encode Sans"/>
                <a:hlinkClick r:id="rId3"/>
              </a:rPr>
              <a:t>Fairness</a:t>
            </a:r>
            <a:r>
              <a:rPr lang="en-US" b="0" i="0" dirty="0">
                <a:solidFill>
                  <a:srgbClr val="000000"/>
                </a:solidFill>
                <a:effectLst/>
                <a:latin typeface="Encode Sans"/>
              </a:rPr>
              <a:t>” by Ulrike </a:t>
            </a:r>
            <a:r>
              <a:rPr lang="en-US" b="0" i="0" dirty="0" err="1">
                <a:solidFill>
                  <a:srgbClr val="000000"/>
                </a:solidFill>
                <a:effectLst/>
                <a:latin typeface="Encode Sans"/>
              </a:rPr>
              <a:t>Kestler</a:t>
            </a:r>
            <a:r>
              <a:rPr lang="en-US" b="0" i="0" dirty="0">
                <a:solidFill>
                  <a:srgbClr val="000000"/>
                </a:solidFill>
                <a:effectLst/>
                <a:latin typeface="Encode Sans"/>
              </a:rPr>
              <a:t> In </a:t>
            </a:r>
            <a:r>
              <a:rPr lang="en-US" b="0" i="1" u="sng" dirty="0">
                <a:effectLst/>
                <a:latin typeface="Encode Sans"/>
                <a:hlinkClick r:id="rId4"/>
              </a:rPr>
              <a:t>Academic Integrity</a:t>
            </a:r>
            <a:r>
              <a:rPr lang="en-US" b="0" i="0" dirty="0">
                <a:solidFill>
                  <a:srgbClr val="000000"/>
                </a:solidFill>
                <a:effectLst/>
                <a:latin typeface="Encode Sans"/>
              </a:rPr>
              <a:t> is licensed under </a:t>
            </a:r>
            <a:r>
              <a:rPr lang="en-US" b="0" i="0" u="sng" dirty="0">
                <a:effectLst/>
                <a:latin typeface="Encode Sans"/>
                <a:hlinkClick r:id="rId5"/>
              </a:rPr>
              <a:t>CC BY-NC-SA 4.0</a:t>
            </a:r>
            <a:r>
              <a:rPr lang="en-US" b="0" i="0" dirty="0">
                <a:solidFill>
                  <a:srgbClr val="000000"/>
                </a:solidFill>
                <a:effectLst/>
                <a:latin typeface="Encode Sans"/>
              </a:rPr>
              <a:t>. / Text version created and minor summarization.</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26</a:t>
            </a:fld>
            <a:endParaRPr lang="en-US" dirty="0"/>
          </a:p>
        </p:txBody>
      </p:sp>
    </p:spTree>
    <p:extLst>
      <p:ext uri="{BB962C8B-B14F-4D97-AF65-F5344CB8AC3E}">
        <p14:creationId xmlns:p14="http://schemas.microsoft.com/office/powerpoint/2010/main" val="623552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effectLst/>
                <a:latin typeface="Calibri" panose="020F0502020204030204" pitchFamily="34" charset="0"/>
                <a:ea typeface="Calibri" panose="020F0502020204030204" pitchFamily="34" charset="0"/>
                <a:cs typeface="Times New Roman" panose="02020603050405020304" pitchFamily="18" charset="0"/>
              </a:rPr>
              <a:t>Respect was taken directly from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Chapter 1.4</a:t>
            </a:r>
            <a:r>
              <a:rPr lang="en-US" sz="1200" dirty="0">
                <a:effectLst/>
                <a:latin typeface="Calibri" panose="020F0502020204030204" pitchFamily="34" charset="0"/>
                <a:ea typeface="Calibri" panose="020F0502020204030204" pitchFamily="34" charset="0"/>
                <a:cs typeface="Times New Roman" panose="02020603050405020304" pitchFamily="18" charset="0"/>
              </a:rPr>
              <a:t> of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Communication Essentials for College</a:t>
            </a:r>
            <a:r>
              <a:rPr lang="en-US" sz="1200" dirty="0">
                <a:effectLst/>
                <a:latin typeface="Calibri" panose="020F0502020204030204" pitchFamily="34" charset="0"/>
                <a:ea typeface="Calibri" panose="020F0502020204030204" pitchFamily="34" charset="0"/>
                <a:cs typeface="Times New Roman" panose="02020603050405020304" pitchFamily="18" charset="0"/>
              </a:rPr>
              <a:t> by </a:t>
            </a:r>
            <a:r>
              <a:rPr lang="en-US" dirty="0"/>
              <a:t>Jen Booth, Emily Cramer &amp; Amanda </a:t>
            </a:r>
            <a:r>
              <a:rPr lang="en-US" dirty="0" err="1"/>
              <a:t>Quibell</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under</a:t>
            </a:r>
            <a:r>
              <a:rPr lang="en-US" sz="1200" dirty="0">
                <a:effectLst/>
                <a:latin typeface="Calibri" panose="020F0502020204030204" pitchFamily="34" charset="0"/>
                <a:ea typeface="Calibri" panose="020F0502020204030204" pitchFamily="34" charset="0"/>
                <a:cs typeface="Times New Roman" panose="02020603050405020304" pitchFamily="18" charset="0"/>
              </a:rPr>
              <a:t> a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CC BY-NC 4.0</a:t>
            </a:r>
            <a:r>
              <a:rPr lang="en-US" sz="1200" dirty="0">
                <a:effectLst/>
                <a:latin typeface="Calibri" panose="020F0502020204030204" pitchFamily="34" charset="0"/>
                <a:ea typeface="Calibri" panose="020F0502020204030204" pitchFamily="34" charset="0"/>
                <a:cs typeface="Times New Roman" panose="02020603050405020304" pitchFamily="18" charset="0"/>
              </a:rPr>
              <a:t> License. Minor changes were made. </a:t>
            </a:r>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27</a:t>
            </a:fld>
            <a:endParaRPr lang="en-US" dirty="0"/>
          </a:p>
        </p:txBody>
      </p:sp>
    </p:spTree>
    <p:extLst>
      <p:ext uri="{BB962C8B-B14F-4D97-AF65-F5344CB8AC3E}">
        <p14:creationId xmlns:p14="http://schemas.microsoft.com/office/powerpoint/2010/main" val="20974978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373D3F"/>
                </a:solidFill>
                <a:effectLst/>
                <a:latin typeface="Encode Sans"/>
              </a:rPr>
              <a:t>The scenarios are adapted from the </a:t>
            </a:r>
            <a:r>
              <a:rPr lang="en-US" b="0" i="1" dirty="0">
                <a:solidFill>
                  <a:srgbClr val="373D3F"/>
                </a:solidFill>
                <a:effectLst/>
                <a:latin typeface="Encode Sans"/>
              </a:rPr>
              <a:t>Integrity Matters</a:t>
            </a:r>
            <a:r>
              <a:rPr lang="en-US" b="0" i="0" dirty="0">
                <a:solidFill>
                  <a:srgbClr val="373D3F"/>
                </a:solidFill>
                <a:effectLst/>
                <a:latin typeface="Encode Sans"/>
              </a:rPr>
              <a:t> app (</a:t>
            </a:r>
            <a:r>
              <a:rPr lang="en-US" b="0" i="0" dirty="0" err="1">
                <a:solidFill>
                  <a:srgbClr val="373D3F"/>
                </a:solidFill>
                <a:effectLst/>
                <a:latin typeface="Encode Sans"/>
              </a:rPr>
              <a:t>MusicCentric</a:t>
            </a:r>
            <a:r>
              <a:rPr lang="en-US" b="0" i="0" dirty="0">
                <a:solidFill>
                  <a:srgbClr val="373D3F"/>
                </a:solidFill>
                <a:effectLst/>
                <a:latin typeface="Encode Sans"/>
              </a:rPr>
              <a:t> Technologies, 2018) and</a:t>
            </a:r>
            <a:r>
              <a:rPr lang="en-US" sz="1200" dirty="0">
                <a:effectLst/>
                <a:latin typeface="Calibri" panose="020F0502020204030204" pitchFamily="34" charset="0"/>
                <a:ea typeface="Calibri" panose="020F0502020204030204" pitchFamily="34" charset="0"/>
                <a:cs typeface="Times New Roman" panose="02020603050405020304" pitchFamily="18" charset="0"/>
              </a:rPr>
              <a:t> was taken directly from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Chapter 1.4</a:t>
            </a:r>
            <a:r>
              <a:rPr lang="en-US" sz="1200" dirty="0">
                <a:effectLst/>
                <a:latin typeface="Calibri" panose="020F0502020204030204" pitchFamily="34" charset="0"/>
                <a:ea typeface="Calibri" panose="020F0502020204030204" pitchFamily="34" charset="0"/>
                <a:cs typeface="Times New Roman" panose="02020603050405020304" pitchFamily="18" charset="0"/>
              </a:rPr>
              <a:t> of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Communication Essentials for College</a:t>
            </a:r>
            <a:r>
              <a:rPr lang="en-US" sz="1200" dirty="0">
                <a:effectLst/>
                <a:latin typeface="Calibri" panose="020F0502020204030204" pitchFamily="34" charset="0"/>
                <a:ea typeface="Calibri" panose="020F0502020204030204" pitchFamily="34" charset="0"/>
                <a:cs typeface="Times New Roman" panose="02020603050405020304" pitchFamily="18" charset="0"/>
              </a:rPr>
              <a:t> by </a:t>
            </a:r>
            <a:r>
              <a:rPr lang="en-US" dirty="0"/>
              <a:t>Jen Booth, Emily Cramer &amp; Amanda </a:t>
            </a:r>
            <a:r>
              <a:rPr lang="en-US" dirty="0" err="1"/>
              <a:t>Quibell</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under</a:t>
            </a:r>
            <a:r>
              <a:rPr lang="en-US" sz="1200" dirty="0">
                <a:effectLst/>
                <a:latin typeface="Calibri" panose="020F0502020204030204" pitchFamily="34" charset="0"/>
                <a:ea typeface="Calibri" panose="020F0502020204030204" pitchFamily="34" charset="0"/>
                <a:cs typeface="Times New Roman" panose="02020603050405020304" pitchFamily="18" charset="0"/>
              </a:rPr>
              <a:t> a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CC BY-NC 4.0</a:t>
            </a:r>
            <a:r>
              <a:rPr lang="en-US" sz="1200" dirty="0">
                <a:effectLst/>
                <a:latin typeface="Calibri" panose="020F0502020204030204" pitchFamily="34" charset="0"/>
                <a:ea typeface="Calibri" panose="020F0502020204030204" pitchFamily="34" charset="0"/>
                <a:cs typeface="Times New Roman" panose="02020603050405020304" pitchFamily="18" charset="0"/>
              </a:rPr>
              <a:t> License. No changes were made.</a:t>
            </a:r>
          </a:p>
          <a:p>
            <a:endParaRPr lang="en-US" dirty="0"/>
          </a:p>
          <a:p>
            <a:r>
              <a:rPr lang="en-US" b="0" i="0" dirty="0" err="1">
                <a:solidFill>
                  <a:srgbClr val="373D3F"/>
                </a:solidFill>
                <a:effectLst/>
                <a:latin typeface="Encode Sans"/>
              </a:rPr>
              <a:t>MusicCentric</a:t>
            </a:r>
            <a:r>
              <a:rPr lang="en-US" b="0" i="0" dirty="0">
                <a:solidFill>
                  <a:srgbClr val="373D3F"/>
                </a:solidFill>
                <a:effectLst/>
                <a:latin typeface="Encode Sans"/>
              </a:rPr>
              <a:t> Technologies. (2018). </a:t>
            </a:r>
            <a:r>
              <a:rPr lang="en-US" b="0" i="1" dirty="0" err="1">
                <a:solidFill>
                  <a:srgbClr val="373D3F"/>
                </a:solidFill>
                <a:effectLst/>
                <a:latin typeface="Encode Sans"/>
              </a:rPr>
              <a:t>IntegrityMatters</a:t>
            </a:r>
            <a:r>
              <a:rPr lang="en-US" b="0" i="0" dirty="0">
                <a:solidFill>
                  <a:srgbClr val="373D3F"/>
                </a:solidFill>
                <a:effectLst/>
                <a:latin typeface="Encode Sans"/>
              </a:rPr>
              <a:t> [Mobile application software]. https://apps.apple.com/ . </a:t>
            </a:r>
            <a:r>
              <a:rPr lang="en-US" b="0" i="0" u="sng" dirty="0">
                <a:effectLst/>
                <a:latin typeface="Encode Sans"/>
                <a:hlinkClick r:id="rId5"/>
              </a:rPr>
              <a:t>CC BY-NC 4.0</a:t>
            </a:r>
            <a:r>
              <a:rPr lang="en-US" b="0" i="0" dirty="0">
                <a:solidFill>
                  <a:srgbClr val="373D3F"/>
                </a:solidFill>
                <a:effectLst/>
                <a:latin typeface="Encode Sans"/>
              </a:rPr>
              <a:t>.</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28</a:t>
            </a:fld>
            <a:endParaRPr lang="en-US" dirty="0"/>
          </a:p>
        </p:txBody>
      </p:sp>
    </p:spTree>
    <p:extLst>
      <p:ext uri="{BB962C8B-B14F-4D97-AF65-F5344CB8AC3E}">
        <p14:creationId xmlns:p14="http://schemas.microsoft.com/office/powerpoint/2010/main" val="21143257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000000"/>
                </a:solidFill>
                <a:effectLst/>
                <a:latin typeface="Encode Sans"/>
              </a:rPr>
              <a:t>Activity source:</a:t>
            </a:r>
            <a:r>
              <a:rPr lang="en-US" b="0" i="0" dirty="0">
                <a:solidFill>
                  <a:srgbClr val="000000"/>
                </a:solidFill>
                <a:effectLst/>
                <a:latin typeface="Encode Sans"/>
              </a:rPr>
              <a:t> “</a:t>
            </a:r>
            <a:r>
              <a:rPr lang="en-US" b="0" i="0" u="sng" dirty="0">
                <a:effectLst/>
                <a:latin typeface="Encode Sans"/>
                <a:hlinkClick r:id="rId3"/>
              </a:rPr>
              <a:t>Respect</a:t>
            </a:r>
            <a:r>
              <a:rPr lang="en-US" b="0" i="0" dirty="0">
                <a:solidFill>
                  <a:srgbClr val="000000"/>
                </a:solidFill>
                <a:effectLst/>
                <a:latin typeface="Encode Sans"/>
              </a:rPr>
              <a:t>” by Ulrike </a:t>
            </a:r>
            <a:r>
              <a:rPr lang="en-US" b="0" i="0" dirty="0" err="1">
                <a:solidFill>
                  <a:srgbClr val="000000"/>
                </a:solidFill>
                <a:effectLst/>
                <a:latin typeface="Encode Sans"/>
              </a:rPr>
              <a:t>Kestler</a:t>
            </a:r>
            <a:r>
              <a:rPr lang="en-US" b="0" i="0" dirty="0">
                <a:solidFill>
                  <a:srgbClr val="000000"/>
                </a:solidFill>
                <a:effectLst/>
                <a:latin typeface="Encode Sans"/>
              </a:rPr>
              <a:t> In </a:t>
            </a:r>
            <a:r>
              <a:rPr lang="en-US" b="0" i="1" u="sng" dirty="0">
                <a:effectLst/>
                <a:latin typeface="Encode Sans"/>
                <a:hlinkClick r:id="rId4"/>
              </a:rPr>
              <a:t>Academic Integrity</a:t>
            </a:r>
            <a:r>
              <a:rPr lang="en-US" b="0" i="0" dirty="0">
                <a:solidFill>
                  <a:srgbClr val="000000"/>
                </a:solidFill>
                <a:effectLst/>
                <a:latin typeface="Encode Sans"/>
              </a:rPr>
              <a:t> is licensed under </a:t>
            </a:r>
            <a:r>
              <a:rPr lang="en-US" b="0" i="0" u="sng" dirty="0">
                <a:effectLst/>
                <a:latin typeface="Encode Sans"/>
                <a:hlinkClick r:id="rId5"/>
              </a:rPr>
              <a:t>CC BY-NC-SA 4.0</a:t>
            </a:r>
            <a:r>
              <a:rPr lang="en-US" b="0" i="0" dirty="0">
                <a:solidFill>
                  <a:srgbClr val="000000"/>
                </a:solidFill>
                <a:effectLst/>
                <a:latin typeface="Encode Sans"/>
              </a:rPr>
              <a:t>. / Text version created and minor summarization.</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29</a:t>
            </a:fld>
            <a:endParaRPr lang="en-US" dirty="0"/>
          </a:p>
        </p:txBody>
      </p:sp>
    </p:spTree>
    <p:extLst>
      <p:ext uri="{BB962C8B-B14F-4D97-AF65-F5344CB8AC3E}">
        <p14:creationId xmlns:p14="http://schemas.microsoft.com/office/powerpoint/2010/main" val="64927756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000000"/>
                </a:solidFill>
                <a:effectLst/>
                <a:latin typeface="Encode Sans"/>
              </a:rPr>
              <a:t>Activity source:</a:t>
            </a:r>
            <a:r>
              <a:rPr lang="en-US" b="0" i="0" dirty="0">
                <a:solidFill>
                  <a:srgbClr val="000000"/>
                </a:solidFill>
                <a:effectLst/>
                <a:latin typeface="Encode Sans"/>
              </a:rPr>
              <a:t> “</a:t>
            </a:r>
            <a:r>
              <a:rPr lang="en-US" b="0" i="0" u="sng" dirty="0">
                <a:effectLst/>
                <a:latin typeface="Encode Sans"/>
                <a:hlinkClick r:id="rId3"/>
              </a:rPr>
              <a:t>Respect</a:t>
            </a:r>
            <a:r>
              <a:rPr lang="en-US" b="0" i="0" dirty="0">
                <a:solidFill>
                  <a:srgbClr val="000000"/>
                </a:solidFill>
                <a:effectLst/>
                <a:latin typeface="Encode Sans"/>
              </a:rPr>
              <a:t>” by Ulrike </a:t>
            </a:r>
            <a:r>
              <a:rPr lang="en-US" b="0" i="0" dirty="0" err="1">
                <a:solidFill>
                  <a:srgbClr val="000000"/>
                </a:solidFill>
                <a:effectLst/>
                <a:latin typeface="Encode Sans"/>
              </a:rPr>
              <a:t>Kestler</a:t>
            </a:r>
            <a:r>
              <a:rPr lang="en-US" b="0" i="0" dirty="0">
                <a:solidFill>
                  <a:srgbClr val="000000"/>
                </a:solidFill>
                <a:effectLst/>
                <a:latin typeface="Encode Sans"/>
              </a:rPr>
              <a:t> In </a:t>
            </a:r>
            <a:r>
              <a:rPr lang="en-US" b="0" i="1" u="sng" dirty="0">
                <a:effectLst/>
                <a:latin typeface="Encode Sans"/>
                <a:hlinkClick r:id="rId4"/>
              </a:rPr>
              <a:t>Academic Integrity</a:t>
            </a:r>
            <a:r>
              <a:rPr lang="en-US" b="0" i="0" dirty="0">
                <a:solidFill>
                  <a:srgbClr val="000000"/>
                </a:solidFill>
                <a:effectLst/>
                <a:latin typeface="Encode Sans"/>
              </a:rPr>
              <a:t> is licensed under </a:t>
            </a:r>
            <a:r>
              <a:rPr lang="en-US" b="0" i="0" u="sng" dirty="0">
                <a:effectLst/>
                <a:latin typeface="Encode Sans"/>
                <a:hlinkClick r:id="rId5"/>
              </a:rPr>
              <a:t>CC BY-NC-SA 4.0</a:t>
            </a:r>
            <a:r>
              <a:rPr lang="en-US" b="0" i="0" dirty="0">
                <a:solidFill>
                  <a:srgbClr val="000000"/>
                </a:solidFill>
                <a:effectLst/>
                <a:latin typeface="Encode Sans"/>
              </a:rPr>
              <a:t>. / Text version created and minor summarization.</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30</a:t>
            </a:fld>
            <a:endParaRPr lang="en-US" dirty="0"/>
          </a:p>
        </p:txBody>
      </p:sp>
    </p:spTree>
    <p:extLst>
      <p:ext uri="{BB962C8B-B14F-4D97-AF65-F5344CB8AC3E}">
        <p14:creationId xmlns:p14="http://schemas.microsoft.com/office/powerpoint/2010/main" val="1306594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Learning Objectives was taken directly from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Chapter 1.4</a:t>
            </a:r>
            <a:r>
              <a:rPr lang="en-US" sz="1200" dirty="0">
                <a:effectLst/>
                <a:latin typeface="Calibri" panose="020F0502020204030204" pitchFamily="34" charset="0"/>
                <a:ea typeface="Calibri" panose="020F0502020204030204" pitchFamily="34" charset="0"/>
                <a:cs typeface="Times New Roman" panose="02020603050405020304" pitchFamily="18" charset="0"/>
              </a:rPr>
              <a:t> of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Communication Essentials for College</a:t>
            </a:r>
            <a:r>
              <a:rPr lang="en-US" sz="1200" dirty="0">
                <a:effectLst/>
                <a:latin typeface="Calibri" panose="020F0502020204030204" pitchFamily="34" charset="0"/>
                <a:ea typeface="Calibri" panose="020F0502020204030204" pitchFamily="34" charset="0"/>
                <a:cs typeface="Times New Roman" panose="02020603050405020304" pitchFamily="18" charset="0"/>
              </a:rPr>
              <a:t> by </a:t>
            </a:r>
            <a:r>
              <a:rPr lang="en-US" sz="1200" dirty="0"/>
              <a:t>Jen Booth, Emily Cramer &amp; Amanda </a:t>
            </a:r>
            <a:r>
              <a:rPr lang="en-US" sz="1200" dirty="0" err="1"/>
              <a:t>Quibell</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under</a:t>
            </a:r>
            <a:r>
              <a:rPr lang="en-US" sz="1200" dirty="0">
                <a:effectLst/>
                <a:latin typeface="Calibri" panose="020F0502020204030204" pitchFamily="34" charset="0"/>
                <a:ea typeface="Calibri" panose="020F0502020204030204" pitchFamily="34" charset="0"/>
                <a:cs typeface="Times New Roman" panose="02020603050405020304" pitchFamily="18" charset="0"/>
              </a:rPr>
              <a:t> a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CC BY-NC 4.0</a:t>
            </a:r>
            <a:r>
              <a:rPr lang="en-US" sz="1200" dirty="0">
                <a:effectLst/>
                <a:latin typeface="Calibri" panose="020F0502020204030204" pitchFamily="34" charset="0"/>
                <a:ea typeface="Calibri" panose="020F0502020204030204" pitchFamily="34" charset="0"/>
                <a:cs typeface="Times New Roman" panose="02020603050405020304" pitchFamily="18" charset="0"/>
              </a:rPr>
              <a:t> License. No changes were made.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4</a:t>
            </a:fld>
            <a:endParaRPr lang="en-US" dirty="0"/>
          </a:p>
        </p:txBody>
      </p:sp>
    </p:spTree>
    <p:extLst>
      <p:ext uri="{BB962C8B-B14F-4D97-AF65-F5344CB8AC3E}">
        <p14:creationId xmlns:p14="http://schemas.microsoft.com/office/powerpoint/2010/main" val="235161301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000000"/>
                </a:solidFill>
                <a:effectLst/>
                <a:latin typeface="Encode Sans"/>
              </a:rPr>
              <a:t>Activity source:</a:t>
            </a:r>
            <a:r>
              <a:rPr lang="en-US" b="0" i="0" dirty="0">
                <a:solidFill>
                  <a:srgbClr val="000000"/>
                </a:solidFill>
                <a:effectLst/>
                <a:latin typeface="Encode Sans"/>
              </a:rPr>
              <a:t> “</a:t>
            </a:r>
            <a:r>
              <a:rPr lang="en-US" b="0" i="0" u="sng" dirty="0">
                <a:effectLst/>
                <a:latin typeface="Encode Sans"/>
                <a:hlinkClick r:id="rId3"/>
              </a:rPr>
              <a:t>Respect</a:t>
            </a:r>
            <a:r>
              <a:rPr lang="en-US" b="0" i="0" dirty="0">
                <a:solidFill>
                  <a:srgbClr val="000000"/>
                </a:solidFill>
                <a:effectLst/>
                <a:latin typeface="Encode Sans"/>
              </a:rPr>
              <a:t>” by Ulrike </a:t>
            </a:r>
            <a:r>
              <a:rPr lang="en-US" b="0" i="0" dirty="0" err="1">
                <a:solidFill>
                  <a:srgbClr val="000000"/>
                </a:solidFill>
                <a:effectLst/>
                <a:latin typeface="Encode Sans"/>
              </a:rPr>
              <a:t>Kestler</a:t>
            </a:r>
            <a:r>
              <a:rPr lang="en-US" b="0" i="0" dirty="0">
                <a:solidFill>
                  <a:srgbClr val="000000"/>
                </a:solidFill>
                <a:effectLst/>
                <a:latin typeface="Encode Sans"/>
              </a:rPr>
              <a:t> In </a:t>
            </a:r>
            <a:r>
              <a:rPr lang="en-US" b="0" i="1" u="sng" dirty="0">
                <a:effectLst/>
                <a:latin typeface="Encode Sans"/>
                <a:hlinkClick r:id="rId4"/>
              </a:rPr>
              <a:t>Academic Integrity</a:t>
            </a:r>
            <a:r>
              <a:rPr lang="en-US" b="0" i="0" dirty="0">
                <a:solidFill>
                  <a:srgbClr val="000000"/>
                </a:solidFill>
                <a:effectLst/>
                <a:latin typeface="Encode Sans"/>
              </a:rPr>
              <a:t> is licensed under </a:t>
            </a:r>
            <a:r>
              <a:rPr lang="en-US" b="0" i="0" u="sng" dirty="0">
                <a:effectLst/>
                <a:latin typeface="Encode Sans"/>
                <a:hlinkClick r:id="rId5"/>
              </a:rPr>
              <a:t>CC BY-NC-SA 4.0</a:t>
            </a:r>
            <a:r>
              <a:rPr lang="en-US" b="0" i="0" dirty="0">
                <a:solidFill>
                  <a:srgbClr val="000000"/>
                </a:solidFill>
                <a:effectLst/>
                <a:latin typeface="Encode Sans"/>
              </a:rPr>
              <a:t>. / Text version created and minor summarization.</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31</a:t>
            </a:fld>
            <a:endParaRPr lang="en-US" dirty="0"/>
          </a:p>
        </p:txBody>
      </p:sp>
    </p:spTree>
    <p:extLst>
      <p:ext uri="{BB962C8B-B14F-4D97-AF65-F5344CB8AC3E}">
        <p14:creationId xmlns:p14="http://schemas.microsoft.com/office/powerpoint/2010/main" val="205203720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000000"/>
                </a:solidFill>
                <a:effectLst/>
                <a:latin typeface="Encode Sans"/>
              </a:rPr>
              <a:t>Activity source:</a:t>
            </a:r>
            <a:r>
              <a:rPr lang="en-US" b="0" i="0" dirty="0">
                <a:solidFill>
                  <a:srgbClr val="000000"/>
                </a:solidFill>
                <a:effectLst/>
                <a:latin typeface="Encode Sans"/>
              </a:rPr>
              <a:t> “</a:t>
            </a:r>
            <a:r>
              <a:rPr lang="en-US" b="0" i="0" u="sng" dirty="0">
                <a:effectLst/>
                <a:latin typeface="Encode Sans"/>
                <a:hlinkClick r:id="rId3"/>
              </a:rPr>
              <a:t>Respect</a:t>
            </a:r>
            <a:r>
              <a:rPr lang="en-US" b="0" i="0" dirty="0">
                <a:solidFill>
                  <a:srgbClr val="000000"/>
                </a:solidFill>
                <a:effectLst/>
                <a:latin typeface="Encode Sans"/>
              </a:rPr>
              <a:t>” by Ulrike </a:t>
            </a:r>
            <a:r>
              <a:rPr lang="en-US" b="0" i="0" dirty="0" err="1">
                <a:solidFill>
                  <a:srgbClr val="000000"/>
                </a:solidFill>
                <a:effectLst/>
                <a:latin typeface="Encode Sans"/>
              </a:rPr>
              <a:t>Kestler</a:t>
            </a:r>
            <a:r>
              <a:rPr lang="en-US" b="0" i="0" dirty="0">
                <a:solidFill>
                  <a:srgbClr val="000000"/>
                </a:solidFill>
                <a:effectLst/>
                <a:latin typeface="Encode Sans"/>
              </a:rPr>
              <a:t> In </a:t>
            </a:r>
            <a:r>
              <a:rPr lang="en-US" b="0" i="1" u="sng" dirty="0">
                <a:effectLst/>
                <a:latin typeface="Encode Sans"/>
                <a:hlinkClick r:id="rId4"/>
              </a:rPr>
              <a:t>Academic Integrity</a:t>
            </a:r>
            <a:r>
              <a:rPr lang="en-US" b="0" i="0" dirty="0">
                <a:solidFill>
                  <a:srgbClr val="000000"/>
                </a:solidFill>
                <a:effectLst/>
                <a:latin typeface="Encode Sans"/>
              </a:rPr>
              <a:t> is licensed under </a:t>
            </a:r>
            <a:r>
              <a:rPr lang="en-US" b="0" i="0" u="sng" dirty="0">
                <a:effectLst/>
                <a:latin typeface="Encode Sans"/>
                <a:hlinkClick r:id="rId5"/>
              </a:rPr>
              <a:t>CC BY-NC-SA 4.0</a:t>
            </a:r>
            <a:r>
              <a:rPr lang="en-US" b="0" i="0" dirty="0">
                <a:solidFill>
                  <a:srgbClr val="000000"/>
                </a:solidFill>
                <a:effectLst/>
                <a:latin typeface="Encode Sans"/>
              </a:rPr>
              <a:t>. / Text version created and minor summarization.</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32</a:t>
            </a:fld>
            <a:endParaRPr lang="en-US" dirty="0"/>
          </a:p>
        </p:txBody>
      </p:sp>
    </p:spTree>
    <p:extLst>
      <p:ext uri="{BB962C8B-B14F-4D97-AF65-F5344CB8AC3E}">
        <p14:creationId xmlns:p14="http://schemas.microsoft.com/office/powerpoint/2010/main" val="97984421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000000"/>
                </a:solidFill>
                <a:effectLst/>
                <a:latin typeface="Encode Sans"/>
              </a:rPr>
              <a:t>Activity source:</a:t>
            </a:r>
            <a:r>
              <a:rPr lang="en-US" b="0" i="0" dirty="0">
                <a:solidFill>
                  <a:srgbClr val="000000"/>
                </a:solidFill>
                <a:effectLst/>
                <a:latin typeface="Encode Sans"/>
              </a:rPr>
              <a:t> “</a:t>
            </a:r>
            <a:r>
              <a:rPr lang="en-US" b="0" i="0" u="sng" dirty="0">
                <a:effectLst/>
                <a:latin typeface="Encode Sans"/>
                <a:hlinkClick r:id="rId3"/>
              </a:rPr>
              <a:t>Respect</a:t>
            </a:r>
            <a:r>
              <a:rPr lang="en-US" b="0" i="0" dirty="0">
                <a:solidFill>
                  <a:srgbClr val="000000"/>
                </a:solidFill>
                <a:effectLst/>
                <a:latin typeface="Encode Sans"/>
              </a:rPr>
              <a:t>” by Ulrike </a:t>
            </a:r>
            <a:r>
              <a:rPr lang="en-US" b="0" i="0" dirty="0" err="1">
                <a:solidFill>
                  <a:srgbClr val="000000"/>
                </a:solidFill>
                <a:effectLst/>
                <a:latin typeface="Encode Sans"/>
              </a:rPr>
              <a:t>Kestler</a:t>
            </a:r>
            <a:r>
              <a:rPr lang="en-US" b="0" i="0" dirty="0">
                <a:solidFill>
                  <a:srgbClr val="000000"/>
                </a:solidFill>
                <a:effectLst/>
                <a:latin typeface="Encode Sans"/>
              </a:rPr>
              <a:t> In </a:t>
            </a:r>
            <a:r>
              <a:rPr lang="en-US" b="0" i="1" u="sng" dirty="0">
                <a:effectLst/>
                <a:latin typeface="Encode Sans"/>
                <a:hlinkClick r:id="rId4"/>
              </a:rPr>
              <a:t>Academic Integrity</a:t>
            </a:r>
            <a:r>
              <a:rPr lang="en-US" b="0" i="0" dirty="0">
                <a:solidFill>
                  <a:srgbClr val="000000"/>
                </a:solidFill>
                <a:effectLst/>
                <a:latin typeface="Encode Sans"/>
              </a:rPr>
              <a:t> is licensed under </a:t>
            </a:r>
            <a:r>
              <a:rPr lang="en-US" b="0" i="0" u="sng" dirty="0">
                <a:effectLst/>
                <a:latin typeface="Encode Sans"/>
                <a:hlinkClick r:id="rId5"/>
              </a:rPr>
              <a:t>CC BY-NC-SA 4.0</a:t>
            </a:r>
            <a:r>
              <a:rPr lang="en-US" b="0" i="0" dirty="0">
                <a:solidFill>
                  <a:srgbClr val="000000"/>
                </a:solidFill>
                <a:effectLst/>
                <a:latin typeface="Encode Sans"/>
              </a:rPr>
              <a:t>. / Text version created and minor summarization.</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33</a:t>
            </a:fld>
            <a:endParaRPr lang="en-US" dirty="0"/>
          </a:p>
        </p:txBody>
      </p:sp>
    </p:spTree>
    <p:extLst>
      <p:ext uri="{BB962C8B-B14F-4D97-AF65-F5344CB8AC3E}">
        <p14:creationId xmlns:p14="http://schemas.microsoft.com/office/powerpoint/2010/main" val="380063462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Responsibility was </a:t>
            </a:r>
            <a:r>
              <a:rPr lang="en-US" sz="1200" dirty="0">
                <a:effectLst/>
                <a:latin typeface="Calibri" panose="020F0502020204030204" pitchFamily="34" charset="0"/>
                <a:ea typeface="Calibri" panose="020F0502020204030204" pitchFamily="34" charset="0"/>
                <a:cs typeface="Times New Roman" panose="02020603050405020304" pitchFamily="18" charset="0"/>
              </a:rPr>
              <a:t>taken directly from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Chapter 1.4</a:t>
            </a:r>
            <a:r>
              <a:rPr lang="en-US" sz="1200" dirty="0">
                <a:effectLst/>
                <a:latin typeface="Calibri" panose="020F0502020204030204" pitchFamily="34" charset="0"/>
                <a:ea typeface="Calibri" panose="020F0502020204030204" pitchFamily="34" charset="0"/>
                <a:cs typeface="Times New Roman" panose="02020603050405020304" pitchFamily="18" charset="0"/>
              </a:rPr>
              <a:t> of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Communication Essentials for College</a:t>
            </a:r>
            <a:r>
              <a:rPr lang="en-US" sz="1200" dirty="0">
                <a:effectLst/>
                <a:latin typeface="Calibri" panose="020F0502020204030204" pitchFamily="34" charset="0"/>
                <a:ea typeface="Calibri" panose="020F0502020204030204" pitchFamily="34" charset="0"/>
                <a:cs typeface="Times New Roman" panose="02020603050405020304" pitchFamily="18" charset="0"/>
              </a:rPr>
              <a:t> by </a:t>
            </a:r>
            <a:r>
              <a:rPr lang="en-US" dirty="0"/>
              <a:t>Jen Booth, Emily Cramer &amp; Amanda </a:t>
            </a:r>
            <a:r>
              <a:rPr lang="en-US" dirty="0" err="1"/>
              <a:t>Quibell</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under</a:t>
            </a:r>
            <a:r>
              <a:rPr lang="en-US" sz="1200" dirty="0">
                <a:effectLst/>
                <a:latin typeface="Calibri" panose="020F0502020204030204" pitchFamily="34" charset="0"/>
                <a:ea typeface="Calibri" panose="020F0502020204030204" pitchFamily="34" charset="0"/>
                <a:cs typeface="Times New Roman" panose="02020603050405020304" pitchFamily="18" charset="0"/>
              </a:rPr>
              <a:t> a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CC BY-NC 4.0</a:t>
            </a:r>
            <a:r>
              <a:rPr lang="en-US" sz="1200" dirty="0">
                <a:effectLst/>
                <a:latin typeface="Calibri" panose="020F0502020204030204" pitchFamily="34" charset="0"/>
                <a:ea typeface="Calibri" panose="020F0502020204030204" pitchFamily="34" charset="0"/>
                <a:cs typeface="Times New Roman" panose="02020603050405020304" pitchFamily="18" charset="0"/>
              </a:rPr>
              <a:t> License. Minor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34</a:t>
            </a:fld>
            <a:endParaRPr lang="en-US" dirty="0"/>
          </a:p>
        </p:txBody>
      </p:sp>
    </p:spTree>
    <p:extLst>
      <p:ext uri="{BB962C8B-B14F-4D97-AF65-F5344CB8AC3E}">
        <p14:creationId xmlns:p14="http://schemas.microsoft.com/office/powerpoint/2010/main" val="134312374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373D3F"/>
                </a:solidFill>
                <a:effectLst/>
                <a:latin typeface="Encode Sans"/>
              </a:rPr>
              <a:t>The scenarios are adapted from the </a:t>
            </a:r>
            <a:r>
              <a:rPr lang="en-US" b="0" i="1" dirty="0">
                <a:solidFill>
                  <a:srgbClr val="373D3F"/>
                </a:solidFill>
                <a:effectLst/>
                <a:latin typeface="Encode Sans"/>
              </a:rPr>
              <a:t>Integrity Matters</a:t>
            </a:r>
            <a:r>
              <a:rPr lang="en-US" b="0" i="0" dirty="0">
                <a:solidFill>
                  <a:srgbClr val="373D3F"/>
                </a:solidFill>
                <a:effectLst/>
                <a:latin typeface="Encode Sans"/>
              </a:rPr>
              <a:t> app (</a:t>
            </a:r>
            <a:r>
              <a:rPr lang="en-US" b="0" i="0" dirty="0" err="1">
                <a:solidFill>
                  <a:srgbClr val="373D3F"/>
                </a:solidFill>
                <a:effectLst/>
                <a:latin typeface="Encode Sans"/>
              </a:rPr>
              <a:t>MusicCentric</a:t>
            </a:r>
            <a:r>
              <a:rPr lang="en-US" b="0" i="0" dirty="0">
                <a:solidFill>
                  <a:srgbClr val="373D3F"/>
                </a:solidFill>
                <a:effectLst/>
                <a:latin typeface="Encode Sans"/>
              </a:rPr>
              <a:t> Technologies, 2018) and</a:t>
            </a:r>
            <a:r>
              <a:rPr lang="en-US" sz="1200" dirty="0">
                <a:effectLst/>
                <a:latin typeface="Calibri" panose="020F0502020204030204" pitchFamily="34" charset="0"/>
                <a:ea typeface="Calibri" panose="020F0502020204030204" pitchFamily="34" charset="0"/>
                <a:cs typeface="Times New Roman" panose="02020603050405020304" pitchFamily="18" charset="0"/>
              </a:rPr>
              <a:t> was taken directly from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Chapter 1.4</a:t>
            </a:r>
            <a:r>
              <a:rPr lang="en-US" sz="1200" dirty="0">
                <a:effectLst/>
                <a:latin typeface="Calibri" panose="020F0502020204030204" pitchFamily="34" charset="0"/>
                <a:ea typeface="Calibri" panose="020F0502020204030204" pitchFamily="34" charset="0"/>
                <a:cs typeface="Times New Roman" panose="02020603050405020304" pitchFamily="18" charset="0"/>
              </a:rPr>
              <a:t> of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Communication Essentials for College</a:t>
            </a:r>
            <a:r>
              <a:rPr lang="en-US" sz="1200" dirty="0">
                <a:effectLst/>
                <a:latin typeface="Calibri" panose="020F0502020204030204" pitchFamily="34" charset="0"/>
                <a:ea typeface="Calibri" panose="020F0502020204030204" pitchFamily="34" charset="0"/>
                <a:cs typeface="Times New Roman" panose="02020603050405020304" pitchFamily="18" charset="0"/>
              </a:rPr>
              <a:t> by </a:t>
            </a:r>
            <a:r>
              <a:rPr lang="en-US" dirty="0"/>
              <a:t>Jen Booth, Emily Cramer &amp; Amanda </a:t>
            </a:r>
            <a:r>
              <a:rPr lang="en-US" dirty="0" err="1"/>
              <a:t>Quibell</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under</a:t>
            </a:r>
            <a:r>
              <a:rPr lang="en-US" sz="1200" dirty="0">
                <a:effectLst/>
                <a:latin typeface="Calibri" panose="020F0502020204030204" pitchFamily="34" charset="0"/>
                <a:ea typeface="Calibri" panose="020F0502020204030204" pitchFamily="34" charset="0"/>
                <a:cs typeface="Times New Roman" panose="02020603050405020304" pitchFamily="18" charset="0"/>
              </a:rPr>
              <a:t> a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CC BY-NC 4.0</a:t>
            </a:r>
            <a:r>
              <a:rPr lang="en-US" sz="1200" dirty="0">
                <a:effectLst/>
                <a:latin typeface="Calibri" panose="020F0502020204030204" pitchFamily="34" charset="0"/>
                <a:ea typeface="Calibri" panose="020F0502020204030204" pitchFamily="34" charset="0"/>
                <a:cs typeface="Times New Roman" panose="02020603050405020304" pitchFamily="18" charset="0"/>
              </a:rPr>
              <a:t> License. No changes were made.</a:t>
            </a:r>
          </a:p>
          <a:p>
            <a:endParaRPr lang="en-US" dirty="0"/>
          </a:p>
          <a:p>
            <a:r>
              <a:rPr lang="en-US" b="0" i="0" dirty="0" err="1">
                <a:solidFill>
                  <a:srgbClr val="373D3F"/>
                </a:solidFill>
                <a:effectLst/>
                <a:latin typeface="Encode Sans"/>
              </a:rPr>
              <a:t>MusicCentric</a:t>
            </a:r>
            <a:r>
              <a:rPr lang="en-US" b="0" i="0" dirty="0">
                <a:solidFill>
                  <a:srgbClr val="373D3F"/>
                </a:solidFill>
                <a:effectLst/>
                <a:latin typeface="Encode Sans"/>
              </a:rPr>
              <a:t> Technologies. (2018). </a:t>
            </a:r>
            <a:r>
              <a:rPr lang="en-US" b="0" i="1" dirty="0" err="1">
                <a:solidFill>
                  <a:srgbClr val="373D3F"/>
                </a:solidFill>
                <a:effectLst/>
                <a:latin typeface="Encode Sans"/>
              </a:rPr>
              <a:t>IntegrityMatters</a:t>
            </a:r>
            <a:r>
              <a:rPr lang="en-US" b="0" i="0" dirty="0">
                <a:solidFill>
                  <a:srgbClr val="373D3F"/>
                </a:solidFill>
                <a:effectLst/>
                <a:latin typeface="Encode Sans"/>
              </a:rPr>
              <a:t> [Mobile application software]. https://apps.apple.com/ . </a:t>
            </a:r>
            <a:r>
              <a:rPr lang="en-US" b="0" i="0" u="sng" dirty="0">
                <a:effectLst/>
                <a:latin typeface="Encode Sans"/>
                <a:hlinkClick r:id="rId5"/>
              </a:rPr>
              <a:t>CC BY-NC 4.0</a:t>
            </a:r>
            <a:r>
              <a:rPr lang="en-US" b="0" i="0" dirty="0">
                <a:solidFill>
                  <a:srgbClr val="373D3F"/>
                </a:solidFill>
                <a:effectLst/>
                <a:latin typeface="Encode Sans"/>
              </a:rPr>
              <a:t>.</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35</a:t>
            </a:fld>
            <a:endParaRPr lang="en-US" dirty="0"/>
          </a:p>
        </p:txBody>
      </p:sp>
    </p:spTree>
    <p:extLst>
      <p:ext uri="{BB962C8B-B14F-4D97-AF65-F5344CB8AC3E}">
        <p14:creationId xmlns:p14="http://schemas.microsoft.com/office/powerpoint/2010/main" val="109955771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a:solidFill>
                  <a:srgbClr val="000000"/>
                </a:solidFill>
                <a:effectLst/>
                <a:latin typeface="Encode Sans"/>
              </a:rPr>
              <a:t>Activity source:</a:t>
            </a:r>
            <a:r>
              <a:rPr lang="en-US" b="0" i="0" dirty="0">
                <a:solidFill>
                  <a:srgbClr val="000000"/>
                </a:solidFill>
                <a:effectLst/>
                <a:latin typeface="Encode Sans"/>
              </a:rPr>
              <a:t> “</a:t>
            </a:r>
            <a:r>
              <a:rPr lang="en-US" b="0" i="0" u="sng" dirty="0">
                <a:effectLst/>
                <a:latin typeface="Encode Sans"/>
                <a:hlinkClick r:id="rId3"/>
              </a:rPr>
              <a:t>Responsibility</a:t>
            </a:r>
            <a:r>
              <a:rPr lang="en-US" b="0" i="0" dirty="0">
                <a:solidFill>
                  <a:srgbClr val="000000"/>
                </a:solidFill>
                <a:effectLst/>
                <a:latin typeface="Encode Sans"/>
              </a:rPr>
              <a:t>” by Ulrike </a:t>
            </a:r>
            <a:r>
              <a:rPr lang="en-US" b="0" i="0" dirty="0" err="1">
                <a:solidFill>
                  <a:srgbClr val="000000"/>
                </a:solidFill>
                <a:effectLst/>
                <a:latin typeface="Encode Sans"/>
              </a:rPr>
              <a:t>Kestler</a:t>
            </a:r>
            <a:r>
              <a:rPr lang="en-US" b="0" i="0" dirty="0">
                <a:solidFill>
                  <a:srgbClr val="000000"/>
                </a:solidFill>
                <a:effectLst/>
                <a:latin typeface="Encode Sans"/>
              </a:rPr>
              <a:t> In </a:t>
            </a:r>
            <a:r>
              <a:rPr lang="en-US" b="0" i="1" u="sng" dirty="0">
                <a:effectLst/>
                <a:latin typeface="Encode Sans"/>
                <a:hlinkClick r:id="rId4"/>
              </a:rPr>
              <a:t>Academic Integrity</a:t>
            </a:r>
            <a:r>
              <a:rPr lang="en-US" b="0" i="0" dirty="0">
                <a:solidFill>
                  <a:srgbClr val="000000"/>
                </a:solidFill>
                <a:effectLst/>
                <a:latin typeface="Encode Sans"/>
              </a:rPr>
              <a:t> is licensed under </a:t>
            </a:r>
            <a:r>
              <a:rPr lang="en-US" b="0" i="0" u="sng" dirty="0">
                <a:effectLst/>
                <a:latin typeface="Encode Sans"/>
                <a:hlinkClick r:id="rId5"/>
              </a:rPr>
              <a:t>CC BY-NC-SA 4.0</a:t>
            </a:r>
            <a:r>
              <a:rPr lang="en-US" b="0" i="0" dirty="0">
                <a:solidFill>
                  <a:srgbClr val="000000"/>
                </a:solidFill>
                <a:effectLst/>
                <a:latin typeface="Encode Sans"/>
              </a:rPr>
              <a:t>. / Text version created and minor summarization.</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36</a:t>
            </a:fld>
            <a:endParaRPr lang="en-US" dirty="0"/>
          </a:p>
        </p:txBody>
      </p:sp>
    </p:spTree>
    <p:extLst>
      <p:ext uri="{BB962C8B-B14F-4D97-AF65-F5344CB8AC3E}">
        <p14:creationId xmlns:p14="http://schemas.microsoft.com/office/powerpoint/2010/main" val="110176634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000000"/>
                </a:solidFill>
                <a:effectLst/>
                <a:latin typeface="Encode Sans"/>
              </a:rPr>
              <a:t>Activity source:</a:t>
            </a:r>
            <a:r>
              <a:rPr lang="en-US" b="0" i="0" dirty="0">
                <a:solidFill>
                  <a:srgbClr val="000000"/>
                </a:solidFill>
                <a:effectLst/>
                <a:latin typeface="Encode Sans"/>
              </a:rPr>
              <a:t> “</a:t>
            </a:r>
            <a:r>
              <a:rPr lang="en-US" b="0" i="0" u="sng" dirty="0">
                <a:effectLst/>
                <a:latin typeface="Encode Sans"/>
                <a:hlinkClick r:id="rId3"/>
              </a:rPr>
              <a:t>Responsibility</a:t>
            </a:r>
            <a:r>
              <a:rPr lang="en-US" b="0" i="0" dirty="0">
                <a:solidFill>
                  <a:srgbClr val="000000"/>
                </a:solidFill>
                <a:effectLst/>
                <a:latin typeface="Encode Sans"/>
              </a:rPr>
              <a:t>” by Ulrike </a:t>
            </a:r>
            <a:r>
              <a:rPr lang="en-US" b="0" i="0" dirty="0" err="1">
                <a:solidFill>
                  <a:srgbClr val="000000"/>
                </a:solidFill>
                <a:effectLst/>
                <a:latin typeface="Encode Sans"/>
              </a:rPr>
              <a:t>Kestler</a:t>
            </a:r>
            <a:r>
              <a:rPr lang="en-US" b="0" i="0" dirty="0">
                <a:solidFill>
                  <a:srgbClr val="000000"/>
                </a:solidFill>
                <a:effectLst/>
                <a:latin typeface="Encode Sans"/>
              </a:rPr>
              <a:t> In </a:t>
            </a:r>
            <a:r>
              <a:rPr lang="en-US" b="0" i="1" u="sng" dirty="0">
                <a:effectLst/>
                <a:latin typeface="Encode Sans"/>
                <a:hlinkClick r:id="rId4"/>
              </a:rPr>
              <a:t>Academic Integrity</a:t>
            </a:r>
            <a:r>
              <a:rPr lang="en-US" b="0" i="0" dirty="0">
                <a:solidFill>
                  <a:srgbClr val="000000"/>
                </a:solidFill>
                <a:effectLst/>
                <a:latin typeface="Encode Sans"/>
              </a:rPr>
              <a:t> is licensed under </a:t>
            </a:r>
            <a:r>
              <a:rPr lang="en-US" b="0" i="0" u="sng" dirty="0">
                <a:effectLst/>
                <a:latin typeface="Encode Sans"/>
                <a:hlinkClick r:id="rId5"/>
              </a:rPr>
              <a:t>CC BY-NC-SA 4.0</a:t>
            </a:r>
            <a:r>
              <a:rPr lang="en-US" b="0" i="0" dirty="0">
                <a:solidFill>
                  <a:srgbClr val="000000"/>
                </a:solidFill>
                <a:effectLst/>
                <a:latin typeface="Encode Sans"/>
              </a:rPr>
              <a:t>. / Text version created and minor summarization.</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37</a:t>
            </a:fld>
            <a:endParaRPr lang="en-US" dirty="0"/>
          </a:p>
        </p:txBody>
      </p:sp>
    </p:spTree>
    <p:extLst>
      <p:ext uri="{BB962C8B-B14F-4D97-AF65-F5344CB8AC3E}">
        <p14:creationId xmlns:p14="http://schemas.microsoft.com/office/powerpoint/2010/main" val="123093476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000000"/>
                </a:solidFill>
                <a:effectLst/>
                <a:latin typeface="Encode Sans"/>
              </a:rPr>
              <a:t>Activity source:</a:t>
            </a:r>
            <a:r>
              <a:rPr lang="en-US" b="0" i="0" dirty="0">
                <a:solidFill>
                  <a:srgbClr val="000000"/>
                </a:solidFill>
                <a:effectLst/>
                <a:latin typeface="Encode Sans"/>
              </a:rPr>
              <a:t> “</a:t>
            </a:r>
            <a:r>
              <a:rPr lang="en-US" b="0" i="0" u="sng" dirty="0">
                <a:effectLst/>
                <a:latin typeface="Encode Sans"/>
                <a:hlinkClick r:id="rId3"/>
              </a:rPr>
              <a:t>Responsibility</a:t>
            </a:r>
            <a:r>
              <a:rPr lang="en-US" b="0" i="0" dirty="0">
                <a:solidFill>
                  <a:srgbClr val="000000"/>
                </a:solidFill>
                <a:effectLst/>
                <a:latin typeface="Encode Sans"/>
              </a:rPr>
              <a:t>” by Ulrike </a:t>
            </a:r>
            <a:r>
              <a:rPr lang="en-US" b="0" i="0" dirty="0" err="1">
                <a:solidFill>
                  <a:srgbClr val="000000"/>
                </a:solidFill>
                <a:effectLst/>
                <a:latin typeface="Encode Sans"/>
              </a:rPr>
              <a:t>Kestler</a:t>
            </a:r>
            <a:r>
              <a:rPr lang="en-US" b="0" i="0" dirty="0">
                <a:solidFill>
                  <a:srgbClr val="000000"/>
                </a:solidFill>
                <a:effectLst/>
                <a:latin typeface="Encode Sans"/>
              </a:rPr>
              <a:t> In </a:t>
            </a:r>
            <a:r>
              <a:rPr lang="en-US" b="0" i="1" u="sng" dirty="0">
                <a:effectLst/>
                <a:latin typeface="Encode Sans"/>
                <a:hlinkClick r:id="rId4"/>
              </a:rPr>
              <a:t>Academic Integrity</a:t>
            </a:r>
            <a:r>
              <a:rPr lang="en-US" b="0" i="0" dirty="0">
                <a:solidFill>
                  <a:srgbClr val="000000"/>
                </a:solidFill>
                <a:effectLst/>
                <a:latin typeface="Encode Sans"/>
              </a:rPr>
              <a:t> is licensed under </a:t>
            </a:r>
            <a:r>
              <a:rPr lang="en-US" b="0" i="0" u="sng" dirty="0">
                <a:effectLst/>
                <a:latin typeface="Encode Sans"/>
                <a:hlinkClick r:id="rId5"/>
              </a:rPr>
              <a:t>CC BY-NC-SA 4.0</a:t>
            </a:r>
            <a:r>
              <a:rPr lang="en-US" b="0" i="0" dirty="0">
                <a:solidFill>
                  <a:srgbClr val="000000"/>
                </a:solidFill>
                <a:effectLst/>
                <a:latin typeface="Encode Sans"/>
              </a:rPr>
              <a:t>. / Text version created and minor summarization.</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38</a:t>
            </a:fld>
            <a:endParaRPr lang="en-US" dirty="0"/>
          </a:p>
        </p:txBody>
      </p:sp>
    </p:spTree>
    <p:extLst>
      <p:ext uri="{BB962C8B-B14F-4D97-AF65-F5344CB8AC3E}">
        <p14:creationId xmlns:p14="http://schemas.microsoft.com/office/powerpoint/2010/main" val="417761503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000000"/>
                </a:solidFill>
                <a:effectLst/>
                <a:latin typeface="Encode Sans"/>
              </a:rPr>
              <a:t>Activity source:</a:t>
            </a:r>
            <a:r>
              <a:rPr lang="en-US" b="0" i="0" dirty="0">
                <a:solidFill>
                  <a:srgbClr val="000000"/>
                </a:solidFill>
                <a:effectLst/>
                <a:latin typeface="Encode Sans"/>
              </a:rPr>
              <a:t> “</a:t>
            </a:r>
            <a:r>
              <a:rPr lang="en-US" b="0" i="0" u="sng" dirty="0">
                <a:effectLst/>
                <a:latin typeface="Encode Sans"/>
                <a:hlinkClick r:id="rId3"/>
              </a:rPr>
              <a:t>Responsibility</a:t>
            </a:r>
            <a:r>
              <a:rPr lang="en-US" b="0" i="0" dirty="0">
                <a:solidFill>
                  <a:srgbClr val="000000"/>
                </a:solidFill>
                <a:effectLst/>
                <a:latin typeface="Encode Sans"/>
              </a:rPr>
              <a:t>” by Ulrike </a:t>
            </a:r>
            <a:r>
              <a:rPr lang="en-US" b="0" i="0" dirty="0" err="1">
                <a:solidFill>
                  <a:srgbClr val="000000"/>
                </a:solidFill>
                <a:effectLst/>
                <a:latin typeface="Encode Sans"/>
              </a:rPr>
              <a:t>Kestler</a:t>
            </a:r>
            <a:r>
              <a:rPr lang="en-US" b="0" i="0" dirty="0">
                <a:solidFill>
                  <a:srgbClr val="000000"/>
                </a:solidFill>
                <a:effectLst/>
                <a:latin typeface="Encode Sans"/>
              </a:rPr>
              <a:t> In </a:t>
            </a:r>
            <a:r>
              <a:rPr lang="en-US" b="0" i="1" u="sng" dirty="0">
                <a:effectLst/>
                <a:latin typeface="Encode Sans"/>
                <a:hlinkClick r:id="rId4"/>
              </a:rPr>
              <a:t>Academic Integrity</a:t>
            </a:r>
            <a:r>
              <a:rPr lang="en-US" b="0" i="0" dirty="0">
                <a:solidFill>
                  <a:srgbClr val="000000"/>
                </a:solidFill>
                <a:effectLst/>
                <a:latin typeface="Encode Sans"/>
              </a:rPr>
              <a:t> is licensed under </a:t>
            </a:r>
            <a:r>
              <a:rPr lang="en-US" b="0" i="0" u="sng" dirty="0">
                <a:effectLst/>
                <a:latin typeface="Encode Sans"/>
                <a:hlinkClick r:id="rId5"/>
              </a:rPr>
              <a:t>CC BY-NC-SA 4.0</a:t>
            </a:r>
            <a:r>
              <a:rPr lang="en-US" b="0" i="0" dirty="0">
                <a:solidFill>
                  <a:srgbClr val="000000"/>
                </a:solidFill>
                <a:effectLst/>
                <a:latin typeface="Encode Sans"/>
              </a:rPr>
              <a:t>. / Text version created and minor summarization.</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39</a:t>
            </a:fld>
            <a:endParaRPr lang="en-US" dirty="0"/>
          </a:p>
        </p:txBody>
      </p:sp>
    </p:spTree>
    <p:extLst>
      <p:ext uri="{BB962C8B-B14F-4D97-AF65-F5344CB8AC3E}">
        <p14:creationId xmlns:p14="http://schemas.microsoft.com/office/powerpoint/2010/main" val="217600125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000000"/>
                </a:solidFill>
                <a:effectLst/>
                <a:latin typeface="Encode Sans"/>
              </a:rPr>
              <a:t>Activity source:</a:t>
            </a:r>
            <a:r>
              <a:rPr lang="en-US" b="0" i="0" dirty="0">
                <a:solidFill>
                  <a:srgbClr val="000000"/>
                </a:solidFill>
                <a:effectLst/>
                <a:latin typeface="Encode Sans"/>
              </a:rPr>
              <a:t> “</a:t>
            </a:r>
            <a:r>
              <a:rPr lang="en-US" b="0" i="0" u="sng" dirty="0">
                <a:effectLst/>
                <a:latin typeface="Encode Sans"/>
                <a:hlinkClick r:id="rId3"/>
              </a:rPr>
              <a:t>Responsibility</a:t>
            </a:r>
            <a:r>
              <a:rPr lang="en-US" b="0" i="0" dirty="0">
                <a:solidFill>
                  <a:srgbClr val="000000"/>
                </a:solidFill>
                <a:effectLst/>
                <a:latin typeface="Encode Sans"/>
              </a:rPr>
              <a:t>” by Ulrike </a:t>
            </a:r>
            <a:r>
              <a:rPr lang="en-US" b="0" i="0" dirty="0" err="1">
                <a:solidFill>
                  <a:srgbClr val="000000"/>
                </a:solidFill>
                <a:effectLst/>
                <a:latin typeface="Encode Sans"/>
              </a:rPr>
              <a:t>Kestler</a:t>
            </a:r>
            <a:r>
              <a:rPr lang="en-US" b="0" i="0" dirty="0">
                <a:solidFill>
                  <a:srgbClr val="000000"/>
                </a:solidFill>
                <a:effectLst/>
                <a:latin typeface="Encode Sans"/>
              </a:rPr>
              <a:t> In </a:t>
            </a:r>
            <a:r>
              <a:rPr lang="en-US" b="0" i="1" u="sng" dirty="0">
                <a:effectLst/>
                <a:latin typeface="Encode Sans"/>
                <a:hlinkClick r:id="rId4"/>
              </a:rPr>
              <a:t>Academic Integrity</a:t>
            </a:r>
            <a:r>
              <a:rPr lang="en-US" b="0" i="0" dirty="0">
                <a:solidFill>
                  <a:srgbClr val="000000"/>
                </a:solidFill>
                <a:effectLst/>
                <a:latin typeface="Encode Sans"/>
              </a:rPr>
              <a:t> is licensed under </a:t>
            </a:r>
            <a:r>
              <a:rPr lang="en-US" b="0" i="0" u="sng" dirty="0">
                <a:effectLst/>
                <a:latin typeface="Encode Sans"/>
                <a:hlinkClick r:id="rId5"/>
              </a:rPr>
              <a:t>CC BY-NC-SA 4.0</a:t>
            </a:r>
            <a:r>
              <a:rPr lang="en-US" b="0" i="0" dirty="0">
                <a:solidFill>
                  <a:srgbClr val="000000"/>
                </a:solidFill>
                <a:effectLst/>
                <a:latin typeface="Encode Sans"/>
              </a:rPr>
              <a:t>. / Text version created and minor summarization.</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40</a:t>
            </a:fld>
            <a:endParaRPr lang="en-US" dirty="0"/>
          </a:p>
        </p:txBody>
      </p:sp>
    </p:spTree>
    <p:extLst>
      <p:ext uri="{BB962C8B-B14F-4D97-AF65-F5344CB8AC3E}">
        <p14:creationId xmlns:p14="http://schemas.microsoft.com/office/powerpoint/2010/main" val="42753007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5</a:t>
            </a:fld>
            <a:endParaRPr lang="en-US" dirty="0"/>
          </a:p>
        </p:txBody>
      </p:sp>
    </p:spTree>
    <p:extLst>
      <p:ext uri="{BB962C8B-B14F-4D97-AF65-F5344CB8AC3E}">
        <p14:creationId xmlns:p14="http://schemas.microsoft.com/office/powerpoint/2010/main" val="170376672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000000"/>
                </a:solidFill>
                <a:effectLst/>
                <a:latin typeface="Encode Sans"/>
              </a:rPr>
              <a:t>Activity source:</a:t>
            </a:r>
            <a:r>
              <a:rPr lang="en-US" b="0" i="0" dirty="0">
                <a:solidFill>
                  <a:srgbClr val="000000"/>
                </a:solidFill>
                <a:effectLst/>
                <a:latin typeface="Encode Sans"/>
              </a:rPr>
              <a:t> “</a:t>
            </a:r>
            <a:r>
              <a:rPr lang="en-US" b="0" i="0" u="sng" dirty="0">
                <a:effectLst/>
                <a:latin typeface="Encode Sans"/>
                <a:hlinkClick r:id="rId3"/>
              </a:rPr>
              <a:t>Responsibility</a:t>
            </a:r>
            <a:r>
              <a:rPr lang="en-US" b="0" i="0" dirty="0">
                <a:solidFill>
                  <a:srgbClr val="000000"/>
                </a:solidFill>
                <a:effectLst/>
                <a:latin typeface="Encode Sans"/>
              </a:rPr>
              <a:t>” by Ulrike </a:t>
            </a:r>
            <a:r>
              <a:rPr lang="en-US" b="0" i="0" dirty="0" err="1">
                <a:solidFill>
                  <a:srgbClr val="000000"/>
                </a:solidFill>
                <a:effectLst/>
                <a:latin typeface="Encode Sans"/>
              </a:rPr>
              <a:t>Kestler</a:t>
            </a:r>
            <a:r>
              <a:rPr lang="en-US" b="0" i="0" dirty="0">
                <a:solidFill>
                  <a:srgbClr val="000000"/>
                </a:solidFill>
                <a:effectLst/>
                <a:latin typeface="Encode Sans"/>
              </a:rPr>
              <a:t> In </a:t>
            </a:r>
            <a:r>
              <a:rPr lang="en-US" b="0" i="1" u="sng" dirty="0">
                <a:effectLst/>
                <a:latin typeface="Encode Sans"/>
                <a:hlinkClick r:id="rId4"/>
              </a:rPr>
              <a:t>Academic Integrity</a:t>
            </a:r>
            <a:r>
              <a:rPr lang="en-US" b="0" i="0" dirty="0">
                <a:solidFill>
                  <a:srgbClr val="000000"/>
                </a:solidFill>
                <a:effectLst/>
                <a:latin typeface="Encode Sans"/>
              </a:rPr>
              <a:t> is licensed under </a:t>
            </a:r>
            <a:r>
              <a:rPr lang="en-US" b="0" i="0" u="sng" dirty="0">
                <a:effectLst/>
                <a:latin typeface="Encode Sans"/>
                <a:hlinkClick r:id="rId5"/>
              </a:rPr>
              <a:t>CC BY-NC-SA 4.0</a:t>
            </a:r>
            <a:r>
              <a:rPr lang="en-US" b="0" i="0" dirty="0">
                <a:solidFill>
                  <a:srgbClr val="000000"/>
                </a:solidFill>
                <a:effectLst/>
                <a:latin typeface="Encode Sans"/>
              </a:rPr>
              <a:t>. / Text version created and minor summarization.</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41</a:t>
            </a:fld>
            <a:endParaRPr lang="en-US" dirty="0"/>
          </a:p>
        </p:txBody>
      </p:sp>
    </p:spTree>
    <p:extLst>
      <p:ext uri="{BB962C8B-B14F-4D97-AF65-F5344CB8AC3E}">
        <p14:creationId xmlns:p14="http://schemas.microsoft.com/office/powerpoint/2010/main" val="172693122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000000"/>
                </a:solidFill>
                <a:effectLst/>
                <a:latin typeface="Encode Sans"/>
              </a:rPr>
              <a:t>Activity source:</a:t>
            </a:r>
            <a:r>
              <a:rPr lang="en-US" b="0" i="0" dirty="0">
                <a:solidFill>
                  <a:srgbClr val="000000"/>
                </a:solidFill>
                <a:effectLst/>
                <a:latin typeface="Encode Sans"/>
              </a:rPr>
              <a:t> “</a:t>
            </a:r>
            <a:r>
              <a:rPr lang="en-US" b="0" i="0" u="sng" dirty="0">
                <a:effectLst/>
                <a:latin typeface="Encode Sans"/>
                <a:hlinkClick r:id="rId3"/>
              </a:rPr>
              <a:t>Responsibility</a:t>
            </a:r>
            <a:r>
              <a:rPr lang="en-US" b="0" i="0" dirty="0">
                <a:solidFill>
                  <a:srgbClr val="000000"/>
                </a:solidFill>
                <a:effectLst/>
                <a:latin typeface="Encode Sans"/>
              </a:rPr>
              <a:t>” by Ulrike </a:t>
            </a:r>
            <a:r>
              <a:rPr lang="en-US" b="0" i="0" dirty="0" err="1">
                <a:solidFill>
                  <a:srgbClr val="000000"/>
                </a:solidFill>
                <a:effectLst/>
                <a:latin typeface="Encode Sans"/>
              </a:rPr>
              <a:t>Kestler</a:t>
            </a:r>
            <a:r>
              <a:rPr lang="en-US" b="0" i="0" dirty="0">
                <a:solidFill>
                  <a:srgbClr val="000000"/>
                </a:solidFill>
                <a:effectLst/>
                <a:latin typeface="Encode Sans"/>
              </a:rPr>
              <a:t> In </a:t>
            </a:r>
            <a:r>
              <a:rPr lang="en-US" b="0" i="1" u="sng" dirty="0">
                <a:effectLst/>
                <a:latin typeface="Encode Sans"/>
                <a:hlinkClick r:id="rId4"/>
              </a:rPr>
              <a:t>Academic Integrity</a:t>
            </a:r>
            <a:r>
              <a:rPr lang="en-US" b="0" i="0" dirty="0">
                <a:solidFill>
                  <a:srgbClr val="000000"/>
                </a:solidFill>
                <a:effectLst/>
                <a:latin typeface="Encode Sans"/>
              </a:rPr>
              <a:t> is licensed under </a:t>
            </a:r>
            <a:r>
              <a:rPr lang="en-US" b="0" i="0" u="sng" dirty="0">
                <a:effectLst/>
                <a:latin typeface="Encode Sans"/>
                <a:hlinkClick r:id="rId5"/>
              </a:rPr>
              <a:t>CC BY-NC-SA 4.0</a:t>
            </a:r>
            <a:r>
              <a:rPr lang="en-US" b="0" i="0" dirty="0">
                <a:solidFill>
                  <a:srgbClr val="000000"/>
                </a:solidFill>
                <a:effectLst/>
                <a:latin typeface="Encode Sans"/>
              </a:rPr>
              <a:t>. / Text version created and minor summarization.</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42</a:t>
            </a:fld>
            <a:endParaRPr lang="en-US" dirty="0"/>
          </a:p>
        </p:txBody>
      </p:sp>
    </p:spTree>
    <p:extLst>
      <p:ext uri="{BB962C8B-B14F-4D97-AF65-F5344CB8AC3E}">
        <p14:creationId xmlns:p14="http://schemas.microsoft.com/office/powerpoint/2010/main" val="300656634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000000"/>
                </a:solidFill>
                <a:effectLst/>
                <a:latin typeface="Encode Sans"/>
              </a:rPr>
              <a:t>Activity source:</a:t>
            </a:r>
            <a:r>
              <a:rPr lang="en-US" b="0" i="0" dirty="0">
                <a:solidFill>
                  <a:srgbClr val="000000"/>
                </a:solidFill>
                <a:effectLst/>
                <a:latin typeface="Encode Sans"/>
              </a:rPr>
              <a:t> “</a:t>
            </a:r>
            <a:r>
              <a:rPr lang="en-US" b="0" i="0" u="sng" dirty="0">
                <a:effectLst/>
                <a:latin typeface="Encode Sans"/>
                <a:hlinkClick r:id="rId3"/>
              </a:rPr>
              <a:t>Responsibility</a:t>
            </a:r>
            <a:r>
              <a:rPr lang="en-US" b="0" i="0" dirty="0">
                <a:solidFill>
                  <a:srgbClr val="000000"/>
                </a:solidFill>
                <a:effectLst/>
                <a:latin typeface="Encode Sans"/>
              </a:rPr>
              <a:t>” by Ulrike </a:t>
            </a:r>
            <a:r>
              <a:rPr lang="en-US" b="0" i="0" dirty="0" err="1">
                <a:solidFill>
                  <a:srgbClr val="000000"/>
                </a:solidFill>
                <a:effectLst/>
                <a:latin typeface="Encode Sans"/>
              </a:rPr>
              <a:t>Kestler</a:t>
            </a:r>
            <a:r>
              <a:rPr lang="en-US" b="0" i="0" dirty="0">
                <a:solidFill>
                  <a:srgbClr val="000000"/>
                </a:solidFill>
                <a:effectLst/>
                <a:latin typeface="Encode Sans"/>
              </a:rPr>
              <a:t> In </a:t>
            </a:r>
            <a:r>
              <a:rPr lang="en-US" b="0" i="1" u="sng" dirty="0">
                <a:effectLst/>
                <a:latin typeface="Encode Sans"/>
                <a:hlinkClick r:id="rId4"/>
              </a:rPr>
              <a:t>Academic Integrity</a:t>
            </a:r>
            <a:r>
              <a:rPr lang="en-US" b="0" i="0" dirty="0">
                <a:solidFill>
                  <a:srgbClr val="000000"/>
                </a:solidFill>
                <a:effectLst/>
                <a:latin typeface="Encode Sans"/>
              </a:rPr>
              <a:t> is licensed under </a:t>
            </a:r>
            <a:r>
              <a:rPr lang="en-US" b="0" i="0" u="sng" dirty="0">
                <a:effectLst/>
                <a:latin typeface="Encode Sans"/>
                <a:hlinkClick r:id="rId5"/>
              </a:rPr>
              <a:t>CC BY-NC-SA 4.0</a:t>
            </a:r>
            <a:r>
              <a:rPr lang="en-US" b="0" i="0" dirty="0">
                <a:solidFill>
                  <a:srgbClr val="000000"/>
                </a:solidFill>
                <a:effectLst/>
                <a:latin typeface="Encode Sans"/>
              </a:rPr>
              <a:t>. / Text version created and minor summarization.</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43</a:t>
            </a:fld>
            <a:endParaRPr lang="en-US" dirty="0"/>
          </a:p>
        </p:txBody>
      </p:sp>
    </p:spTree>
    <p:extLst>
      <p:ext uri="{BB962C8B-B14F-4D97-AF65-F5344CB8AC3E}">
        <p14:creationId xmlns:p14="http://schemas.microsoft.com/office/powerpoint/2010/main" val="305321356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Responsibility was </a:t>
            </a:r>
            <a:r>
              <a:rPr lang="en-US" sz="1200" dirty="0">
                <a:effectLst/>
                <a:latin typeface="Calibri" panose="020F0502020204030204" pitchFamily="34" charset="0"/>
                <a:ea typeface="Calibri" panose="020F0502020204030204" pitchFamily="34" charset="0"/>
                <a:cs typeface="Times New Roman" panose="02020603050405020304" pitchFamily="18" charset="0"/>
              </a:rPr>
              <a:t>taken directly from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Chapter 1.4</a:t>
            </a:r>
            <a:r>
              <a:rPr lang="en-US" sz="1200" dirty="0">
                <a:effectLst/>
                <a:latin typeface="Calibri" panose="020F0502020204030204" pitchFamily="34" charset="0"/>
                <a:ea typeface="Calibri" panose="020F0502020204030204" pitchFamily="34" charset="0"/>
                <a:cs typeface="Times New Roman" panose="02020603050405020304" pitchFamily="18" charset="0"/>
              </a:rPr>
              <a:t> of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Communication Essentials for College</a:t>
            </a:r>
            <a:r>
              <a:rPr lang="en-US" sz="1200" dirty="0">
                <a:effectLst/>
                <a:latin typeface="Calibri" panose="020F0502020204030204" pitchFamily="34" charset="0"/>
                <a:ea typeface="Calibri" panose="020F0502020204030204" pitchFamily="34" charset="0"/>
                <a:cs typeface="Times New Roman" panose="02020603050405020304" pitchFamily="18" charset="0"/>
              </a:rPr>
              <a:t> by </a:t>
            </a:r>
            <a:r>
              <a:rPr lang="en-US" dirty="0"/>
              <a:t>Jen Booth, Emily Cramer &amp; Amanda </a:t>
            </a:r>
            <a:r>
              <a:rPr lang="en-US" dirty="0" err="1"/>
              <a:t>Quibell</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under</a:t>
            </a:r>
            <a:r>
              <a:rPr lang="en-US" sz="1200" dirty="0">
                <a:effectLst/>
                <a:latin typeface="Calibri" panose="020F0502020204030204" pitchFamily="34" charset="0"/>
                <a:ea typeface="Calibri" panose="020F0502020204030204" pitchFamily="34" charset="0"/>
                <a:cs typeface="Times New Roman" panose="02020603050405020304" pitchFamily="18" charset="0"/>
              </a:rPr>
              <a:t> a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CC BY-NC 4.0</a:t>
            </a:r>
            <a:r>
              <a:rPr lang="en-US" sz="1200" dirty="0">
                <a:effectLst/>
                <a:latin typeface="Calibri" panose="020F0502020204030204" pitchFamily="34" charset="0"/>
                <a:ea typeface="Calibri" panose="020F0502020204030204" pitchFamily="34" charset="0"/>
                <a:cs typeface="Times New Roman" panose="02020603050405020304" pitchFamily="18" charset="0"/>
              </a:rPr>
              <a:t> License. Minor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44</a:t>
            </a:fld>
            <a:endParaRPr lang="en-US" dirty="0"/>
          </a:p>
        </p:txBody>
      </p:sp>
    </p:spTree>
    <p:extLst>
      <p:ext uri="{BB962C8B-B14F-4D97-AF65-F5344CB8AC3E}">
        <p14:creationId xmlns:p14="http://schemas.microsoft.com/office/powerpoint/2010/main" val="262643386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373D3F"/>
                </a:solidFill>
                <a:effectLst/>
                <a:latin typeface="Encode Sans"/>
              </a:rPr>
              <a:t>The scenarios are adapted from the </a:t>
            </a:r>
            <a:r>
              <a:rPr lang="en-US" b="0" i="1" dirty="0">
                <a:solidFill>
                  <a:srgbClr val="373D3F"/>
                </a:solidFill>
                <a:effectLst/>
                <a:latin typeface="Encode Sans"/>
              </a:rPr>
              <a:t>Integrity Matters</a:t>
            </a:r>
            <a:r>
              <a:rPr lang="en-US" b="0" i="0" dirty="0">
                <a:solidFill>
                  <a:srgbClr val="373D3F"/>
                </a:solidFill>
                <a:effectLst/>
                <a:latin typeface="Encode Sans"/>
              </a:rPr>
              <a:t> app (</a:t>
            </a:r>
            <a:r>
              <a:rPr lang="en-US" b="0" i="0" dirty="0" err="1">
                <a:solidFill>
                  <a:srgbClr val="373D3F"/>
                </a:solidFill>
                <a:effectLst/>
                <a:latin typeface="Encode Sans"/>
              </a:rPr>
              <a:t>MusicCentric</a:t>
            </a:r>
            <a:r>
              <a:rPr lang="en-US" b="0" i="0" dirty="0">
                <a:solidFill>
                  <a:srgbClr val="373D3F"/>
                </a:solidFill>
                <a:effectLst/>
                <a:latin typeface="Encode Sans"/>
              </a:rPr>
              <a:t> Technologies, 2018) and</a:t>
            </a:r>
            <a:r>
              <a:rPr lang="en-US" sz="1200" dirty="0">
                <a:effectLst/>
                <a:latin typeface="Calibri" panose="020F0502020204030204" pitchFamily="34" charset="0"/>
                <a:ea typeface="Calibri" panose="020F0502020204030204" pitchFamily="34" charset="0"/>
                <a:cs typeface="Times New Roman" panose="02020603050405020304" pitchFamily="18" charset="0"/>
              </a:rPr>
              <a:t> was taken directly from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Chapter 1.4</a:t>
            </a:r>
            <a:r>
              <a:rPr lang="en-US" sz="1200" dirty="0">
                <a:effectLst/>
                <a:latin typeface="Calibri" panose="020F0502020204030204" pitchFamily="34" charset="0"/>
                <a:ea typeface="Calibri" panose="020F0502020204030204" pitchFamily="34" charset="0"/>
                <a:cs typeface="Times New Roman" panose="02020603050405020304" pitchFamily="18" charset="0"/>
              </a:rPr>
              <a:t> of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Communication Essentials for College</a:t>
            </a:r>
            <a:r>
              <a:rPr lang="en-US" sz="1200" dirty="0">
                <a:effectLst/>
                <a:latin typeface="Calibri" panose="020F0502020204030204" pitchFamily="34" charset="0"/>
                <a:ea typeface="Calibri" panose="020F0502020204030204" pitchFamily="34" charset="0"/>
                <a:cs typeface="Times New Roman" panose="02020603050405020304" pitchFamily="18" charset="0"/>
              </a:rPr>
              <a:t> by </a:t>
            </a:r>
            <a:r>
              <a:rPr lang="en-US" dirty="0"/>
              <a:t>Jen Booth, Emily Cramer &amp; Amanda </a:t>
            </a:r>
            <a:r>
              <a:rPr lang="en-US" dirty="0" err="1"/>
              <a:t>Quibell</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under</a:t>
            </a:r>
            <a:r>
              <a:rPr lang="en-US" sz="1200" dirty="0">
                <a:effectLst/>
                <a:latin typeface="Calibri" panose="020F0502020204030204" pitchFamily="34" charset="0"/>
                <a:ea typeface="Calibri" panose="020F0502020204030204" pitchFamily="34" charset="0"/>
                <a:cs typeface="Times New Roman" panose="02020603050405020304" pitchFamily="18" charset="0"/>
              </a:rPr>
              <a:t> a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CC BY-NC 4.0</a:t>
            </a:r>
            <a:r>
              <a:rPr lang="en-US" sz="1200" dirty="0">
                <a:effectLst/>
                <a:latin typeface="Calibri" panose="020F0502020204030204" pitchFamily="34" charset="0"/>
                <a:ea typeface="Calibri" panose="020F0502020204030204" pitchFamily="34" charset="0"/>
                <a:cs typeface="Times New Roman" panose="02020603050405020304" pitchFamily="18" charset="0"/>
              </a:rPr>
              <a:t> License. No changes were made.</a:t>
            </a:r>
          </a:p>
          <a:p>
            <a:endParaRPr lang="en-US" dirty="0"/>
          </a:p>
          <a:p>
            <a:r>
              <a:rPr lang="en-US" b="0" i="0" dirty="0" err="1">
                <a:solidFill>
                  <a:srgbClr val="373D3F"/>
                </a:solidFill>
                <a:effectLst/>
                <a:latin typeface="Encode Sans"/>
              </a:rPr>
              <a:t>MusicCentric</a:t>
            </a:r>
            <a:r>
              <a:rPr lang="en-US" b="0" i="0" dirty="0">
                <a:solidFill>
                  <a:srgbClr val="373D3F"/>
                </a:solidFill>
                <a:effectLst/>
                <a:latin typeface="Encode Sans"/>
              </a:rPr>
              <a:t> Technologies. (2018). </a:t>
            </a:r>
            <a:r>
              <a:rPr lang="en-US" b="0" i="1" dirty="0" err="1">
                <a:solidFill>
                  <a:srgbClr val="373D3F"/>
                </a:solidFill>
                <a:effectLst/>
                <a:latin typeface="Encode Sans"/>
              </a:rPr>
              <a:t>IntegrityMatters</a:t>
            </a:r>
            <a:r>
              <a:rPr lang="en-US" b="0" i="0" dirty="0">
                <a:solidFill>
                  <a:srgbClr val="373D3F"/>
                </a:solidFill>
                <a:effectLst/>
                <a:latin typeface="Encode Sans"/>
              </a:rPr>
              <a:t> [Mobile application software]. https://apps.apple.com/ . </a:t>
            </a:r>
            <a:r>
              <a:rPr lang="en-US" b="0" i="0" u="sng" dirty="0">
                <a:effectLst/>
                <a:latin typeface="Encode Sans"/>
                <a:hlinkClick r:id="rId5"/>
              </a:rPr>
              <a:t>CC BY-NC 4.0</a:t>
            </a:r>
            <a:r>
              <a:rPr lang="en-US" b="0" i="0" dirty="0">
                <a:solidFill>
                  <a:srgbClr val="373D3F"/>
                </a:solidFill>
                <a:effectLst/>
                <a:latin typeface="Encode Sans"/>
              </a:rPr>
              <a:t>.</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45</a:t>
            </a:fld>
            <a:endParaRPr lang="en-US" dirty="0"/>
          </a:p>
        </p:txBody>
      </p:sp>
    </p:spTree>
    <p:extLst>
      <p:ext uri="{BB962C8B-B14F-4D97-AF65-F5344CB8AC3E}">
        <p14:creationId xmlns:p14="http://schemas.microsoft.com/office/powerpoint/2010/main" val="188057454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000000"/>
                </a:solidFill>
                <a:effectLst/>
                <a:latin typeface="Encode Sans"/>
              </a:rPr>
              <a:t>Activity source:</a:t>
            </a:r>
            <a:r>
              <a:rPr lang="en-US" b="0" i="0" dirty="0">
                <a:solidFill>
                  <a:srgbClr val="000000"/>
                </a:solidFill>
                <a:effectLst/>
                <a:latin typeface="Encode Sans"/>
              </a:rPr>
              <a:t> “</a:t>
            </a:r>
            <a:r>
              <a:rPr lang="en-US" b="0" i="0" u="sng" dirty="0">
                <a:effectLst/>
                <a:latin typeface="Encode Sans"/>
                <a:hlinkClick r:id="rId3"/>
              </a:rPr>
              <a:t>Courage</a:t>
            </a:r>
            <a:r>
              <a:rPr lang="en-US" b="0" i="0" dirty="0">
                <a:solidFill>
                  <a:srgbClr val="000000"/>
                </a:solidFill>
                <a:effectLst/>
                <a:latin typeface="Encode Sans"/>
              </a:rPr>
              <a:t>” by Ulrike </a:t>
            </a:r>
            <a:r>
              <a:rPr lang="en-US" b="0" i="0" dirty="0" err="1">
                <a:solidFill>
                  <a:srgbClr val="000000"/>
                </a:solidFill>
                <a:effectLst/>
                <a:latin typeface="Encode Sans"/>
              </a:rPr>
              <a:t>Kestler</a:t>
            </a:r>
            <a:r>
              <a:rPr lang="en-US" b="0" i="0" dirty="0">
                <a:solidFill>
                  <a:srgbClr val="000000"/>
                </a:solidFill>
                <a:effectLst/>
                <a:latin typeface="Encode Sans"/>
              </a:rPr>
              <a:t> In </a:t>
            </a:r>
            <a:r>
              <a:rPr lang="en-US" b="0" i="1" u="sng" dirty="0">
                <a:effectLst/>
                <a:latin typeface="Encode Sans"/>
                <a:hlinkClick r:id="rId4"/>
              </a:rPr>
              <a:t>Academic Integrity</a:t>
            </a:r>
            <a:r>
              <a:rPr lang="en-US" b="0" i="0" dirty="0">
                <a:solidFill>
                  <a:srgbClr val="000000"/>
                </a:solidFill>
                <a:effectLst/>
                <a:latin typeface="Encode Sans"/>
              </a:rPr>
              <a:t> is licensed under </a:t>
            </a:r>
            <a:r>
              <a:rPr lang="en-US" b="0" i="0" u="sng" dirty="0">
                <a:effectLst/>
                <a:latin typeface="Encode Sans"/>
                <a:hlinkClick r:id="rId5"/>
              </a:rPr>
              <a:t>CC BY-NC-SA 4.0</a:t>
            </a:r>
            <a:r>
              <a:rPr lang="en-US" b="0" i="0" dirty="0">
                <a:solidFill>
                  <a:srgbClr val="000000"/>
                </a:solidFill>
                <a:effectLst/>
                <a:latin typeface="Encode Sans"/>
              </a:rPr>
              <a:t>. / Text version created and minor summarization.</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46</a:t>
            </a:fld>
            <a:endParaRPr lang="en-US" dirty="0"/>
          </a:p>
        </p:txBody>
      </p:sp>
    </p:spTree>
    <p:extLst>
      <p:ext uri="{BB962C8B-B14F-4D97-AF65-F5344CB8AC3E}">
        <p14:creationId xmlns:p14="http://schemas.microsoft.com/office/powerpoint/2010/main" val="155186080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000000"/>
                </a:solidFill>
                <a:effectLst/>
                <a:latin typeface="Encode Sans"/>
              </a:rPr>
              <a:t>Activity source:</a:t>
            </a:r>
            <a:r>
              <a:rPr lang="en-US" b="0" i="0" dirty="0">
                <a:solidFill>
                  <a:srgbClr val="000000"/>
                </a:solidFill>
                <a:effectLst/>
                <a:latin typeface="Encode Sans"/>
              </a:rPr>
              <a:t> “</a:t>
            </a:r>
            <a:r>
              <a:rPr lang="en-US" b="0" i="0" u="sng" dirty="0">
                <a:effectLst/>
                <a:latin typeface="Encode Sans"/>
                <a:hlinkClick r:id="rId3"/>
              </a:rPr>
              <a:t>Courage</a:t>
            </a:r>
            <a:r>
              <a:rPr lang="en-US" b="0" i="0" dirty="0">
                <a:solidFill>
                  <a:srgbClr val="000000"/>
                </a:solidFill>
                <a:effectLst/>
                <a:latin typeface="Encode Sans"/>
              </a:rPr>
              <a:t>” by Ulrike </a:t>
            </a:r>
            <a:r>
              <a:rPr lang="en-US" b="0" i="0" dirty="0" err="1">
                <a:solidFill>
                  <a:srgbClr val="000000"/>
                </a:solidFill>
                <a:effectLst/>
                <a:latin typeface="Encode Sans"/>
              </a:rPr>
              <a:t>Kestler</a:t>
            </a:r>
            <a:r>
              <a:rPr lang="en-US" b="0" i="0" dirty="0">
                <a:solidFill>
                  <a:srgbClr val="000000"/>
                </a:solidFill>
                <a:effectLst/>
                <a:latin typeface="Encode Sans"/>
              </a:rPr>
              <a:t> In </a:t>
            </a:r>
            <a:r>
              <a:rPr lang="en-US" b="0" i="1" u="sng" dirty="0">
                <a:effectLst/>
                <a:latin typeface="Encode Sans"/>
                <a:hlinkClick r:id="rId4"/>
              </a:rPr>
              <a:t>Academic Integrity</a:t>
            </a:r>
            <a:r>
              <a:rPr lang="en-US" b="0" i="0" dirty="0">
                <a:solidFill>
                  <a:srgbClr val="000000"/>
                </a:solidFill>
                <a:effectLst/>
                <a:latin typeface="Encode Sans"/>
              </a:rPr>
              <a:t> is licensed under </a:t>
            </a:r>
            <a:r>
              <a:rPr lang="en-US" b="0" i="0" u="sng" dirty="0">
                <a:effectLst/>
                <a:latin typeface="Encode Sans"/>
                <a:hlinkClick r:id="rId5"/>
              </a:rPr>
              <a:t>CC BY-NC-SA 4.0</a:t>
            </a:r>
            <a:r>
              <a:rPr lang="en-US" b="0" i="0" dirty="0">
                <a:solidFill>
                  <a:srgbClr val="000000"/>
                </a:solidFill>
                <a:effectLst/>
                <a:latin typeface="Encode Sans"/>
              </a:rPr>
              <a:t>. / Text version created and minor summarization.</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47</a:t>
            </a:fld>
            <a:endParaRPr lang="en-US" dirty="0"/>
          </a:p>
        </p:txBody>
      </p:sp>
    </p:spTree>
    <p:extLst>
      <p:ext uri="{BB962C8B-B14F-4D97-AF65-F5344CB8AC3E}">
        <p14:creationId xmlns:p14="http://schemas.microsoft.com/office/powerpoint/2010/main" val="326305539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000000"/>
                </a:solidFill>
                <a:effectLst/>
                <a:latin typeface="Encode Sans"/>
              </a:rPr>
              <a:t>Activity source:</a:t>
            </a:r>
            <a:r>
              <a:rPr lang="en-US" b="0" i="0" dirty="0">
                <a:solidFill>
                  <a:srgbClr val="000000"/>
                </a:solidFill>
                <a:effectLst/>
                <a:latin typeface="Encode Sans"/>
              </a:rPr>
              <a:t> “</a:t>
            </a:r>
            <a:r>
              <a:rPr lang="en-US" b="0" i="0" u="sng" dirty="0">
                <a:effectLst/>
                <a:latin typeface="Encode Sans"/>
                <a:hlinkClick r:id="rId3"/>
              </a:rPr>
              <a:t>Courage</a:t>
            </a:r>
            <a:r>
              <a:rPr lang="en-US" b="0" i="0" dirty="0">
                <a:solidFill>
                  <a:srgbClr val="000000"/>
                </a:solidFill>
                <a:effectLst/>
                <a:latin typeface="Encode Sans"/>
              </a:rPr>
              <a:t>” by Ulrike </a:t>
            </a:r>
            <a:r>
              <a:rPr lang="en-US" b="0" i="0" dirty="0" err="1">
                <a:solidFill>
                  <a:srgbClr val="000000"/>
                </a:solidFill>
                <a:effectLst/>
                <a:latin typeface="Encode Sans"/>
              </a:rPr>
              <a:t>Kestler</a:t>
            </a:r>
            <a:r>
              <a:rPr lang="en-US" b="0" i="0" dirty="0">
                <a:solidFill>
                  <a:srgbClr val="000000"/>
                </a:solidFill>
                <a:effectLst/>
                <a:latin typeface="Encode Sans"/>
              </a:rPr>
              <a:t> In </a:t>
            </a:r>
            <a:r>
              <a:rPr lang="en-US" b="0" i="1" u="sng" dirty="0">
                <a:effectLst/>
                <a:latin typeface="Encode Sans"/>
                <a:hlinkClick r:id="rId4"/>
              </a:rPr>
              <a:t>Academic Integrity</a:t>
            </a:r>
            <a:r>
              <a:rPr lang="en-US" b="0" i="0" dirty="0">
                <a:solidFill>
                  <a:srgbClr val="000000"/>
                </a:solidFill>
                <a:effectLst/>
                <a:latin typeface="Encode Sans"/>
              </a:rPr>
              <a:t> is licensed under </a:t>
            </a:r>
            <a:r>
              <a:rPr lang="en-US" b="0" i="0" u="sng" dirty="0">
                <a:effectLst/>
                <a:latin typeface="Encode Sans"/>
                <a:hlinkClick r:id="rId5"/>
              </a:rPr>
              <a:t>CC BY-NC-SA 4.0</a:t>
            </a:r>
            <a:r>
              <a:rPr lang="en-US" b="0" i="0" dirty="0">
                <a:solidFill>
                  <a:srgbClr val="000000"/>
                </a:solidFill>
                <a:effectLst/>
                <a:latin typeface="Encode Sans"/>
              </a:rPr>
              <a:t>. / Text version created and minor summarization.</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48</a:t>
            </a:fld>
            <a:endParaRPr lang="en-US" dirty="0"/>
          </a:p>
        </p:txBody>
      </p:sp>
    </p:spTree>
    <p:extLst>
      <p:ext uri="{BB962C8B-B14F-4D97-AF65-F5344CB8AC3E}">
        <p14:creationId xmlns:p14="http://schemas.microsoft.com/office/powerpoint/2010/main" val="158757040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000000"/>
                </a:solidFill>
                <a:effectLst/>
                <a:latin typeface="Encode Sans"/>
              </a:rPr>
              <a:t>Activity source:</a:t>
            </a:r>
            <a:r>
              <a:rPr lang="en-US" b="0" i="0" dirty="0">
                <a:solidFill>
                  <a:srgbClr val="000000"/>
                </a:solidFill>
                <a:effectLst/>
                <a:latin typeface="Encode Sans"/>
              </a:rPr>
              <a:t> “</a:t>
            </a:r>
            <a:r>
              <a:rPr lang="en-US" b="0" i="0" u="sng" dirty="0">
                <a:effectLst/>
                <a:latin typeface="Encode Sans"/>
                <a:hlinkClick r:id="rId3"/>
              </a:rPr>
              <a:t>Courage</a:t>
            </a:r>
            <a:r>
              <a:rPr lang="en-US" b="0" i="0" dirty="0">
                <a:solidFill>
                  <a:srgbClr val="000000"/>
                </a:solidFill>
                <a:effectLst/>
                <a:latin typeface="Encode Sans"/>
              </a:rPr>
              <a:t>” by Ulrike </a:t>
            </a:r>
            <a:r>
              <a:rPr lang="en-US" b="0" i="0" dirty="0" err="1">
                <a:solidFill>
                  <a:srgbClr val="000000"/>
                </a:solidFill>
                <a:effectLst/>
                <a:latin typeface="Encode Sans"/>
              </a:rPr>
              <a:t>Kestler</a:t>
            </a:r>
            <a:r>
              <a:rPr lang="en-US" b="0" i="0" dirty="0">
                <a:solidFill>
                  <a:srgbClr val="000000"/>
                </a:solidFill>
                <a:effectLst/>
                <a:latin typeface="Encode Sans"/>
              </a:rPr>
              <a:t> In </a:t>
            </a:r>
            <a:r>
              <a:rPr lang="en-US" b="0" i="1" u="sng" dirty="0">
                <a:effectLst/>
                <a:latin typeface="Encode Sans"/>
                <a:hlinkClick r:id="rId4"/>
              </a:rPr>
              <a:t>Academic Integrity</a:t>
            </a:r>
            <a:r>
              <a:rPr lang="en-US" b="0" i="0" dirty="0">
                <a:solidFill>
                  <a:srgbClr val="000000"/>
                </a:solidFill>
                <a:effectLst/>
                <a:latin typeface="Encode Sans"/>
              </a:rPr>
              <a:t> is licensed under </a:t>
            </a:r>
            <a:r>
              <a:rPr lang="en-US" b="0" i="0" u="sng" dirty="0">
                <a:effectLst/>
                <a:latin typeface="Encode Sans"/>
                <a:hlinkClick r:id="rId5"/>
              </a:rPr>
              <a:t>CC BY-NC-SA 4.0</a:t>
            </a:r>
            <a:r>
              <a:rPr lang="en-US" b="0" i="0" dirty="0">
                <a:solidFill>
                  <a:srgbClr val="000000"/>
                </a:solidFill>
                <a:effectLst/>
                <a:latin typeface="Encode Sans"/>
              </a:rPr>
              <a:t>. / Text version created and minor summarization.</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49</a:t>
            </a:fld>
            <a:endParaRPr lang="en-US" dirty="0"/>
          </a:p>
        </p:txBody>
      </p:sp>
    </p:spTree>
    <p:extLst>
      <p:ext uri="{BB962C8B-B14F-4D97-AF65-F5344CB8AC3E}">
        <p14:creationId xmlns:p14="http://schemas.microsoft.com/office/powerpoint/2010/main" val="204503761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Artificial Intelligence (AI) Tools &amp; Academic Integrity </a:t>
            </a:r>
            <a:r>
              <a:rPr lang="en-US" sz="1200" dirty="0">
                <a:effectLst/>
                <a:latin typeface="Calibri" panose="020F0502020204030204" pitchFamily="34" charset="0"/>
                <a:ea typeface="Calibri" panose="020F0502020204030204" pitchFamily="34" charset="0"/>
                <a:cs typeface="Times New Roman" panose="02020603050405020304" pitchFamily="18" charset="0"/>
              </a:rPr>
              <a:t>was taken directly from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Chapter 1.4</a:t>
            </a:r>
            <a:r>
              <a:rPr lang="en-US" sz="1200" dirty="0">
                <a:effectLst/>
                <a:latin typeface="Calibri" panose="020F0502020204030204" pitchFamily="34" charset="0"/>
                <a:ea typeface="Calibri" panose="020F0502020204030204" pitchFamily="34" charset="0"/>
                <a:cs typeface="Times New Roman" panose="02020603050405020304" pitchFamily="18" charset="0"/>
              </a:rPr>
              <a:t> of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Communication Essentials for College</a:t>
            </a:r>
            <a:r>
              <a:rPr lang="en-US" sz="1200" dirty="0">
                <a:effectLst/>
                <a:latin typeface="Calibri" panose="020F0502020204030204" pitchFamily="34" charset="0"/>
                <a:ea typeface="Calibri" panose="020F0502020204030204" pitchFamily="34" charset="0"/>
                <a:cs typeface="Times New Roman" panose="02020603050405020304" pitchFamily="18" charset="0"/>
              </a:rPr>
              <a:t> by </a:t>
            </a:r>
            <a:r>
              <a:rPr lang="en-US" dirty="0"/>
              <a:t>Jen Booth, Emily Cramer &amp; Amanda </a:t>
            </a:r>
            <a:r>
              <a:rPr lang="en-US" dirty="0" err="1"/>
              <a:t>Quibell</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under</a:t>
            </a:r>
            <a:r>
              <a:rPr lang="en-US" sz="1200" dirty="0">
                <a:effectLst/>
                <a:latin typeface="Calibri" panose="020F0502020204030204" pitchFamily="34" charset="0"/>
                <a:ea typeface="Calibri" panose="020F0502020204030204" pitchFamily="34" charset="0"/>
                <a:cs typeface="Times New Roman" panose="02020603050405020304" pitchFamily="18" charset="0"/>
              </a:rPr>
              <a:t> a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CC BY-NC 4.0</a:t>
            </a:r>
            <a:r>
              <a:rPr lang="en-US" sz="1200" dirty="0">
                <a:effectLst/>
                <a:latin typeface="Calibri" panose="020F0502020204030204" pitchFamily="34" charset="0"/>
                <a:ea typeface="Calibri" panose="020F0502020204030204" pitchFamily="34" charset="0"/>
                <a:cs typeface="Times New Roman" panose="02020603050405020304" pitchFamily="18" charset="0"/>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50</a:t>
            </a:fld>
            <a:endParaRPr lang="en-US" dirty="0"/>
          </a:p>
        </p:txBody>
      </p:sp>
    </p:spTree>
    <p:extLst>
      <p:ext uri="{BB962C8B-B14F-4D97-AF65-F5344CB8AC3E}">
        <p14:creationId xmlns:p14="http://schemas.microsoft.com/office/powerpoint/2010/main" val="36435146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Why you should care </a:t>
            </a:r>
            <a:r>
              <a:rPr lang="en-US" sz="1200" dirty="0">
                <a:effectLst/>
                <a:latin typeface="Calibri" panose="020F0502020204030204" pitchFamily="34" charset="0"/>
                <a:ea typeface="Calibri" panose="020F0502020204030204" pitchFamily="34" charset="0"/>
                <a:cs typeface="Times New Roman" panose="02020603050405020304" pitchFamily="18" charset="0"/>
              </a:rPr>
              <a:t>was taken directly from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Chapter 1.4</a:t>
            </a:r>
            <a:r>
              <a:rPr lang="en-US" sz="1200" dirty="0">
                <a:effectLst/>
                <a:latin typeface="Calibri" panose="020F0502020204030204" pitchFamily="34" charset="0"/>
                <a:ea typeface="Calibri" panose="020F0502020204030204" pitchFamily="34" charset="0"/>
                <a:cs typeface="Times New Roman" panose="02020603050405020304" pitchFamily="18" charset="0"/>
              </a:rPr>
              <a:t> of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Communication Essentials for College</a:t>
            </a:r>
            <a:r>
              <a:rPr lang="en-US" sz="1200" dirty="0">
                <a:effectLst/>
                <a:latin typeface="Calibri" panose="020F0502020204030204" pitchFamily="34" charset="0"/>
                <a:ea typeface="Calibri" panose="020F0502020204030204" pitchFamily="34" charset="0"/>
                <a:cs typeface="Times New Roman" panose="02020603050405020304" pitchFamily="18" charset="0"/>
              </a:rPr>
              <a:t> by </a:t>
            </a:r>
            <a:r>
              <a:rPr lang="en-US" dirty="0"/>
              <a:t>Jen Booth, Emily Cramer &amp; Amanda Quibell </a:t>
            </a:r>
            <a:r>
              <a:rPr lang="en-US" sz="1200" dirty="0">
                <a:effectLst/>
                <a:latin typeface="Calibri" panose="020F0502020204030204" pitchFamily="34" charset="0"/>
                <a:ea typeface="Calibri" panose="020F0502020204030204" pitchFamily="34" charset="0"/>
                <a:cs typeface="Times New Roman" panose="02020603050405020304" pitchFamily="18" charset="0"/>
              </a:rPr>
              <a:t>under a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CC BY-NC 4.0</a:t>
            </a:r>
            <a:r>
              <a:rPr lang="en-US" sz="1200" dirty="0">
                <a:effectLst/>
                <a:latin typeface="Calibri" panose="020F0502020204030204" pitchFamily="34" charset="0"/>
                <a:ea typeface="Calibri" panose="020F0502020204030204" pitchFamily="34" charset="0"/>
                <a:cs typeface="Times New Roman" panose="02020603050405020304" pitchFamily="18" charset="0"/>
              </a:rPr>
              <a:t> License. Minor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6</a:t>
            </a:fld>
            <a:endParaRPr lang="en-US" dirty="0"/>
          </a:p>
        </p:txBody>
      </p:sp>
    </p:spTree>
    <p:extLst>
      <p:ext uri="{BB962C8B-B14F-4D97-AF65-F5344CB8AC3E}">
        <p14:creationId xmlns:p14="http://schemas.microsoft.com/office/powerpoint/2010/main" val="135169565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Artificial Intelligence (AI) Tools &amp; Academic Integrity </a:t>
            </a:r>
            <a:r>
              <a:rPr lang="en-US" sz="1200" dirty="0">
                <a:effectLst/>
                <a:latin typeface="Calibri" panose="020F0502020204030204" pitchFamily="34" charset="0"/>
                <a:ea typeface="Calibri" panose="020F0502020204030204" pitchFamily="34" charset="0"/>
                <a:cs typeface="Times New Roman" panose="02020603050405020304" pitchFamily="18" charset="0"/>
              </a:rPr>
              <a:t>was taken directly from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Chapter 1.4</a:t>
            </a:r>
            <a:r>
              <a:rPr lang="en-US" sz="1200" dirty="0">
                <a:effectLst/>
                <a:latin typeface="Calibri" panose="020F0502020204030204" pitchFamily="34" charset="0"/>
                <a:ea typeface="Calibri" panose="020F0502020204030204" pitchFamily="34" charset="0"/>
                <a:cs typeface="Times New Roman" panose="02020603050405020304" pitchFamily="18" charset="0"/>
              </a:rPr>
              <a:t> of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Communication Essentials for College</a:t>
            </a:r>
            <a:r>
              <a:rPr lang="en-US" sz="1200" dirty="0">
                <a:effectLst/>
                <a:latin typeface="Calibri" panose="020F0502020204030204" pitchFamily="34" charset="0"/>
                <a:ea typeface="Calibri" panose="020F0502020204030204" pitchFamily="34" charset="0"/>
                <a:cs typeface="Times New Roman" panose="02020603050405020304" pitchFamily="18" charset="0"/>
              </a:rPr>
              <a:t> by </a:t>
            </a:r>
            <a:r>
              <a:rPr lang="en-US" dirty="0"/>
              <a:t>Jen Booth, Emily Cramer &amp; Amanda </a:t>
            </a:r>
            <a:r>
              <a:rPr lang="en-US" dirty="0" err="1"/>
              <a:t>Quibell</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under</a:t>
            </a:r>
            <a:r>
              <a:rPr lang="en-US" sz="1200" dirty="0">
                <a:effectLst/>
                <a:latin typeface="Calibri" panose="020F0502020204030204" pitchFamily="34" charset="0"/>
                <a:ea typeface="Calibri" panose="020F0502020204030204" pitchFamily="34" charset="0"/>
                <a:cs typeface="Times New Roman" panose="02020603050405020304" pitchFamily="18" charset="0"/>
              </a:rPr>
              <a:t> a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CC BY-NC 4.0</a:t>
            </a:r>
            <a:r>
              <a:rPr lang="en-US" sz="1200" dirty="0">
                <a:effectLst/>
                <a:latin typeface="Calibri" panose="020F0502020204030204" pitchFamily="34" charset="0"/>
                <a:ea typeface="Calibri" panose="020F0502020204030204" pitchFamily="34" charset="0"/>
                <a:cs typeface="Times New Roman" panose="02020603050405020304" pitchFamily="18" charset="0"/>
              </a:rPr>
              <a:t> License. Minor changes were made.   </a:t>
            </a:r>
          </a:p>
          <a:p>
            <a:r>
              <a:rPr lang="en-US" b="1" i="0" dirty="0">
                <a:solidFill>
                  <a:srgbClr val="373D3F"/>
                </a:solidFill>
                <a:effectLst/>
                <a:highlight>
                  <a:srgbClr val="FFFFFF"/>
                </a:highlight>
                <a:latin typeface="Encode Sans"/>
              </a:rPr>
              <a:t>Video source:</a:t>
            </a:r>
            <a:r>
              <a:rPr lang="en-US" b="0" i="0" dirty="0">
                <a:solidFill>
                  <a:srgbClr val="373D3F"/>
                </a:solidFill>
                <a:effectLst/>
                <a:highlight>
                  <a:srgbClr val="FFFFFF"/>
                </a:highlight>
                <a:latin typeface="Encode Sans"/>
              </a:rPr>
              <a:t> Jeremy’s Tutorials. (2023, February 8). </a:t>
            </a:r>
            <a:r>
              <a:rPr lang="en-US" b="0" i="1" dirty="0">
                <a:solidFill>
                  <a:srgbClr val="373D3F"/>
                </a:solidFill>
                <a:effectLst/>
                <a:highlight>
                  <a:srgbClr val="FFFFFF"/>
                </a:highlight>
                <a:latin typeface="Encode Sans"/>
              </a:rPr>
              <a:t>Use ChatGPT to write essays for school? Students beware of this. . .</a:t>
            </a:r>
            <a:r>
              <a:rPr lang="en-US" b="0" i="0" dirty="0">
                <a:solidFill>
                  <a:srgbClr val="373D3F"/>
                </a:solidFill>
                <a:effectLst/>
                <a:highlight>
                  <a:srgbClr val="FFFFFF"/>
                </a:highlight>
                <a:latin typeface="Encode Sans"/>
              </a:rPr>
              <a:t> [Video]. YouTube. https://youtu.be/AvhGgqBsMkQ</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51</a:t>
            </a:fld>
            <a:endParaRPr lang="en-US" dirty="0"/>
          </a:p>
        </p:txBody>
      </p:sp>
    </p:spTree>
    <p:extLst>
      <p:ext uri="{BB962C8B-B14F-4D97-AF65-F5344CB8AC3E}">
        <p14:creationId xmlns:p14="http://schemas.microsoft.com/office/powerpoint/2010/main" val="428855845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Thinking of using AI Tools? Check before you do! </a:t>
            </a:r>
            <a:r>
              <a:rPr lang="en-US" sz="1200" dirty="0">
                <a:effectLst/>
                <a:latin typeface="Calibri" panose="020F0502020204030204" pitchFamily="34" charset="0"/>
                <a:ea typeface="Calibri" panose="020F0502020204030204" pitchFamily="34" charset="0"/>
                <a:cs typeface="Times New Roman" panose="02020603050405020304" pitchFamily="18" charset="0"/>
              </a:rPr>
              <a:t>was taken directly from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Chapter 1.4</a:t>
            </a:r>
            <a:r>
              <a:rPr lang="en-US" sz="1200" dirty="0">
                <a:effectLst/>
                <a:latin typeface="Calibri" panose="020F0502020204030204" pitchFamily="34" charset="0"/>
                <a:ea typeface="Calibri" panose="020F0502020204030204" pitchFamily="34" charset="0"/>
                <a:cs typeface="Times New Roman" panose="02020603050405020304" pitchFamily="18" charset="0"/>
              </a:rPr>
              <a:t> of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Communication Essentials for College</a:t>
            </a:r>
            <a:r>
              <a:rPr lang="en-US" sz="1200" dirty="0">
                <a:effectLst/>
                <a:latin typeface="Calibri" panose="020F0502020204030204" pitchFamily="34" charset="0"/>
                <a:ea typeface="Calibri" panose="020F0502020204030204" pitchFamily="34" charset="0"/>
                <a:cs typeface="Times New Roman" panose="02020603050405020304" pitchFamily="18" charset="0"/>
              </a:rPr>
              <a:t> by </a:t>
            </a:r>
            <a:r>
              <a:rPr lang="en-US" dirty="0"/>
              <a:t>Jen Booth, Emily Cramer &amp; Amanda </a:t>
            </a:r>
            <a:r>
              <a:rPr lang="en-US" dirty="0" err="1"/>
              <a:t>Quibell</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under</a:t>
            </a:r>
            <a:r>
              <a:rPr lang="en-US" sz="1200" dirty="0">
                <a:effectLst/>
                <a:latin typeface="Calibri" panose="020F0502020204030204" pitchFamily="34" charset="0"/>
                <a:ea typeface="Calibri" panose="020F0502020204030204" pitchFamily="34" charset="0"/>
                <a:cs typeface="Times New Roman" panose="02020603050405020304" pitchFamily="18" charset="0"/>
              </a:rPr>
              <a:t> a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CC BY-NC 4.0</a:t>
            </a:r>
            <a:r>
              <a:rPr lang="en-US" sz="1200" dirty="0">
                <a:effectLst/>
                <a:latin typeface="Calibri" panose="020F0502020204030204" pitchFamily="34" charset="0"/>
                <a:ea typeface="Calibri" panose="020F0502020204030204" pitchFamily="34" charset="0"/>
                <a:cs typeface="Times New Roman" panose="02020603050405020304" pitchFamily="18" charset="0"/>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52</a:t>
            </a:fld>
            <a:endParaRPr lang="en-US" dirty="0"/>
          </a:p>
        </p:txBody>
      </p:sp>
    </p:spTree>
    <p:extLst>
      <p:ext uri="{BB962C8B-B14F-4D97-AF65-F5344CB8AC3E}">
        <p14:creationId xmlns:p14="http://schemas.microsoft.com/office/powerpoint/2010/main" val="286863668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Thinking of using AI Tools? Check before you do! </a:t>
            </a:r>
            <a:r>
              <a:rPr lang="en-US" sz="1200" dirty="0">
                <a:effectLst/>
                <a:latin typeface="Calibri" panose="020F0502020204030204" pitchFamily="34" charset="0"/>
                <a:ea typeface="Calibri" panose="020F0502020204030204" pitchFamily="34" charset="0"/>
                <a:cs typeface="Times New Roman" panose="02020603050405020304" pitchFamily="18" charset="0"/>
              </a:rPr>
              <a:t>was taken directly from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Chapter 1.4</a:t>
            </a:r>
            <a:r>
              <a:rPr lang="en-US" sz="1200" dirty="0">
                <a:effectLst/>
                <a:latin typeface="Calibri" panose="020F0502020204030204" pitchFamily="34" charset="0"/>
                <a:ea typeface="Calibri" panose="020F0502020204030204" pitchFamily="34" charset="0"/>
                <a:cs typeface="Times New Roman" panose="02020603050405020304" pitchFamily="18" charset="0"/>
              </a:rPr>
              <a:t> of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Communication Essentials for College</a:t>
            </a:r>
            <a:r>
              <a:rPr lang="en-US" sz="1200" dirty="0">
                <a:effectLst/>
                <a:latin typeface="Calibri" panose="020F0502020204030204" pitchFamily="34" charset="0"/>
                <a:ea typeface="Calibri" panose="020F0502020204030204" pitchFamily="34" charset="0"/>
                <a:cs typeface="Times New Roman" panose="02020603050405020304" pitchFamily="18" charset="0"/>
              </a:rPr>
              <a:t> by </a:t>
            </a:r>
            <a:r>
              <a:rPr lang="en-US" dirty="0"/>
              <a:t>Jen Booth, Emily Cramer &amp; Amanda </a:t>
            </a:r>
            <a:r>
              <a:rPr lang="en-US" dirty="0" err="1"/>
              <a:t>Quibell</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under</a:t>
            </a:r>
            <a:r>
              <a:rPr lang="en-US" sz="1200" dirty="0">
                <a:effectLst/>
                <a:latin typeface="Calibri" panose="020F0502020204030204" pitchFamily="34" charset="0"/>
                <a:ea typeface="Calibri" panose="020F0502020204030204" pitchFamily="34" charset="0"/>
                <a:cs typeface="Times New Roman" panose="02020603050405020304" pitchFamily="18" charset="0"/>
              </a:rPr>
              <a:t> a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CC BY-NC 4.0</a:t>
            </a:r>
            <a:r>
              <a:rPr lang="en-US" sz="1200" dirty="0">
                <a:effectLst/>
                <a:latin typeface="Calibri" panose="020F0502020204030204" pitchFamily="34" charset="0"/>
                <a:ea typeface="Calibri" panose="020F0502020204030204" pitchFamily="34" charset="0"/>
                <a:cs typeface="Times New Roman" panose="02020603050405020304" pitchFamily="18" charset="0"/>
              </a:rPr>
              <a:t> License. Minor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53</a:t>
            </a:fld>
            <a:endParaRPr lang="en-US" dirty="0"/>
          </a:p>
        </p:txBody>
      </p:sp>
    </p:spTree>
    <p:extLst>
      <p:ext uri="{BB962C8B-B14F-4D97-AF65-F5344CB8AC3E}">
        <p14:creationId xmlns:p14="http://schemas.microsoft.com/office/powerpoint/2010/main" val="360952926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Reminder – Plagiarism &amp; Academic Misconduct </a:t>
            </a:r>
            <a:r>
              <a:rPr lang="en-US" sz="1200" dirty="0">
                <a:effectLst/>
                <a:latin typeface="Calibri" panose="020F0502020204030204" pitchFamily="34" charset="0"/>
                <a:ea typeface="Calibri" panose="020F0502020204030204" pitchFamily="34" charset="0"/>
                <a:cs typeface="Times New Roman" panose="02020603050405020304" pitchFamily="18" charset="0"/>
              </a:rPr>
              <a:t>was taken directly from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Chapter 1.4</a:t>
            </a:r>
            <a:r>
              <a:rPr lang="en-US" sz="1200" dirty="0">
                <a:effectLst/>
                <a:latin typeface="Calibri" panose="020F0502020204030204" pitchFamily="34" charset="0"/>
                <a:ea typeface="Calibri" panose="020F0502020204030204" pitchFamily="34" charset="0"/>
                <a:cs typeface="Times New Roman" panose="02020603050405020304" pitchFamily="18" charset="0"/>
              </a:rPr>
              <a:t> of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Communication Essentials for College</a:t>
            </a:r>
            <a:r>
              <a:rPr lang="en-US" sz="1200" dirty="0">
                <a:effectLst/>
                <a:latin typeface="Calibri" panose="020F0502020204030204" pitchFamily="34" charset="0"/>
                <a:ea typeface="Calibri" panose="020F0502020204030204" pitchFamily="34" charset="0"/>
                <a:cs typeface="Times New Roman" panose="02020603050405020304" pitchFamily="18" charset="0"/>
              </a:rPr>
              <a:t> by </a:t>
            </a:r>
            <a:r>
              <a:rPr lang="en-US" dirty="0"/>
              <a:t>Jen Booth, Emily Cramer &amp; Amanda </a:t>
            </a:r>
            <a:r>
              <a:rPr lang="en-US" dirty="0" err="1"/>
              <a:t>Quibell</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under</a:t>
            </a:r>
            <a:r>
              <a:rPr lang="en-US" sz="1200" dirty="0">
                <a:effectLst/>
                <a:latin typeface="Calibri" panose="020F0502020204030204" pitchFamily="34" charset="0"/>
                <a:ea typeface="Calibri" panose="020F0502020204030204" pitchFamily="34" charset="0"/>
                <a:cs typeface="Times New Roman" panose="02020603050405020304" pitchFamily="18" charset="0"/>
              </a:rPr>
              <a:t> a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CC BY-NC 4.0</a:t>
            </a:r>
            <a:r>
              <a:rPr lang="en-US" sz="1200" dirty="0">
                <a:effectLst/>
                <a:latin typeface="Calibri" panose="020F0502020204030204" pitchFamily="34" charset="0"/>
                <a:ea typeface="Calibri" panose="020F0502020204030204" pitchFamily="34" charset="0"/>
                <a:cs typeface="Times New Roman" panose="02020603050405020304" pitchFamily="18" charset="0"/>
              </a:rPr>
              <a:t> License. Minor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54</a:t>
            </a:fld>
            <a:endParaRPr lang="en-US" dirty="0"/>
          </a:p>
        </p:txBody>
      </p:sp>
    </p:spTree>
    <p:extLst>
      <p:ext uri="{BB962C8B-B14F-4D97-AF65-F5344CB8AC3E}">
        <p14:creationId xmlns:p14="http://schemas.microsoft.com/office/powerpoint/2010/main" val="54950145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a:solidFill>
                  <a:srgbClr val="000000"/>
                </a:solidFill>
                <a:effectLst/>
                <a:latin typeface="Encode Sans"/>
              </a:rPr>
              <a:t>Activity Source:</a:t>
            </a:r>
            <a:r>
              <a:rPr lang="en-US" b="0" i="0" dirty="0">
                <a:solidFill>
                  <a:srgbClr val="000000"/>
                </a:solidFill>
                <a:effectLst/>
                <a:latin typeface="Encode Sans"/>
              </a:rPr>
              <a:t> “</a:t>
            </a:r>
            <a:r>
              <a:rPr lang="en-US" b="0" i="0" u="sng" dirty="0">
                <a:effectLst/>
                <a:latin typeface="Encode Sans"/>
                <a:hlinkClick r:id="rId3"/>
              </a:rPr>
              <a:t>What should students know about AI tools &amp; ChatGPT</a:t>
            </a:r>
            <a:r>
              <a:rPr lang="en-US" b="0" i="0" dirty="0">
                <a:solidFill>
                  <a:srgbClr val="000000"/>
                </a:solidFill>
                <a:effectLst/>
                <a:latin typeface="Encode Sans"/>
              </a:rPr>
              <a:t>” by Jennifer Easter, licensed under CC BY-NC-SA. / Text version created and minor edits and summarization.  </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55</a:t>
            </a:fld>
            <a:endParaRPr lang="en-US" dirty="0"/>
          </a:p>
        </p:txBody>
      </p:sp>
    </p:spTree>
    <p:extLst>
      <p:ext uri="{BB962C8B-B14F-4D97-AF65-F5344CB8AC3E}">
        <p14:creationId xmlns:p14="http://schemas.microsoft.com/office/powerpoint/2010/main" val="238976940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000000"/>
                </a:solidFill>
                <a:effectLst/>
                <a:latin typeface="Encode Sans"/>
              </a:rPr>
              <a:t>Activity Source:</a:t>
            </a:r>
            <a:r>
              <a:rPr lang="en-US" b="0" i="0" dirty="0">
                <a:solidFill>
                  <a:srgbClr val="000000"/>
                </a:solidFill>
                <a:effectLst/>
                <a:latin typeface="Encode Sans"/>
              </a:rPr>
              <a:t> “</a:t>
            </a:r>
            <a:r>
              <a:rPr lang="en-US" b="0" i="0" u="sng" dirty="0">
                <a:effectLst/>
                <a:latin typeface="Encode Sans"/>
                <a:hlinkClick r:id="rId3"/>
              </a:rPr>
              <a:t>What should students know about AI tools &amp; ChatGPT</a:t>
            </a:r>
            <a:r>
              <a:rPr lang="en-US" b="0" i="0" dirty="0">
                <a:solidFill>
                  <a:srgbClr val="000000"/>
                </a:solidFill>
                <a:effectLst/>
                <a:latin typeface="Encode Sans"/>
              </a:rPr>
              <a:t>” by Jennifer Easter, licensed under CC BY-NC-SA. / Text version created and minor edits and summarization.  </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56</a:t>
            </a:fld>
            <a:endParaRPr lang="en-US" dirty="0"/>
          </a:p>
        </p:txBody>
      </p:sp>
    </p:spTree>
    <p:extLst>
      <p:ext uri="{BB962C8B-B14F-4D97-AF65-F5344CB8AC3E}">
        <p14:creationId xmlns:p14="http://schemas.microsoft.com/office/powerpoint/2010/main" val="383321573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000000"/>
                </a:solidFill>
                <a:effectLst/>
                <a:latin typeface="Encode Sans"/>
              </a:rPr>
              <a:t>Activity Source:</a:t>
            </a:r>
            <a:r>
              <a:rPr lang="en-US" b="0" i="0" dirty="0">
                <a:solidFill>
                  <a:srgbClr val="000000"/>
                </a:solidFill>
                <a:effectLst/>
                <a:latin typeface="Encode Sans"/>
              </a:rPr>
              <a:t> “</a:t>
            </a:r>
            <a:r>
              <a:rPr lang="en-US" b="0" i="0" u="sng" dirty="0">
                <a:effectLst/>
                <a:latin typeface="Encode Sans"/>
                <a:hlinkClick r:id="rId3"/>
              </a:rPr>
              <a:t>What should students know about AI tools &amp; ChatGPT</a:t>
            </a:r>
            <a:r>
              <a:rPr lang="en-US" b="0" i="0" dirty="0">
                <a:solidFill>
                  <a:srgbClr val="000000"/>
                </a:solidFill>
                <a:effectLst/>
                <a:latin typeface="Encode Sans"/>
              </a:rPr>
              <a:t>” by Jennifer Easter, licensed under CC BY-NC-SA. / Text version created and minor edits and summarization.  </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57</a:t>
            </a:fld>
            <a:endParaRPr lang="en-US" dirty="0"/>
          </a:p>
        </p:txBody>
      </p:sp>
    </p:spTree>
    <p:extLst>
      <p:ext uri="{BB962C8B-B14F-4D97-AF65-F5344CB8AC3E}">
        <p14:creationId xmlns:p14="http://schemas.microsoft.com/office/powerpoint/2010/main" val="114553551"/>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373D3F"/>
                </a:solidFill>
                <a:effectLst/>
                <a:latin typeface="Encode Sans"/>
              </a:rPr>
              <a:t>Hern, A. (2022, December 4). AI bot ChatGPT stuns academics with essay-writing skills and usability. </a:t>
            </a:r>
            <a:r>
              <a:rPr lang="en-US" b="0" i="1" dirty="0">
                <a:solidFill>
                  <a:srgbClr val="373D3F"/>
                </a:solidFill>
                <a:effectLst/>
                <a:latin typeface="Encode Sans"/>
              </a:rPr>
              <a:t>The Guardian</a:t>
            </a:r>
            <a:r>
              <a:rPr lang="en-US" b="0" i="0" dirty="0">
                <a:solidFill>
                  <a:srgbClr val="373D3F"/>
                </a:solidFill>
                <a:effectLst/>
                <a:latin typeface="Encode Sans"/>
              </a:rPr>
              <a:t>. https://www.theguardian.com/technology/2022/dec/04/ai-bot-chatgpt-stuns-academics-with-essay-writing-skills-and-usability</a:t>
            </a:r>
          </a:p>
          <a:p>
            <a:endParaRPr lang="en-US" b="0" i="0" dirty="0">
              <a:solidFill>
                <a:srgbClr val="373D3F"/>
              </a:solidFill>
              <a:effectLst/>
              <a:latin typeface="Encode San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000000"/>
                </a:solidFill>
                <a:effectLst/>
                <a:latin typeface="Encode Sans"/>
              </a:rPr>
              <a:t>Activity Source:</a:t>
            </a:r>
            <a:r>
              <a:rPr lang="en-US" b="0" i="0" dirty="0">
                <a:solidFill>
                  <a:srgbClr val="000000"/>
                </a:solidFill>
                <a:effectLst/>
                <a:latin typeface="Encode Sans"/>
              </a:rPr>
              <a:t> “</a:t>
            </a:r>
            <a:r>
              <a:rPr lang="en-US" b="0" i="0" u="sng" dirty="0">
                <a:effectLst/>
                <a:latin typeface="Encode Sans"/>
                <a:hlinkClick r:id="rId3"/>
              </a:rPr>
              <a:t>What should students know about AI tools &amp; ChatGPT</a:t>
            </a:r>
            <a:r>
              <a:rPr lang="en-US" b="0" i="0" dirty="0">
                <a:solidFill>
                  <a:srgbClr val="000000"/>
                </a:solidFill>
                <a:effectLst/>
                <a:latin typeface="Encode Sans"/>
              </a:rPr>
              <a:t>” by Jennifer Easter, licensed under CC BY-NC-SA. / Text version created and minor edits and summarization.  </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58</a:t>
            </a:fld>
            <a:endParaRPr lang="en-US" dirty="0"/>
          </a:p>
        </p:txBody>
      </p:sp>
    </p:spTree>
    <p:extLst>
      <p:ext uri="{BB962C8B-B14F-4D97-AF65-F5344CB8AC3E}">
        <p14:creationId xmlns:p14="http://schemas.microsoft.com/office/powerpoint/2010/main" val="30122896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Key Takeaways was taken directly from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Chapter 1.4</a:t>
            </a:r>
            <a:r>
              <a:rPr lang="en-US" sz="1200" dirty="0">
                <a:effectLst/>
                <a:latin typeface="Calibri" panose="020F0502020204030204" pitchFamily="34" charset="0"/>
                <a:ea typeface="Calibri" panose="020F0502020204030204" pitchFamily="34" charset="0"/>
                <a:cs typeface="Times New Roman" panose="02020603050405020304" pitchFamily="18" charset="0"/>
              </a:rPr>
              <a:t> of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Communication Essentials for College</a:t>
            </a:r>
            <a:r>
              <a:rPr lang="en-US" sz="1200" dirty="0">
                <a:effectLst/>
                <a:latin typeface="Calibri" panose="020F0502020204030204" pitchFamily="34" charset="0"/>
                <a:ea typeface="Calibri" panose="020F0502020204030204" pitchFamily="34" charset="0"/>
                <a:cs typeface="Times New Roman" panose="02020603050405020304" pitchFamily="18" charset="0"/>
              </a:rPr>
              <a:t> by </a:t>
            </a:r>
            <a:r>
              <a:rPr lang="en-US" sz="1200" dirty="0"/>
              <a:t>Jen Booth, Emily Cramer &amp; Amanda </a:t>
            </a:r>
            <a:r>
              <a:rPr lang="en-US" sz="1200" dirty="0" err="1"/>
              <a:t>Quibell</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under</a:t>
            </a:r>
            <a:r>
              <a:rPr lang="en-US" sz="1200" dirty="0">
                <a:effectLst/>
                <a:latin typeface="Calibri" panose="020F0502020204030204" pitchFamily="34" charset="0"/>
                <a:ea typeface="Calibri" panose="020F0502020204030204" pitchFamily="34" charset="0"/>
                <a:cs typeface="Times New Roman" panose="02020603050405020304" pitchFamily="18" charset="0"/>
              </a:rPr>
              <a:t> a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CC BY-NC 4.0</a:t>
            </a:r>
            <a:r>
              <a:rPr lang="en-US" sz="1200" dirty="0">
                <a:effectLst/>
                <a:latin typeface="Calibri" panose="020F0502020204030204" pitchFamily="34" charset="0"/>
                <a:ea typeface="Calibri" panose="020F0502020204030204" pitchFamily="34" charset="0"/>
                <a:cs typeface="Times New Roman" panose="02020603050405020304" pitchFamily="18" charset="0"/>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60</a:t>
            </a:fld>
            <a:endParaRPr lang="en-US" dirty="0"/>
          </a:p>
        </p:txBody>
      </p:sp>
    </p:spTree>
    <p:extLst>
      <p:ext uri="{BB962C8B-B14F-4D97-AF65-F5344CB8AC3E}">
        <p14:creationId xmlns:p14="http://schemas.microsoft.com/office/powerpoint/2010/main" val="265425406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Key Takeaways was taken directly from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Chapter 1.4</a:t>
            </a:r>
            <a:r>
              <a:rPr lang="en-US" sz="1200" dirty="0">
                <a:effectLst/>
                <a:latin typeface="Calibri" panose="020F0502020204030204" pitchFamily="34" charset="0"/>
                <a:ea typeface="Calibri" panose="020F0502020204030204" pitchFamily="34" charset="0"/>
                <a:cs typeface="Times New Roman" panose="02020603050405020304" pitchFamily="18" charset="0"/>
              </a:rPr>
              <a:t> of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Communication Essentials for College</a:t>
            </a:r>
            <a:r>
              <a:rPr lang="en-US" sz="1200" dirty="0">
                <a:effectLst/>
                <a:latin typeface="Calibri" panose="020F0502020204030204" pitchFamily="34" charset="0"/>
                <a:ea typeface="Calibri" panose="020F0502020204030204" pitchFamily="34" charset="0"/>
                <a:cs typeface="Times New Roman" panose="02020603050405020304" pitchFamily="18" charset="0"/>
              </a:rPr>
              <a:t> by </a:t>
            </a:r>
            <a:r>
              <a:rPr lang="en-US" sz="1200" dirty="0"/>
              <a:t>Jen Booth, Emily Cramer &amp; Amanda </a:t>
            </a:r>
            <a:r>
              <a:rPr lang="en-US" sz="1200" dirty="0" err="1"/>
              <a:t>Quibell</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under</a:t>
            </a:r>
            <a:r>
              <a:rPr lang="en-US" sz="1200" dirty="0">
                <a:effectLst/>
                <a:latin typeface="Calibri" panose="020F0502020204030204" pitchFamily="34" charset="0"/>
                <a:ea typeface="Calibri" panose="020F0502020204030204" pitchFamily="34" charset="0"/>
                <a:cs typeface="Times New Roman" panose="02020603050405020304" pitchFamily="18" charset="0"/>
              </a:rPr>
              <a:t> a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CC BY-NC 4.0</a:t>
            </a:r>
            <a:r>
              <a:rPr lang="en-US" sz="1200" dirty="0">
                <a:effectLst/>
                <a:latin typeface="Calibri" panose="020F0502020204030204" pitchFamily="34" charset="0"/>
                <a:ea typeface="Calibri" panose="020F0502020204030204" pitchFamily="34" charset="0"/>
                <a:cs typeface="Times New Roman" panose="02020603050405020304" pitchFamily="18" charset="0"/>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61</a:t>
            </a:fld>
            <a:endParaRPr lang="en-US" dirty="0"/>
          </a:p>
        </p:txBody>
      </p:sp>
    </p:spTree>
    <p:extLst>
      <p:ext uri="{BB962C8B-B14F-4D97-AF65-F5344CB8AC3E}">
        <p14:creationId xmlns:p14="http://schemas.microsoft.com/office/powerpoint/2010/main" val="270565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Except where otherwise noted, “</a:t>
            </a:r>
            <a:r>
              <a:rPr lang="en-US" sz="2800" dirty="0"/>
              <a:t>Explore Academic Integrity and Breaches of Academic Integrity at Georgian College</a:t>
            </a:r>
            <a:r>
              <a:rPr lang="en-US" sz="1800" dirty="0">
                <a:effectLst/>
                <a:latin typeface="Calibri" panose="020F0502020204030204" pitchFamily="34" charset="0"/>
                <a:ea typeface="Calibri" panose="020F0502020204030204" pitchFamily="34" charset="0"/>
                <a:cs typeface="Times New Roman" panose="02020603050405020304" pitchFamily="18" charset="0"/>
              </a:rPr>
              <a:t>” is licensed under </a:t>
            </a:r>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CC BY-NC 4.0</a:t>
            </a:r>
            <a:r>
              <a:rPr lang="en-US" sz="1800" dirty="0">
                <a:effectLst/>
                <a:latin typeface="Calibri" panose="020F0502020204030204" pitchFamily="34" charset="0"/>
                <a:ea typeface="Calibri" panose="020F0502020204030204" pitchFamily="34" charset="0"/>
                <a:cs typeface="Times New Roman" panose="02020603050405020304" pitchFamily="18" charset="0"/>
              </a:rPr>
              <a:t>.</a:t>
            </a:r>
          </a:p>
          <a:p>
            <a:endParaRPr lang="en-US" b="1" i="0" dirty="0">
              <a:solidFill>
                <a:srgbClr val="323232"/>
              </a:solidFill>
              <a:effectLst/>
              <a:latin typeface="H5PDroidSans"/>
            </a:endParaRPr>
          </a:p>
          <a:p>
            <a:r>
              <a:rPr lang="en-US" b="1" i="0" dirty="0">
                <a:solidFill>
                  <a:srgbClr val="323232"/>
                </a:solidFill>
                <a:effectLst/>
                <a:latin typeface="H5PDroidSans"/>
              </a:rPr>
              <a:t>Video source:</a:t>
            </a:r>
            <a:r>
              <a:rPr lang="en-US" b="0" i="0" dirty="0">
                <a:solidFill>
                  <a:srgbClr val="323232"/>
                </a:solidFill>
                <a:effectLst/>
                <a:latin typeface="H5PDroidSans"/>
              </a:rPr>
              <a:t> Georgian College International Centre. (2020, May 6). </a:t>
            </a:r>
            <a:r>
              <a:rPr lang="en-US" b="0" i="1" dirty="0">
                <a:solidFill>
                  <a:srgbClr val="323232"/>
                </a:solidFill>
                <a:effectLst/>
                <a:latin typeface="H5PDroidSans"/>
              </a:rPr>
              <a:t>Orientation – Academic Integrity</a:t>
            </a:r>
            <a:r>
              <a:rPr lang="en-US" b="0" i="0" dirty="0">
                <a:solidFill>
                  <a:srgbClr val="323232"/>
                </a:solidFill>
                <a:effectLst/>
                <a:latin typeface="H5PDroidSans"/>
              </a:rPr>
              <a:t> [Video]. YouTube. https://youtu.be/rvvEnW9LdoQ</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323232"/>
                </a:solidFill>
                <a:effectLst/>
                <a:latin typeface="H5PDroidSans"/>
              </a:rPr>
              <a:t>Georgian College. (n.d.). </a:t>
            </a:r>
            <a:r>
              <a:rPr lang="en-US" b="0" i="1" dirty="0">
                <a:solidFill>
                  <a:srgbClr val="004B87"/>
                </a:solidFill>
                <a:effectLst/>
                <a:latin typeface="Lato" panose="020F0502020204030203" pitchFamily="34" charset="0"/>
              </a:rPr>
              <a:t>2022-23 Academic Regulations</a:t>
            </a:r>
            <a:r>
              <a:rPr lang="en-US" b="0" i="0" dirty="0">
                <a:solidFill>
                  <a:srgbClr val="004B87"/>
                </a:solidFill>
                <a:effectLst/>
                <a:latin typeface="Lato" panose="020F0502020204030203" pitchFamily="34" charset="0"/>
              </a:rPr>
              <a:t>. https://cat.georgiancollege.ca/academic-regulations/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373D3F"/>
                </a:solidFill>
                <a:effectLst/>
                <a:latin typeface="Encode Sans"/>
              </a:rPr>
              <a:t>Georgian College. (n.d.). Academic Integrity. </a:t>
            </a:r>
            <a:r>
              <a:rPr lang="en-US" b="0" i="1" dirty="0">
                <a:solidFill>
                  <a:srgbClr val="373D3F"/>
                </a:solidFill>
                <a:effectLst/>
                <a:latin typeface="Encode Sans"/>
              </a:rPr>
              <a:t>Academic Regulations</a:t>
            </a:r>
            <a:r>
              <a:rPr lang="en-US" b="0" i="0" dirty="0">
                <a:solidFill>
                  <a:srgbClr val="373D3F"/>
                </a:solidFill>
                <a:effectLst/>
                <a:latin typeface="Encode Sans"/>
              </a:rPr>
              <a:t>. Retrieved April 21, 2023 from https://cat.georgiancollege.ca/academic-regulations/integrity/</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7</a:t>
            </a:fld>
            <a:endParaRPr lang="en-US" dirty="0"/>
          </a:p>
        </p:txBody>
      </p:sp>
    </p:spTree>
    <p:extLst>
      <p:ext uri="{BB962C8B-B14F-4D97-AF65-F5344CB8AC3E}">
        <p14:creationId xmlns:p14="http://schemas.microsoft.com/office/powerpoint/2010/main" val="2213405786"/>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Key Takeaways was taken directly from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Chapter 1.4</a:t>
            </a:r>
            <a:r>
              <a:rPr lang="en-US" sz="1200" dirty="0">
                <a:effectLst/>
                <a:latin typeface="Calibri" panose="020F0502020204030204" pitchFamily="34" charset="0"/>
                <a:ea typeface="Calibri" panose="020F0502020204030204" pitchFamily="34" charset="0"/>
                <a:cs typeface="Times New Roman" panose="02020603050405020304" pitchFamily="18" charset="0"/>
              </a:rPr>
              <a:t> of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Communication Essentials for College</a:t>
            </a:r>
            <a:r>
              <a:rPr lang="en-US" sz="1200" dirty="0">
                <a:effectLst/>
                <a:latin typeface="Calibri" panose="020F0502020204030204" pitchFamily="34" charset="0"/>
                <a:ea typeface="Calibri" panose="020F0502020204030204" pitchFamily="34" charset="0"/>
                <a:cs typeface="Times New Roman" panose="02020603050405020304" pitchFamily="18" charset="0"/>
              </a:rPr>
              <a:t> by </a:t>
            </a:r>
            <a:r>
              <a:rPr lang="en-US" sz="1200" dirty="0"/>
              <a:t>Jen Booth, Emily Cramer &amp; Amanda </a:t>
            </a:r>
            <a:r>
              <a:rPr lang="en-US" sz="1200" dirty="0" err="1"/>
              <a:t>Quibell</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under</a:t>
            </a:r>
            <a:r>
              <a:rPr lang="en-US" sz="1200" dirty="0">
                <a:effectLst/>
                <a:latin typeface="Calibri" panose="020F0502020204030204" pitchFamily="34" charset="0"/>
                <a:ea typeface="Calibri" panose="020F0502020204030204" pitchFamily="34" charset="0"/>
                <a:cs typeface="Times New Roman" panose="02020603050405020304" pitchFamily="18" charset="0"/>
              </a:rPr>
              <a:t> a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CC BY-NC 4.0</a:t>
            </a:r>
            <a:r>
              <a:rPr lang="en-US" sz="1200" dirty="0">
                <a:effectLst/>
                <a:latin typeface="Calibri" panose="020F0502020204030204" pitchFamily="34" charset="0"/>
                <a:ea typeface="Calibri" panose="020F0502020204030204" pitchFamily="34" charset="0"/>
                <a:cs typeface="Times New Roman" panose="02020603050405020304" pitchFamily="18" charset="0"/>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62</a:t>
            </a:fld>
            <a:endParaRPr lang="en-US" dirty="0"/>
          </a:p>
        </p:txBody>
      </p:sp>
    </p:spTree>
    <p:extLst>
      <p:ext uri="{BB962C8B-B14F-4D97-AF65-F5344CB8AC3E}">
        <p14:creationId xmlns:p14="http://schemas.microsoft.com/office/powerpoint/2010/main" val="13992191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sz="1800" dirty="0">
                <a:effectLst/>
                <a:latin typeface="Calibri"/>
                <a:ea typeface="Calibri"/>
                <a:cs typeface="Calibri"/>
              </a:rPr>
              <a:t>Except where otherwise noted, “Explore Academic Integrity and </a:t>
            </a:r>
            <a:r>
              <a:rPr lang="en-US" sz="1800" dirty="0">
                <a:latin typeface="Calibri"/>
                <a:ea typeface="Calibri"/>
                <a:cs typeface="Calibri"/>
              </a:rPr>
              <a:t>Breaches of </a:t>
            </a:r>
            <a:r>
              <a:rPr lang="en-US" sz="1800" dirty="0">
                <a:effectLst/>
                <a:latin typeface="Calibri"/>
                <a:ea typeface="Calibri"/>
                <a:cs typeface="Calibri"/>
              </a:rPr>
              <a:t>Academic </a:t>
            </a:r>
            <a:r>
              <a:rPr lang="en-US" sz="1800" dirty="0">
                <a:latin typeface="Calibri"/>
                <a:ea typeface="Calibri"/>
                <a:cs typeface="Calibri"/>
              </a:rPr>
              <a:t>Integrity</a:t>
            </a:r>
            <a:r>
              <a:rPr lang="en-US" sz="1800" dirty="0">
                <a:effectLst/>
                <a:latin typeface="Calibri"/>
                <a:ea typeface="Calibri"/>
                <a:cs typeface="Calibri"/>
              </a:rPr>
              <a:t> at Georgian College” is licensed under </a:t>
            </a:r>
            <a:r>
              <a:rPr lang="en-US" sz="1800" u="sng" dirty="0">
                <a:solidFill>
                  <a:srgbClr val="0563C1"/>
                </a:solidFill>
                <a:effectLst/>
                <a:latin typeface="Calibri"/>
                <a:ea typeface="Calibri"/>
                <a:cs typeface="Calibri"/>
                <a:hlinkClick r:id="rId3"/>
              </a:rPr>
              <a:t>CC BY-NC 4.0</a:t>
            </a:r>
            <a:r>
              <a:rPr lang="en-US" sz="1800" dirty="0">
                <a:effectLst/>
                <a:latin typeface="Calibri"/>
                <a:ea typeface="Calibri"/>
                <a:cs typeface="Calibri"/>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373D3F"/>
                </a:solidFill>
                <a:effectLst/>
                <a:latin typeface="Encode Sans"/>
              </a:rPr>
              <a:t>Georgian College. (n.d.). Academic Integrity. </a:t>
            </a:r>
            <a:r>
              <a:rPr lang="en-US" b="0" i="1" dirty="0">
                <a:solidFill>
                  <a:srgbClr val="373D3F"/>
                </a:solidFill>
                <a:effectLst/>
                <a:latin typeface="Encode Sans"/>
              </a:rPr>
              <a:t>Academic Regulations</a:t>
            </a:r>
            <a:r>
              <a:rPr lang="en-US" b="0" i="0" dirty="0">
                <a:solidFill>
                  <a:srgbClr val="373D3F"/>
                </a:solidFill>
                <a:effectLst/>
                <a:latin typeface="Encode Sans"/>
              </a:rPr>
              <a:t>. Retrieved April 21, 2023 from https://cat.georgiancollege.ca/academic-regulations/integrity/</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8</a:t>
            </a:fld>
            <a:endParaRPr lang="en-US" dirty="0"/>
          </a:p>
        </p:txBody>
      </p:sp>
    </p:spTree>
    <p:extLst>
      <p:ext uri="{BB962C8B-B14F-4D97-AF65-F5344CB8AC3E}">
        <p14:creationId xmlns:p14="http://schemas.microsoft.com/office/powerpoint/2010/main" val="18880432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Except where otherwise noted, “</a:t>
            </a:r>
            <a:r>
              <a:rPr lang="en-US" sz="2800" dirty="0"/>
              <a:t>Explore Academic Integrity and Breaches of Academic Integrity at Georgian College</a:t>
            </a:r>
            <a:r>
              <a:rPr lang="en-US" sz="1800" dirty="0">
                <a:effectLst/>
                <a:latin typeface="Calibri" panose="020F0502020204030204" pitchFamily="34" charset="0"/>
                <a:ea typeface="Calibri" panose="020F0502020204030204" pitchFamily="34" charset="0"/>
                <a:cs typeface="Times New Roman" panose="02020603050405020304" pitchFamily="18" charset="0"/>
              </a:rPr>
              <a:t>” is licensed under </a:t>
            </a:r>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CC BY-NC 4.0</a:t>
            </a:r>
            <a:r>
              <a:rPr lang="en-US" sz="1800" dirty="0">
                <a:effectLst/>
                <a:latin typeface="Calibri" panose="020F0502020204030204" pitchFamily="34" charset="0"/>
                <a:ea typeface="Calibri" panose="020F0502020204030204" pitchFamily="34" charset="0"/>
                <a:cs typeface="Times New Roman" panose="02020603050405020304" pitchFamily="18" charset="0"/>
              </a:rPr>
              <a:t>.</a:t>
            </a:r>
          </a:p>
          <a:p>
            <a:endParaRPr lang="en-US" b="1" i="0" dirty="0">
              <a:solidFill>
                <a:srgbClr val="323232"/>
              </a:solidFill>
              <a:effectLst/>
              <a:latin typeface="H5PDroidSans"/>
            </a:endParaRPr>
          </a:p>
          <a:p>
            <a:r>
              <a:rPr lang="en-US" b="1" i="0" dirty="0">
                <a:solidFill>
                  <a:srgbClr val="323232"/>
                </a:solidFill>
                <a:effectLst/>
                <a:highlight>
                  <a:srgbClr val="F5F5F5"/>
                </a:highlight>
                <a:latin typeface="H5PDroidSans"/>
              </a:rPr>
              <a:t>Video source:</a:t>
            </a:r>
            <a:r>
              <a:rPr lang="en-US" b="0" i="0" dirty="0">
                <a:solidFill>
                  <a:srgbClr val="323232"/>
                </a:solidFill>
                <a:effectLst/>
                <a:highlight>
                  <a:srgbClr val="F5F5F5"/>
                </a:highlight>
                <a:latin typeface="H5PDroidSans"/>
              </a:rPr>
              <a:t> </a:t>
            </a:r>
            <a:r>
              <a:rPr lang="en-US" b="0" i="0" dirty="0" err="1">
                <a:solidFill>
                  <a:srgbClr val="323232"/>
                </a:solidFill>
                <a:effectLst/>
                <a:highlight>
                  <a:srgbClr val="F5F5F5"/>
                </a:highlight>
                <a:latin typeface="H5PDroidSans"/>
              </a:rPr>
              <a:t>GoUFV</a:t>
            </a:r>
            <a:r>
              <a:rPr lang="en-US" b="0" i="0" dirty="0">
                <a:solidFill>
                  <a:srgbClr val="323232"/>
                </a:solidFill>
                <a:effectLst/>
                <a:highlight>
                  <a:srgbClr val="F5F5F5"/>
                </a:highlight>
                <a:latin typeface="H5PDroidSans"/>
              </a:rPr>
              <a:t>. (2017, October 2017). </a:t>
            </a:r>
            <a:r>
              <a:rPr lang="en-US" b="0" i="1" dirty="0">
                <a:solidFill>
                  <a:srgbClr val="323232"/>
                </a:solidFill>
                <a:effectLst/>
                <a:highlight>
                  <a:srgbClr val="F5F5F5"/>
                </a:highlight>
                <a:latin typeface="H5PDroidSans"/>
              </a:rPr>
              <a:t>Academic integrity #2: Types of misconduct</a:t>
            </a:r>
            <a:r>
              <a:rPr lang="en-US" b="0" i="0" dirty="0">
                <a:solidFill>
                  <a:srgbClr val="323232"/>
                </a:solidFill>
                <a:effectLst/>
                <a:highlight>
                  <a:srgbClr val="F5F5F5"/>
                </a:highlight>
                <a:latin typeface="H5PDroidSans"/>
              </a:rPr>
              <a:t> [Video]. YouTube. https://youtu.be/9_gwDyvpyf8</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9</a:t>
            </a:fld>
            <a:endParaRPr lang="en-US" dirty="0"/>
          </a:p>
        </p:txBody>
      </p:sp>
    </p:spTree>
    <p:extLst>
      <p:ext uri="{BB962C8B-B14F-4D97-AF65-F5344CB8AC3E}">
        <p14:creationId xmlns:p14="http://schemas.microsoft.com/office/powerpoint/2010/main" val="2073418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373D3F"/>
                </a:solidFill>
                <a:effectLst/>
                <a:latin typeface="Encode Sans"/>
              </a:rPr>
              <a:t>International Center for Academic Integrity. (2013). </a:t>
            </a:r>
            <a:r>
              <a:rPr lang="en-US" b="0" i="1" dirty="0">
                <a:solidFill>
                  <a:srgbClr val="373D3F"/>
                </a:solidFill>
                <a:effectLst/>
                <a:latin typeface="Encode Sans"/>
              </a:rPr>
              <a:t>The fundamental values of academic integrity</a:t>
            </a:r>
            <a:r>
              <a:rPr lang="en-US" b="0" i="0" dirty="0">
                <a:solidFill>
                  <a:srgbClr val="373D3F"/>
                </a:solidFill>
                <a:effectLst/>
                <a:latin typeface="Encode Sans"/>
              </a:rPr>
              <a:t> (2nd ed.). https://www.academicintegrity.org/wp-content/uploads/2017/12/Fundamental-Values-2014.pdf (</a:t>
            </a:r>
            <a:r>
              <a:rPr lang="en-US" b="0" i="0" u="sng" dirty="0">
                <a:effectLst/>
                <a:latin typeface="Encode Sans"/>
                <a:hlinkClick r:id="rId3"/>
              </a:rPr>
              <a:t>new version available</a:t>
            </a:r>
            <a:r>
              <a:rPr lang="en-US" b="0" i="0" dirty="0">
                <a:solidFill>
                  <a:srgbClr val="373D3F"/>
                </a:solidFill>
                <a:effectLst/>
                <a:latin typeface="Encode Sans"/>
              </a:rPr>
              <a:t>). </a:t>
            </a:r>
            <a:r>
              <a:rPr lang="en-US" b="0" i="0" u="sng" dirty="0">
                <a:effectLst/>
                <a:latin typeface="Encode Sans"/>
                <a:hlinkClick r:id="rId4"/>
              </a:rPr>
              <a:t>CC BY-NC-SA 4.0</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10</a:t>
            </a:fld>
            <a:endParaRPr lang="en-US" dirty="0"/>
          </a:p>
        </p:txBody>
      </p:sp>
    </p:spTree>
    <p:extLst>
      <p:ext uri="{BB962C8B-B14F-4D97-AF65-F5344CB8AC3E}">
        <p14:creationId xmlns:p14="http://schemas.microsoft.com/office/powerpoint/2010/main" val="183664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756FB-E05E-443F-88A1-CFC90638997C}"/>
              </a:ext>
            </a:extLst>
          </p:cNvPr>
          <p:cNvSpPr>
            <a:spLocks noGrp="1"/>
          </p:cNvSpPr>
          <p:nvPr>
            <p:ph type="ctrTitle"/>
          </p:nvPr>
        </p:nvSpPr>
        <p:spPr>
          <a:xfrm>
            <a:off x="1084727" y="1597961"/>
            <a:ext cx="9144000" cy="3162300"/>
          </a:xfrm>
        </p:spPr>
        <p:txBody>
          <a:bodyPr anchor="b">
            <a:normAutofit/>
          </a:bodyPr>
          <a:lstStyle>
            <a:lvl1pPr algn="l">
              <a:defRPr sz="3200"/>
            </a:lvl1pPr>
          </a:lstStyle>
          <a:p>
            <a:r>
              <a:rPr lang="en-US" dirty="0"/>
              <a:t>Click to edit Master title style</a:t>
            </a:r>
          </a:p>
        </p:txBody>
      </p:sp>
      <p:sp>
        <p:nvSpPr>
          <p:cNvPr id="3" name="Subtitle 2">
            <a:extLst>
              <a:ext uri="{FF2B5EF4-FFF2-40B4-BE49-F238E27FC236}">
                <a16:creationId xmlns:a16="http://schemas.microsoft.com/office/drawing/2014/main" id="{3C5DA97A-281B-4A77-9D2C-C5E6A860E645}"/>
              </a:ext>
            </a:extLst>
          </p:cNvPr>
          <p:cNvSpPr>
            <a:spLocks noGrp="1"/>
          </p:cNvSpPr>
          <p:nvPr>
            <p:ph type="subTitle" idx="1"/>
          </p:nvPr>
        </p:nvSpPr>
        <p:spPr>
          <a:xfrm>
            <a:off x="1084727" y="4902488"/>
            <a:ext cx="9144000" cy="985075"/>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FD7BAE-E194-4223-BB4E-5E487863F5BE}"/>
              </a:ext>
              <a:ext uri="{C183D7F6-B498-43B3-948B-1728B52AA6E4}">
                <adec:decorative xmlns:adec="http://schemas.microsoft.com/office/drawing/2017/decorative" val="0"/>
              </a:ext>
            </a:extLst>
          </p:cNvPr>
          <p:cNvSpPr>
            <a:spLocks noGrp="1"/>
          </p:cNvSpPr>
          <p:nvPr>
            <p:ph type="dt" sz="half" idx="10"/>
          </p:nvPr>
        </p:nvSpPr>
        <p:spPr/>
        <p:txBody>
          <a:bodyPr/>
          <a:lstStyle/>
          <a:p>
            <a:fld id="{75BCD077-5EF6-43B1-861B-7A759ACDA1EC}" type="datetime1">
              <a:rPr lang="en-US" smtClean="0"/>
              <a:t>8/16/2024</a:t>
            </a:fld>
            <a:endParaRPr lang="en-US" dirty="0"/>
          </a:p>
        </p:txBody>
      </p:sp>
      <p:sp>
        <p:nvSpPr>
          <p:cNvPr id="5" name="Footer Placeholder 4">
            <a:extLst>
              <a:ext uri="{FF2B5EF4-FFF2-40B4-BE49-F238E27FC236}">
                <a16:creationId xmlns:a16="http://schemas.microsoft.com/office/drawing/2014/main" id="{9721F6C9-7279-4DF8-9462-3EFEFA03FB58}"/>
              </a:ext>
              <a:ext uri="{C183D7F6-B498-43B3-948B-1728B52AA6E4}">
                <adec:decorative xmlns:adec="http://schemas.microsoft.com/office/drawing/2017/decorative" val="0"/>
              </a:ext>
            </a:extLst>
          </p:cNvPr>
          <p:cNvSpPr>
            <a:spLocks noGrp="1"/>
          </p:cNvSpPr>
          <p:nvPr>
            <p:ph type="ftr" sz="quarter" idx="11"/>
          </p:nvPr>
        </p:nvSpPr>
        <p:spPr>
          <a:xfrm rot="5400000">
            <a:off x="-1403346" y="1917949"/>
            <a:ext cx="3830351" cy="365125"/>
          </a:xfrm>
          <a:prstGeom prst="rect">
            <a:avLst/>
          </a:prstGeom>
        </p:spPr>
        <p:txBody>
          <a:bodyPr/>
          <a:lstStyle/>
          <a:p>
            <a:r>
              <a:rPr lang="en-US" dirty="0"/>
              <a:t>Communication Essentials for College</a:t>
            </a:r>
          </a:p>
        </p:txBody>
      </p:sp>
      <p:sp>
        <p:nvSpPr>
          <p:cNvPr id="6" name="Slide Number Placeholder 5">
            <a:extLst>
              <a:ext uri="{FF2B5EF4-FFF2-40B4-BE49-F238E27FC236}">
                <a16:creationId xmlns:a16="http://schemas.microsoft.com/office/drawing/2014/main" id="{BC457072-0A38-49AD-8D0D-0E42DD488E4F}"/>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2064735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C59D5-B8A1-4C9C-A61F-E082A44330BB}"/>
              </a:ext>
            </a:extLst>
          </p:cNvPr>
          <p:cNvSpPr>
            <a:spLocks noGrp="1"/>
          </p:cNvSpPr>
          <p:nvPr>
            <p:ph type="title"/>
          </p:nvPr>
        </p:nvSpPr>
        <p:spPr>
          <a:xfrm>
            <a:off x="1084727" y="720433"/>
            <a:ext cx="3687298" cy="1587337"/>
          </a:xfrm>
        </p:spPr>
        <p:txBody>
          <a:bodyPr anchor="b"/>
          <a:lstStyle>
            <a:lvl1pPr>
              <a:defRPr sz="3200"/>
            </a:lvl1pPr>
          </a:lstStyle>
          <a:p>
            <a:r>
              <a:rPr lang="en-US" dirty="0"/>
              <a:t>Click to edit Master title style</a:t>
            </a:r>
          </a:p>
        </p:txBody>
      </p:sp>
      <p:sp>
        <p:nvSpPr>
          <p:cNvPr id="4" name="Text Placeholder 3">
            <a:extLst>
              <a:ext uri="{FF2B5EF4-FFF2-40B4-BE49-F238E27FC236}">
                <a16:creationId xmlns:a16="http://schemas.microsoft.com/office/drawing/2014/main" id="{36633AB7-4F8E-4A9F-AC15-89E6A6E00347}"/>
              </a:ext>
            </a:extLst>
          </p:cNvPr>
          <p:cNvSpPr>
            <a:spLocks noGrp="1"/>
          </p:cNvSpPr>
          <p:nvPr>
            <p:ph type="body" sz="half" idx="2"/>
          </p:nvPr>
        </p:nvSpPr>
        <p:spPr>
          <a:xfrm>
            <a:off x="1084727" y="2449286"/>
            <a:ext cx="3687298" cy="3419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3" name="Picture Placeholder 2">
            <a:extLst>
              <a:ext uri="{FF2B5EF4-FFF2-40B4-BE49-F238E27FC236}">
                <a16:creationId xmlns:a16="http://schemas.microsoft.com/office/drawing/2014/main" id="{64CB4F5F-E6E7-45C3-B35C-80F81FB1A5E8}"/>
              </a:ext>
            </a:extLst>
          </p:cNvPr>
          <p:cNvSpPr>
            <a:spLocks noGrp="1"/>
          </p:cNvSpPr>
          <p:nvPr>
            <p:ph type="pic" idx="1"/>
          </p:nvPr>
        </p:nvSpPr>
        <p:spPr>
          <a:xfrm>
            <a:off x="5183188" y="987425"/>
            <a:ext cx="58277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5" name="Date Placeholder 4">
            <a:extLst>
              <a:ext uri="{FF2B5EF4-FFF2-40B4-BE49-F238E27FC236}">
                <a16:creationId xmlns:a16="http://schemas.microsoft.com/office/drawing/2014/main" id="{C074B526-866D-4E11-A7F9-081BD4EDF484}"/>
              </a:ext>
              <a:ext uri="{C183D7F6-B498-43B3-948B-1728B52AA6E4}">
                <adec:decorative xmlns:adec="http://schemas.microsoft.com/office/drawing/2017/decorative" val="0"/>
              </a:ext>
            </a:extLst>
          </p:cNvPr>
          <p:cNvSpPr>
            <a:spLocks noGrp="1"/>
          </p:cNvSpPr>
          <p:nvPr>
            <p:ph type="dt" sz="half" idx="10"/>
          </p:nvPr>
        </p:nvSpPr>
        <p:spPr/>
        <p:txBody>
          <a:bodyPr/>
          <a:lstStyle/>
          <a:p>
            <a:fld id="{1D4D16ED-17D8-46EC-8D1B-AF9A4AF7EFDB}" type="datetime1">
              <a:rPr lang="en-US" smtClean="0"/>
              <a:t>8/16/2024</a:t>
            </a:fld>
            <a:endParaRPr lang="en-US" dirty="0"/>
          </a:p>
        </p:txBody>
      </p:sp>
      <p:sp>
        <p:nvSpPr>
          <p:cNvPr id="6" name="Footer Placeholder 5">
            <a:extLst>
              <a:ext uri="{FF2B5EF4-FFF2-40B4-BE49-F238E27FC236}">
                <a16:creationId xmlns:a16="http://schemas.microsoft.com/office/drawing/2014/main" id="{CD758BF8-E962-4367-8495-62438FDD483D}"/>
              </a:ext>
              <a:ext uri="{C183D7F6-B498-43B3-948B-1728B52AA6E4}">
                <adec:decorative xmlns:adec="http://schemas.microsoft.com/office/drawing/2017/decorative" val="0"/>
              </a:ext>
            </a:extLst>
          </p:cNvPr>
          <p:cNvSpPr>
            <a:spLocks noGrp="1"/>
          </p:cNvSpPr>
          <p:nvPr>
            <p:ph type="ftr" sz="quarter" idx="11"/>
          </p:nvPr>
        </p:nvSpPr>
        <p:spPr>
          <a:xfrm rot="5400000">
            <a:off x="-1610380" y="1926575"/>
            <a:ext cx="3830351" cy="365125"/>
          </a:xfrm>
          <a:prstGeom prst="rect">
            <a:avLst/>
          </a:prstGeom>
        </p:spPr>
        <p:txBody>
          <a:bodyPr/>
          <a:lstStyle/>
          <a:p>
            <a:r>
              <a:rPr lang="en-US" dirty="0"/>
              <a:t>Communication Essentials for College</a:t>
            </a:r>
          </a:p>
        </p:txBody>
      </p:sp>
      <p:sp>
        <p:nvSpPr>
          <p:cNvPr id="7" name="Slide Number Placeholder 6">
            <a:extLst>
              <a:ext uri="{FF2B5EF4-FFF2-40B4-BE49-F238E27FC236}">
                <a16:creationId xmlns:a16="http://schemas.microsoft.com/office/drawing/2014/main" id="{8FC20AE1-C97D-4E6C-9DB2-B2904C2CF247}"/>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2959506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89E81-5CFF-4A28-B9C8-5D54E51DF202}"/>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158A4CC8-DCB0-4E94-98A7-236E3D1866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D1F802-21C2-44B2-A419-55469D826571}"/>
              </a:ext>
              <a:ext uri="{C183D7F6-B498-43B3-948B-1728B52AA6E4}">
                <adec:decorative xmlns:adec="http://schemas.microsoft.com/office/drawing/2017/decorative" val="0"/>
              </a:ext>
            </a:extLst>
          </p:cNvPr>
          <p:cNvSpPr>
            <a:spLocks noGrp="1"/>
          </p:cNvSpPr>
          <p:nvPr>
            <p:ph type="dt" sz="half" idx="10"/>
          </p:nvPr>
        </p:nvSpPr>
        <p:spPr/>
        <p:txBody>
          <a:bodyPr/>
          <a:lstStyle/>
          <a:p>
            <a:fld id="{1CCFDFE3-8159-4214-9F62-361BD937271D}" type="datetime1">
              <a:rPr lang="en-US" smtClean="0"/>
              <a:t>8/16/2024</a:t>
            </a:fld>
            <a:endParaRPr lang="en-US" dirty="0"/>
          </a:p>
        </p:txBody>
      </p:sp>
      <p:sp>
        <p:nvSpPr>
          <p:cNvPr id="5" name="Footer Placeholder 4">
            <a:extLst>
              <a:ext uri="{FF2B5EF4-FFF2-40B4-BE49-F238E27FC236}">
                <a16:creationId xmlns:a16="http://schemas.microsoft.com/office/drawing/2014/main" id="{84BDB709-08FF-4C4A-8670-4CCA9146F944}"/>
              </a:ext>
              <a:ext uri="{C183D7F6-B498-43B3-948B-1728B52AA6E4}">
                <adec:decorative xmlns:adec="http://schemas.microsoft.com/office/drawing/2017/decorative" val="0"/>
              </a:ext>
            </a:extLst>
          </p:cNvPr>
          <p:cNvSpPr>
            <a:spLocks noGrp="1"/>
          </p:cNvSpPr>
          <p:nvPr>
            <p:ph type="ftr" sz="quarter" idx="11"/>
          </p:nvPr>
        </p:nvSpPr>
        <p:spPr>
          <a:xfrm rot="5400000">
            <a:off x="-1610380" y="1926575"/>
            <a:ext cx="3830351" cy="365125"/>
          </a:xfrm>
          <a:prstGeom prst="rect">
            <a:avLst/>
          </a:prstGeom>
        </p:spPr>
        <p:txBody>
          <a:bodyPr/>
          <a:lstStyle/>
          <a:p>
            <a:r>
              <a:rPr lang="en-US" dirty="0"/>
              <a:t>Communication Essentials for College</a:t>
            </a:r>
          </a:p>
        </p:txBody>
      </p:sp>
      <p:sp>
        <p:nvSpPr>
          <p:cNvPr id="6" name="Slide Number Placeholder 5">
            <a:extLst>
              <a:ext uri="{FF2B5EF4-FFF2-40B4-BE49-F238E27FC236}">
                <a16:creationId xmlns:a16="http://schemas.microsoft.com/office/drawing/2014/main" id="{75395375-1CC8-4950-8439-877451C4266D}"/>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10399284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8BDF0-A155-454D-B3E2-AD15D0905A62}"/>
              </a:ext>
            </a:extLst>
          </p:cNvPr>
          <p:cNvSpPr>
            <a:spLocks noGrp="1"/>
          </p:cNvSpPr>
          <p:nvPr>
            <p:ph type="title" orient="vert"/>
          </p:nvPr>
        </p:nvSpPr>
        <p:spPr>
          <a:xfrm>
            <a:off x="9073242" y="827313"/>
            <a:ext cx="2280557" cy="5061857"/>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07244E0D-96EC-4B35-BA5C-5DAFCC7281AE}"/>
              </a:ext>
            </a:extLst>
          </p:cNvPr>
          <p:cNvSpPr>
            <a:spLocks noGrp="1"/>
          </p:cNvSpPr>
          <p:nvPr>
            <p:ph type="body" orient="vert" idx="1"/>
          </p:nvPr>
        </p:nvSpPr>
        <p:spPr>
          <a:xfrm>
            <a:off x="838200" y="827313"/>
            <a:ext cx="8115300" cy="5061857"/>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3ADC4E-9FB1-439F-B0FB-47F47B3421A7}"/>
              </a:ext>
            </a:extLst>
          </p:cNvPr>
          <p:cNvSpPr>
            <a:spLocks noGrp="1"/>
          </p:cNvSpPr>
          <p:nvPr>
            <p:ph type="dt" sz="half" idx="10"/>
          </p:nvPr>
        </p:nvSpPr>
        <p:spPr/>
        <p:txBody>
          <a:bodyPr/>
          <a:lstStyle/>
          <a:p>
            <a:fld id="{60E86954-8675-4568-8589-FFA0DFCFFCF4}" type="datetime1">
              <a:rPr lang="en-US" smtClean="0"/>
              <a:t>8/16/2024</a:t>
            </a:fld>
            <a:endParaRPr lang="en-US" dirty="0"/>
          </a:p>
        </p:txBody>
      </p:sp>
      <p:sp>
        <p:nvSpPr>
          <p:cNvPr id="5" name="Footer Placeholder 4">
            <a:extLst>
              <a:ext uri="{FF2B5EF4-FFF2-40B4-BE49-F238E27FC236}">
                <a16:creationId xmlns:a16="http://schemas.microsoft.com/office/drawing/2014/main" id="{637EE406-061A-4440-BA75-3B684FC84826}"/>
              </a:ext>
            </a:extLst>
          </p:cNvPr>
          <p:cNvSpPr>
            <a:spLocks noGrp="1"/>
          </p:cNvSpPr>
          <p:nvPr>
            <p:ph type="ftr" sz="quarter" idx="11"/>
          </p:nvPr>
        </p:nvSpPr>
        <p:spPr>
          <a:xfrm rot="5400000">
            <a:off x="-1610380" y="1926575"/>
            <a:ext cx="3830351" cy="365125"/>
          </a:xfrm>
          <a:prstGeom prst="rect">
            <a:avLst/>
          </a:prstGeom>
        </p:spPr>
        <p:txBody>
          <a:bodyPr/>
          <a:lstStyle/>
          <a:p>
            <a:r>
              <a:rPr lang="en-US" dirty="0"/>
              <a:t>Communication Essentials for College</a:t>
            </a:r>
          </a:p>
        </p:txBody>
      </p:sp>
      <p:sp>
        <p:nvSpPr>
          <p:cNvPr id="6" name="Slide Number Placeholder 5">
            <a:extLst>
              <a:ext uri="{FF2B5EF4-FFF2-40B4-BE49-F238E27FC236}">
                <a16:creationId xmlns:a16="http://schemas.microsoft.com/office/drawing/2014/main" id="{8A6D93CF-F5F3-4897-A51E-47D577FDD344}"/>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26365971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Key Takeaways">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02FA81F-F492-4428-8845-A70FF162FB21}"/>
              </a:ext>
              <a:ext uri="{C183D7F6-B498-43B3-948B-1728B52AA6E4}">
                <adec:decorative xmlns:adec="http://schemas.microsoft.com/office/drawing/2017/decorative" val="1"/>
              </a:ext>
            </a:extLst>
          </p:cNvPr>
          <p:cNvSpPr/>
          <p:nvPr userDrawn="1"/>
        </p:nvSpPr>
        <p:spPr>
          <a:xfrm>
            <a:off x="0" y="-39329"/>
            <a:ext cx="12192000" cy="208201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14EF588-5035-4D7A-B6DD-2A0CD883D001}"/>
              </a:ext>
            </a:extLst>
          </p:cNvPr>
          <p:cNvSpPr>
            <a:spLocks noGrp="1"/>
          </p:cNvSpPr>
          <p:nvPr>
            <p:ph type="title"/>
          </p:nvPr>
        </p:nvSpPr>
        <p:spPr>
          <a:xfrm>
            <a:off x="1045028" y="644236"/>
            <a:ext cx="10308771" cy="1046452"/>
          </a:xfrm>
        </p:spPr>
        <p:txBody>
          <a:bodyPr anchor="t"/>
          <a:lstStyle>
            <a:lvl1pPr>
              <a:defRPr b="1">
                <a:solidFill>
                  <a:schemeClr val="tx2"/>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B41290DF-6242-4D82-9077-9081909090DE}"/>
              </a:ext>
            </a:extLst>
          </p:cNvPr>
          <p:cNvSpPr>
            <a:spLocks noGrp="1"/>
          </p:cNvSpPr>
          <p:nvPr>
            <p:ph idx="1"/>
          </p:nvPr>
        </p:nvSpPr>
        <p:spPr>
          <a:xfrm>
            <a:off x="1045028" y="2334924"/>
            <a:ext cx="10308771" cy="3842038"/>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6E3E0D27-7263-4217-9779-D1E0A667CDAE}"/>
              </a:ext>
            </a:extLst>
          </p:cNvPr>
          <p:cNvSpPr>
            <a:spLocks noGrp="1"/>
          </p:cNvSpPr>
          <p:nvPr>
            <p:ph type="sldNum" sz="quarter" idx="12"/>
          </p:nvPr>
        </p:nvSpPr>
        <p:spPr/>
        <p:txBody>
          <a:bodyPr/>
          <a:lstStyle>
            <a:lvl1pPr>
              <a:defRPr>
                <a:solidFill>
                  <a:schemeClr val="bg1">
                    <a:lumMod val="95000"/>
                  </a:schemeClr>
                </a:solidFill>
              </a:defRPr>
            </a:lvl1pPr>
          </a:lstStyle>
          <a:p>
            <a:fld id="{0E830361-1618-43BA-8AB7-493978DD9A9F}" type="slidenum">
              <a:rPr lang="en-US" smtClean="0"/>
              <a:pPr/>
              <a:t>‹#›</a:t>
            </a:fld>
            <a:endParaRPr lang="en-US" dirty="0"/>
          </a:p>
        </p:txBody>
      </p:sp>
    </p:spTree>
    <p:extLst>
      <p:ext uri="{BB962C8B-B14F-4D97-AF65-F5344CB8AC3E}">
        <p14:creationId xmlns:p14="http://schemas.microsoft.com/office/powerpoint/2010/main" val="3697905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8199-C6CF-4DFF-A750-435F06CC74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F2D5EB-F993-411F-9DBA-971321FC0068}"/>
              </a:ext>
            </a:extLst>
          </p:cNvPr>
          <p:cNvSpPr>
            <a:spLocks noGrp="1"/>
          </p:cNvSpPr>
          <p:nvPr>
            <p:ph idx="1"/>
          </p:nvPr>
        </p:nvSpPr>
        <p:spPr/>
        <p:txBody>
          <a:bodyPr>
            <a:normAutofit/>
          </a:bodyPr>
          <a:lstStyle>
            <a:lvl1pPr>
              <a:defRPr sz="2000"/>
            </a:lvl1pPr>
            <a:lvl2pPr>
              <a:defRPr sz="2000"/>
            </a:lvl2pPr>
            <a:lvl3pPr>
              <a:defRPr sz="2000"/>
            </a:lvl3pPr>
            <a:lvl4pPr>
              <a:defRPr sz="2000"/>
            </a:lvl4pPr>
            <a:lvl5pPr>
              <a:defRPr sz="2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EA5D216-27F9-4078-8349-ABC9F614A5E7}"/>
              </a:ext>
              <a:ext uri="{C183D7F6-B498-43B3-948B-1728B52AA6E4}">
                <adec:decorative xmlns:adec="http://schemas.microsoft.com/office/drawing/2017/decorative" val="0"/>
              </a:ext>
            </a:extLst>
          </p:cNvPr>
          <p:cNvSpPr>
            <a:spLocks noGrp="1"/>
          </p:cNvSpPr>
          <p:nvPr>
            <p:ph type="dt" sz="half" idx="10"/>
          </p:nvPr>
        </p:nvSpPr>
        <p:spPr/>
        <p:txBody>
          <a:bodyPr/>
          <a:lstStyle/>
          <a:p>
            <a:fld id="{4E7A0202-D62E-4330-9088-A504FD2A55F6}" type="datetime1">
              <a:rPr lang="en-US" smtClean="0"/>
              <a:t>8/16/2024</a:t>
            </a:fld>
            <a:endParaRPr lang="en-US" dirty="0"/>
          </a:p>
        </p:txBody>
      </p:sp>
      <p:sp>
        <p:nvSpPr>
          <p:cNvPr id="5" name="Footer Placeholder 4">
            <a:extLst>
              <a:ext uri="{FF2B5EF4-FFF2-40B4-BE49-F238E27FC236}">
                <a16:creationId xmlns:a16="http://schemas.microsoft.com/office/drawing/2014/main" id="{4384F8A8-FBA7-4F25-ADEA-AF346495DEA1}"/>
              </a:ext>
              <a:ext uri="{C183D7F6-B498-43B3-948B-1728B52AA6E4}">
                <adec:decorative xmlns:adec="http://schemas.microsoft.com/office/drawing/2017/decorative" val="0"/>
              </a:ext>
            </a:extLst>
          </p:cNvPr>
          <p:cNvSpPr>
            <a:spLocks noGrp="1" noRot="1" noMove="1" noResize="1" noEditPoints="1" noAdjustHandles="1" noChangeArrowheads="1" noChangeShapeType="1"/>
          </p:cNvSpPr>
          <p:nvPr>
            <p:ph type="ftr" sz="quarter" idx="11"/>
          </p:nvPr>
        </p:nvSpPr>
        <p:spPr>
          <a:xfrm rot="5400000">
            <a:off x="-1610380" y="1926575"/>
            <a:ext cx="3830351" cy="365125"/>
          </a:xfrm>
          <a:prstGeom prst="rect">
            <a:avLst/>
          </a:prstGeom>
        </p:spPr>
        <p:txBody>
          <a:bodyPr/>
          <a:lstStyle/>
          <a:p>
            <a:r>
              <a:rPr lang="en-US" dirty="0"/>
              <a:t>Communication Essentials for College</a:t>
            </a:r>
          </a:p>
        </p:txBody>
      </p:sp>
      <p:sp>
        <p:nvSpPr>
          <p:cNvPr id="6" name="Slide Number Placeholder 5">
            <a:extLst>
              <a:ext uri="{FF2B5EF4-FFF2-40B4-BE49-F238E27FC236}">
                <a16:creationId xmlns:a16="http://schemas.microsoft.com/office/drawing/2014/main" id="{2F4609F8-5897-4724-8FA6-3EFDE8F2DD79}"/>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778964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8199-C6CF-4DFF-A750-435F06CC748B}"/>
              </a:ext>
            </a:extLst>
          </p:cNvPr>
          <p:cNvSpPr>
            <a:spLocks noGrp="1"/>
          </p:cNvSpPr>
          <p:nvPr>
            <p:ph type="title"/>
          </p:nvPr>
        </p:nvSpPr>
        <p:spPr>
          <a:xfrm>
            <a:off x="1077362" y="720434"/>
            <a:ext cx="9950103" cy="858200"/>
          </a:xfrm>
        </p:spPr>
        <p:txBody>
          <a:bodyPr/>
          <a:lstStyle/>
          <a:p>
            <a:r>
              <a:rPr lang="en-US" dirty="0"/>
              <a:t>Click to edit Master title style</a:t>
            </a:r>
          </a:p>
        </p:txBody>
      </p:sp>
      <p:sp>
        <p:nvSpPr>
          <p:cNvPr id="10" name="Text Placeholder 9">
            <a:extLst>
              <a:ext uri="{FF2B5EF4-FFF2-40B4-BE49-F238E27FC236}">
                <a16:creationId xmlns:a16="http://schemas.microsoft.com/office/drawing/2014/main" id="{C4FCCD67-40D2-883C-2B3F-D1DCE273A25B}"/>
              </a:ext>
            </a:extLst>
          </p:cNvPr>
          <p:cNvSpPr>
            <a:spLocks noGrp="1"/>
          </p:cNvSpPr>
          <p:nvPr>
            <p:ph type="body" sz="quarter" idx="13" hasCustomPrompt="1"/>
          </p:nvPr>
        </p:nvSpPr>
        <p:spPr>
          <a:xfrm>
            <a:off x="1068736" y="1810648"/>
            <a:ext cx="9861550" cy="466725"/>
          </a:xfrm>
        </p:spPr>
        <p:txBody>
          <a:bodyPr/>
          <a:lstStyle>
            <a:lvl1pPr marL="0" indent="0">
              <a:buNone/>
              <a:defRPr b="1"/>
            </a:lvl1pPr>
          </a:lstStyle>
          <a:p>
            <a:pPr lvl="0"/>
            <a:r>
              <a:rPr lang="en-US" dirty="0"/>
              <a:t>Subheading</a:t>
            </a:r>
          </a:p>
        </p:txBody>
      </p:sp>
      <p:sp>
        <p:nvSpPr>
          <p:cNvPr id="3" name="Content Placeholder 2">
            <a:extLst>
              <a:ext uri="{FF2B5EF4-FFF2-40B4-BE49-F238E27FC236}">
                <a16:creationId xmlns:a16="http://schemas.microsoft.com/office/drawing/2014/main" id="{C2F2D5EB-F993-411F-9DBA-971321FC0068}"/>
              </a:ext>
            </a:extLst>
          </p:cNvPr>
          <p:cNvSpPr>
            <a:spLocks noGrp="1"/>
          </p:cNvSpPr>
          <p:nvPr>
            <p:ph idx="1"/>
          </p:nvPr>
        </p:nvSpPr>
        <p:spPr>
          <a:xfrm>
            <a:off x="1077362" y="2510287"/>
            <a:ext cx="9950103" cy="343054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EA5D216-27F9-4078-8349-ABC9F614A5E7}"/>
              </a:ext>
              <a:ext uri="{C183D7F6-B498-43B3-948B-1728B52AA6E4}">
                <adec:decorative xmlns:adec="http://schemas.microsoft.com/office/drawing/2017/decorative" val="0"/>
              </a:ext>
            </a:extLst>
          </p:cNvPr>
          <p:cNvSpPr>
            <a:spLocks noGrp="1"/>
          </p:cNvSpPr>
          <p:nvPr>
            <p:ph type="dt" sz="half" idx="10"/>
          </p:nvPr>
        </p:nvSpPr>
        <p:spPr/>
        <p:txBody>
          <a:bodyPr/>
          <a:lstStyle/>
          <a:p>
            <a:fld id="{ADE7983E-03D1-4AE8-ABCE-484D841F8990}" type="datetime1">
              <a:rPr lang="en-US" smtClean="0"/>
              <a:t>8/16/2024</a:t>
            </a:fld>
            <a:endParaRPr lang="en-US" dirty="0"/>
          </a:p>
        </p:txBody>
      </p:sp>
      <p:sp>
        <p:nvSpPr>
          <p:cNvPr id="7" name="Footer Placeholder 4">
            <a:extLst>
              <a:ext uri="{FF2B5EF4-FFF2-40B4-BE49-F238E27FC236}">
                <a16:creationId xmlns:a16="http://schemas.microsoft.com/office/drawing/2014/main" id="{5017079C-6097-989C-E369-8770C64306A3}"/>
              </a:ext>
              <a:ext uri="{C183D7F6-B498-43B3-948B-1728B52AA6E4}">
                <adec:decorative xmlns:adec="http://schemas.microsoft.com/office/drawing/2017/decorative" val="0"/>
              </a:ext>
            </a:extLst>
          </p:cNvPr>
          <p:cNvSpPr>
            <a:spLocks noGrp="1"/>
          </p:cNvSpPr>
          <p:nvPr>
            <p:ph type="ftr" sz="quarter" idx="11"/>
          </p:nvPr>
        </p:nvSpPr>
        <p:spPr>
          <a:xfrm rot="5400000">
            <a:off x="-1610380" y="1926575"/>
            <a:ext cx="3830351" cy="365125"/>
          </a:xfrm>
          <a:prstGeom prst="rect">
            <a:avLst/>
          </a:prstGeom>
        </p:spPr>
        <p:txBody>
          <a:bodyPr/>
          <a:lstStyle/>
          <a:p>
            <a:r>
              <a:rPr lang="en-US" dirty="0"/>
              <a:t>Communication Essentials for College</a:t>
            </a:r>
          </a:p>
        </p:txBody>
      </p:sp>
      <p:sp>
        <p:nvSpPr>
          <p:cNvPr id="5" name="Slide Number Placeholder 5">
            <a:extLst>
              <a:ext uri="{FF2B5EF4-FFF2-40B4-BE49-F238E27FC236}">
                <a16:creationId xmlns:a16="http://schemas.microsoft.com/office/drawing/2014/main" id="{FB8F243A-8D24-BE4F-8125-4EDC3DDA7F43}"/>
              </a:ext>
            </a:extLst>
          </p:cNvPr>
          <p:cNvSpPr>
            <a:spLocks noGrp="1"/>
          </p:cNvSpPr>
          <p:nvPr>
            <p:ph type="sldNum" sz="quarter" idx="12"/>
          </p:nvPr>
        </p:nvSpPr>
        <p:spPr>
          <a:xfrm>
            <a:off x="11540355" y="6356350"/>
            <a:ext cx="410973" cy="365125"/>
          </a:xfrm>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26599996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C0F0C-7BA8-490D-B4C9-CCE145DCD19A}"/>
              </a:ext>
            </a:extLst>
          </p:cNvPr>
          <p:cNvSpPr>
            <a:spLocks noGrp="1"/>
          </p:cNvSpPr>
          <p:nvPr>
            <p:ph type="title"/>
          </p:nvPr>
        </p:nvSpPr>
        <p:spPr>
          <a:xfrm>
            <a:off x="1084726" y="1709738"/>
            <a:ext cx="9143999" cy="3050523"/>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84290E61-B837-4BE4-9BC7-6AF706BCCA42}"/>
              </a:ext>
            </a:extLst>
          </p:cNvPr>
          <p:cNvSpPr>
            <a:spLocks noGrp="1"/>
          </p:cNvSpPr>
          <p:nvPr>
            <p:ph type="body" idx="1"/>
          </p:nvPr>
        </p:nvSpPr>
        <p:spPr>
          <a:xfrm>
            <a:off x="1084726" y="4902488"/>
            <a:ext cx="9143999" cy="9850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52E15F-E46D-44C6-9FB9-07B0BC545AEF}"/>
              </a:ext>
              <a:ext uri="{C183D7F6-B498-43B3-948B-1728B52AA6E4}">
                <adec:decorative xmlns:adec="http://schemas.microsoft.com/office/drawing/2017/decorative" val="0"/>
              </a:ext>
            </a:extLst>
          </p:cNvPr>
          <p:cNvSpPr>
            <a:spLocks noGrp="1"/>
          </p:cNvSpPr>
          <p:nvPr>
            <p:ph type="dt" sz="half" idx="10"/>
          </p:nvPr>
        </p:nvSpPr>
        <p:spPr/>
        <p:txBody>
          <a:bodyPr/>
          <a:lstStyle/>
          <a:p>
            <a:fld id="{0DF15511-D7D3-47D9-AA9B-EC4BA09A67AF}" type="datetime1">
              <a:rPr lang="en-US" smtClean="0"/>
              <a:t>8/16/2024</a:t>
            </a:fld>
            <a:endParaRPr lang="en-US" dirty="0"/>
          </a:p>
        </p:txBody>
      </p:sp>
      <p:sp>
        <p:nvSpPr>
          <p:cNvPr id="5" name="Footer Placeholder 4">
            <a:extLst>
              <a:ext uri="{FF2B5EF4-FFF2-40B4-BE49-F238E27FC236}">
                <a16:creationId xmlns:a16="http://schemas.microsoft.com/office/drawing/2014/main" id="{2EBF6955-3667-4857-B35A-9E12F7988608}"/>
              </a:ext>
              <a:ext uri="{C183D7F6-B498-43B3-948B-1728B52AA6E4}">
                <adec:decorative xmlns:adec="http://schemas.microsoft.com/office/drawing/2017/decorative" val="0"/>
              </a:ext>
            </a:extLst>
          </p:cNvPr>
          <p:cNvSpPr>
            <a:spLocks noGrp="1"/>
          </p:cNvSpPr>
          <p:nvPr>
            <p:ph type="ftr" sz="quarter" idx="11"/>
          </p:nvPr>
        </p:nvSpPr>
        <p:spPr>
          <a:xfrm rot="5400000">
            <a:off x="-1610380" y="1926575"/>
            <a:ext cx="3830351" cy="365125"/>
          </a:xfrm>
          <a:prstGeom prst="rect">
            <a:avLst/>
          </a:prstGeom>
        </p:spPr>
        <p:txBody>
          <a:bodyPr/>
          <a:lstStyle/>
          <a:p>
            <a:r>
              <a:rPr lang="en-US" dirty="0"/>
              <a:t>Communication Essentials for College</a:t>
            </a:r>
          </a:p>
        </p:txBody>
      </p:sp>
      <p:sp>
        <p:nvSpPr>
          <p:cNvPr id="6" name="Slide Number Placeholder 5">
            <a:extLst>
              <a:ext uri="{FF2B5EF4-FFF2-40B4-BE49-F238E27FC236}">
                <a16:creationId xmlns:a16="http://schemas.microsoft.com/office/drawing/2014/main" id="{3114B309-D15E-4FA1-9B8D-8C1F3B56C375}"/>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2631780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219AB-91F9-4F80-9B5D-2E6FE925F0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19F334-D0CF-4DFD-BAA9-3ECD639B1F1E}"/>
              </a:ext>
            </a:extLst>
          </p:cNvPr>
          <p:cNvSpPr>
            <a:spLocks noGrp="1"/>
          </p:cNvSpPr>
          <p:nvPr>
            <p:ph sz="half" idx="1"/>
          </p:nvPr>
        </p:nvSpPr>
        <p:spPr>
          <a:xfrm>
            <a:off x="1077362" y="2227809"/>
            <a:ext cx="4942438" cy="39491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5E0B5D-4613-4DA7-BA20-58B19BE8A496}"/>
              </a:ext>
            </a:extLst>
          </p:cNvPr>
          <p:cNvSpPr>
            <a:spLocks noGrp="1"/>
          </p:cNvSpPr>
          <p:nvPr>
            <p:ph sz="half" idx="2"/>
          </p:nvPr>
        </p:nvSpPr>
        <p:spPr>
          <a:xfrm>
            <a:off x="6172200" y="2227809"/>
            <a:ext cx="4855265" cy="39491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F311AB-0603-424D-BC42-0CEAB3562BA4}"/>
              </a:ext>
              <a:ext uri="{C183D7F6-B498-43B3-948B-1728B52AA6E4}">
                <adec:decorative xmlns:adec="http://schemas.microsoft.com/office/drawing/2017/decorative" val="0"/>
              </a:ext>
            </a:extLst>
          </p:cNvPr>
          <p:cNvSpPr>
            <a:spLocks noGrp="1"/>
          </p:cNvSpPr>
          <p:nvPr>
            <p:ph type="dt" sz="half" idx="10"/>
          </p:nvPr>
        </p:nvSpPr>
        <p:spPr/>
        <p:txBody>
          <a:bodyPr/>
          <a:lstStyle/>
          <a:p>
            <a:fld id="{64C63CD8-81C6-4C97-8A34-F27222CDFB41}" type="datetime1">
              <a:rPr lang="en-US" smtClean="0"/>
              <a:t>8/16/2024</a:t>
            </a:fld>
            <a:endParaRPr lang="en-US" dirty="0"/>
          </a:p>
        </p:txBody>
      </p:sp>
      <p:sp>
        <p:nvSpPr>
          <p:cNvPr id="6" name="Footer Placeholder 5">
            <a:extLst>
              <a:ext uri="{FF2B5EF4-FFF2-40B4-BE49-F238E27FC236}">
                <a16:creationId xmlns:a16="http://schemas.microsoft.com/office/drawing/2014/main" id="{7A3AA2AC-0C5F-4835-BE47-D780C29890E2}"/>
              </a:ext>
              <a:ext uri="{C183D7F6-B498-43B3-948B-1728B52AA6E4}">
                <adec:decorative xmlns:adec="http://schemas.microsoft.com/office/drawing/2017/decorative" val="0"/>
              </a:ext>
            </a:extLst>
          </p:cNvPr>
          <p:cNvSpPr>
            <a:spLocks noGrp="1"/>
          </p:cNvSpPr>
          <p:nvPr>
            <p:ph type="ftr" sz="quarter" idx="11"/>
          </p:nvPr>
        </p:nvSpPr>
        <p:spPr>
          <a:xfrm rot="5400000">
            <a:off x="-1610380" y="1926575"/>
            <a:ext cx="3830351" cy="365125"/>
          </a:xfrm>
          <a:prstGeom prst="rect">
            <a:avLst/>
          </a:prstGeom>
        </p:spPr>
        <p:txBody>
          <a:bodyPr/>
          <a:lstStyle/>
          <a:p>
            <a:r>
              <a:rPr lang="en-US" dirty="0"/>
              <a:t>Communication Essentials for College</a:t>
            </a:r>
          </a:p>
        </p:txBody>
      </p:sp>
      <p:sp>
        <p:nvSpPr>
          <p:cNvPr id="7" name="Slide Number Placeholder 6">
            <a:extLst>
              <a:ext uri="{FF2B5EF4-FFF2-40B4-BE49-F238E27FC236}">
                <a16:creationId xmlns:a16="http://schemas.microsoft.com/office/drawing/2014/main" id="{906C54C0-DFDA-4778-9EE8-5E5C30E05412}"/>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703443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F3603-5B09-4916-8324-A6BDAB4E060E}"/>
              </a:ext>
            </a:extLst>
          </p:cNvPr>
          <p:cNvSpPr>
            <a:spLocks noGrp="1"/>
          </p:cNvSpPr>
          <p:nvPr>
            <p:ph type="title"/>
          </p:nvPr>
        </p:nvSpPr>
        <p:spPr>
          <a:xfrm>
            <a:off x="1084726" y="365125"/>
            <a:ext cx="9942739"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74073C-C15B-4218-9B84-6758955176E7}"/>
              </a:ext>
            </a:extLst>
          </p:cNvPr>
          <p:cNvSpPr>
            <a:spLocks noGrp="1"/>
          </p:cNvSpPr>
          <p:nvPr>
            <p:ph type="body" idx="1"/>
          </p:nvPr>
        </p:nvSpPr>
        <p:spPr>
          <a:xfrm>
            <a:off x="1084725" y="1681163"/>
            <a:ext cx="491285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116D27-36F6-440B-A9BE-8B9499047CEF}"/>
              </a:ext>
            </a:extLst>
          </p:cNvPr>
          <p:cNvSpPr>
            <a:spLocks noGrp="1"/>
          </p:cNvSpPr>
          <p:nvPr>
            <p:ph sz="half" idx="2"/>
          </p:nvPr>
        </p:nvSpPr>
        <p:spPr>
          <a:xfrm>
            <a:off x="1084726" y="2505075"/>
            <a:ext cx="4912849"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C12010D-7AC4-4A70-A211-6A29274119DB}"/>
              </a:ext>
            </a:extLst>
          </p:cNvPr>
          <p:cNvSpPr>
            <a:spLocks noGrp="1"/>
          </p:cNvSpPr>
          <p:nvPr>
            <p:ph type="body" sz="quarter" idx="3"/>
          </p:nvPr>
        </p:nvSpPr>
        <p:spPr>
          <a:xfrm>
            <a:off x="6172200" y="1681163"/>
            <a:ext cx="485526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AE85B5-3350-49A4-86A1-E5DAED491624}"/>
              </a:ext>
            </a:extLst>
          </p:cNvPr>
          <p:cNvSpPr>
            <a:spLocks noGrp="1"/>
          </p:cNvSpPr>
          <p:nvPr>
            <p:ph sz="quarter" idx="4"/>
          </p:nvPr>
        </p:nvSpPr>
        <p:spPr>
          <a:xfrm>
            <a:off x="6172200" y="2505075"/>
            <a:ext cx="485526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73E874-D08B-4D81-B82D-5DF242E4A1AA}"/>
              </a:ext>
              <a:ext uri="{C183D7F6-B498-43B3-948B-1728B52AA6E4}">
                <adec:decorative xmlns:adec="http://schemas.microsoft.com/office/drawing/2017/decorative" val="0"/>
              </a:ext>
            </a:extLst>
          </p:cNvPr>
          <p:cNvSpPr>
            <a:spLocks noGrp="1"/>
          </p:cNvSpPr>
          <p:nvPr>
            <p:ph type="dt" sz="half" idx="10"/>
          </p:nvPr>
        </p:nvSpPr>
        <p:spPr/>
        <p:txBody>
          <a:bodyPr/>
          <a:lstStyle/>
          <a:p>
            <a:fld id="{FBF1378D-4462-410A-9779-B4FC0AE845CF}" type="datetime1">
              <a:rPr lang="en-US" smtClean="0"/>
              <a:t>8/16/2024</a:t>
            </a:fld>
            <a:endParaRPr lang="en-US" dirty="0"/>
          </a:p>
        </p:txBody>
      </p:sp>
      <p:sp>
        <p:nvSpPr>
          <p:cNvPr id="8" name="Footer Placeholder 7">
            <a:extLst>
              <a:ext uri="{FF2B5EF4-FFF2-40B4-BE49-F238E27FC236}">
                <a16:creationId xmlns:a16="http://schemas.microsoft.com/office/drawing/2014/main" id="{AE174067-0FFA-41C3-A3A6-E8907CC32DE1}"/>
              </a:ext>
              <a:ext uri="{C183D7F6-B498-43B3-948B-1728B52AA6E4}">
                <adec:decorative xmlns:adec="http://schemas.microsoft.com/office/drawing/2017/decorative" val="0"/>
              </a:ext>
            </a:extLst>
          </p:cNvPr>
          <p:cNvSpPr>
            <a:spLocks noGrp="1"/>
          </p:cNvSpPr>
          <p:nvPr>
            <p:ph type="ftr" sz="quarter" idx="11"/>
          </p:nvPr>
        </p:nvSpPr>
        <p:spPr>
          <a:xfrm rot="5400000">
            <a:off x="-1610380" y="1926575"/>
            <a:ext cx="3830351" cy="365125"/>
          </a:xfrm>
          <a:prstGeom prst="rect">
            <a:avLst/>
          </a:prstGeom>
        </p:spPr>
        <p:txBody>
          <a:bodyPr/>
          <a:lstStyle/>
          <a:p>
            <a:r>
              <a:rPr lang="en-US" dirty="0"/>
              <a:t>Communication Essentials for College</a:t>
            </a:r>
          </a:p>
        </p:txBody>
      </p:sp>
      <p:sp>
        <p:nvSpPr>
          <p:cNvPr id="9" name="Slide Number Placeholder 8">
            <a:extLst>
              <a:ext uri="{FF2B5EF4-FFF2-40B4-BE49-F238E27FC236}">
                <a16:creationId xmlns:a16="http://schemas.microsoft.com/office/drawing/2014/main" id="{B7947985-FBC0-4118-8877-2E327F637DF5}"/>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2770234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E0282-3DE7-4AB9-83AC-AFEDD22AF3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A7436C-706A-443F-86CD-4444C82818B2}"/>
              </a:ext>
              <a:ext uri="{C183D7F6-B498-43B3-948B-1728B52AA6E4}">
                <adec:decorative xmlns:adec="http://schemas.microsoft.com/office/drawing/2017/decorative" val="0"/>
              </a:ext>
            </a:extLst>
          </p:cNvPr>
          <p:cNvSpPr>
            <a:spLocks noGrp="1"/>
          </p:cNvSpPr>
          <p:nvPr>
            <p:ph type="dt" sz="half" idx="10"/>
          </p:nvPr>
        </p:nvSpPr>
        <p:spPr/>
        <p:txBody>
          <a:bodyPr/>
          <a:lstStyle/>
          <a:p>
            <a:fld id="{69B974BA-F693-4697-AEAB-2AE93B7A657E}" type="datetime1">
              <a:rPr lang="en-US" smtClean="0"/>
              <a:t>8/16/2024</a:t>
            </a:fld>
            <a:endParaRPr lang="en-US" dirty="0"/>
          </a:p>
        </p:txBody>
      </p:sp>
      <p:sp>
        <p:nvSpPr>
          <p:cNvPr id="4" name="Footer Placeholder 3">
            <a:extLst>
              <a:ext uri="{FF2B5EF4-FFF2-40B4-BE49-F238E27FC236}">
                <a16:creationId xmlns:a16="http://schemas.microsoft.com/office/drawing/2014/main" id="{09B53292-7EA5-45D0-957F-636A44FC06DE}"/>
              </a:ext>
              <a:ext uri="{C183D7F6-B498-43B3-948B-1728B52AA6E4}">
                <adec:decorative xmlns:adec="http://schemas.microsoft.com/office/drawing/2017/decorative" val="0"/>
              </a:ext>
            </a:extLst>
          </p:cNvPr>
          <p:cNvSpPr>
            <a:spLocks noGrp="1"/>
          </p:cNvSpPr>
          <p:nvPr>
            <p:ph type="ftr" sz="quarter" idx="11"/>
          </p:nvPr>
        </p:nvSpPr>
        <p:spPr>
          <a:xfrm rot="5400000">
            <a:off x="-1610380" y="1926575"/>
            <a:ext cx="3830351" cy="365125"/>
          </a:xfrm>
          <a:prstGeom prst="rect">
            <a:avLst/>
          </a:prstGeom>
        </p:spPr>
        <p:txBody>
          <a:bodyPr/>
          <a:lstStyle/>
          <a:p>
            <a:r>
              <a:rPr lang="en-US" dirty="0"/>
              <a:t>Communication Essentials for College</a:t>
            </a:r>
          </a:p>
        </p:txBody>
      </p:sp>
      <p:sp>
        <p:nvSpPr>
          <p:cNvPr id="5" name="Slide Number Placeholder 4">
            <a:extLst>
              <a:ext uri="{FF2B5EF4-FFF2-40B4-BE49-F238E27FC236}">
                <a16:creationId xmlns:a16="http://schemas.microsoft.com/office/drawing/2014/main" id="{0476F59D-34BB-462C-B506-040B9E982FCB}"/>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461790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E55245-AB52-41B4-9B28-55E6527DA2F8}"/>
              </a:ext>
            </a:extLst>
          </p:cNvPr>
          <p:cNvSpPr>
            <a:spLocks noGrp="1"/>
          </p:cNvSpPr>
          <p:nvPr>
            <p:ph type="dt" sz="half" idx="10"/>
          </p:nvPr>
        </p:nvSpPr>
        <p:spPr/>
        <p:txBody>
          <a:bodyPr/>
          <a:lstStyle/>
          <a:p>
            <a:fld id="{84A9FC87-4A69-449C-8E90-8DB209D0CD8A}" type="datetime1">
              <a:rPr lang="en-US" smtClean="0"/>
              <a:t>8/16/2024</a:t>
            </a:fld>
            <a:endParaRPr lang="en-US" dirty="0"/>
          </a:p>
        </p:txBody>
      </p:sp>
      <p:sp>
        <p:nvSpPr>
          <p:cNvPr id="3" name="Footer Placeholder 2">
            <a:extLst>
              <a:ext uri="{FF2B5EF4-FFF2-40B4-BE49-F238E27FC236}">
                <a16:creationId xmlns:a16="http://schemas.microsoft.com/office/drawing/2014/main" id="{CA73B8AE-58B0-4FDF-8430-9D8D3DD53725}"/>
              </a:ext>
              <a:ext uri="{C183D7F6-B498-43B3-948B-1728B52AA6E4}">
                <adec:decorative xmlns:adec="http://schemas.microsoft.com/office/drawing/2017/decorative" val="0"/>
              </a:ext>
            </a:extLst>
          </p:cNvPr>
          <p:cNvSpPr>
            <a:spLocks noGrp="1"/>
          </p:cNvSpPr>
          <p:nvPr>
            <p:ph type="ftr" sz="quarter" idx="11"/>
          </p:nvPr>
        </p:nvSpPr>
        <p:spPr>
          <a:xfrm rot="5400000">
            <a:off x="-1610380" y="1926575"/>
            <a:ext cx="3830351" cy="365125"/>
          </a:xfrm>
          <a:prstGeom prst="rect">
            <a:avLst/>
          </a:prstGeom>
        </p:spPr>
        <p:txBody>
          <a:bodyPr/>
          <a:lstStyle/>
          <a:p>
            <a:r>
              <a:rPr lang="en-US" dirty="0"/>
              <a:t>Communication Essentials for College</a:t>
            </a:r>
          </a:p>
        </p:txBody>
      </p:sp>
      <p:sp>
        <p:nvSpPr>
          <p:cNvPr id="4" name="Slide Number Placeholder 3">
            <a:extLst>
              <a:ext uri="{FF2B5EF4-FFF2-40B4-BE49-F238E27FC236}">
                <a16:creationId xmlns:a16="http://schemas.microsoft.com/office/drawing/2014/main" id="{479E4D91-8619-43C1-841B-B5F47DE01739}"/>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3252045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DA660-DF93-4947-B93F-BF118D3B5F80}"/>
              </a:ext>
            </a:extLst>
          </p:cNvPr>
          <p:cNvSpPr>
            <a:spLocks noGrp="1"/>
          </p:cNvSpPr>
          <p:nvPr>
            <p:ph type="title"/>
          </p:nvPr>
        </p:nvSpPr>
        <p:spPr>
          <a:xfrm>
            <a:off x="1084727" y="457200"/>
            <a:ext cx="3687298" cy="1600200"/>
          </a:xfrm>
        </p:spPr>
        <p:txBody>
          <a:bodyPr anchor="b"/>
          <a:lstStyle>
            <a:lvl1pPr>
              <a:defRPr sz="3200"/>
            </a:lvl1pPr>
          </a:lstStyle>
          <a:p>
            <a:r>
              <a:rPr lang="en-US" dirty="0"/>
              <a:t>Click to edit Master title style</a:t>
            </a:r>
          </a:p>
        </p:txBody>
      </p:sp>
      <p:sp>
        <p:nvSpPr>
          <p:cNvPr id="4" name="Text Placeholder 3">
            <a:extLst>
              <a:ext uri="{FF2B5EF4-FFF2-40B4-BE49-F238E27FC236}">
                <a16:creationId xmlns:a16="http://schemas.microsoft.com/office/drawing/2014/main" id="{EEFB0ECC-817B-4A71-AFB5-FC60A2BC3ABC}"/>
              </a:ext>
            </a:extLst>
          </p:cNvPr>
          <p:cNvSpPr>
            <a:spLocks noGrp="1"/>
          </p:cNvSpPr>
          <p:nvPr>
            <p:ph type="body" sz="half" idx="2"/>
          </p:nvPr>
        </p:nvSpPr>
        <p:spPr>
          <a:xfrm>
            <a:off x="1084727" y="2253343"/>
            <a:ext cx="3687298" cy="36156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3" name="Content Placeholder 2">
            <a:extLst>
              <a:ext uri="{FF2B5EF4-FFF2-40B4-BE49-F238E27FC236}">
                <a16:creationId xmlns:a16="http://schemas.microsoft.com/office/drawing/2014/main" id="{02F0292E-B3E1-4FD6-A7FA-C165BAC21C28}"/>
              </a:ext>
            </a:extLst>
          </p:cNvPr>
          <p:cNvSpPr>
            <a:spLocks noGrp="1"/>
          </p:cNvSpPr>
          <p:nvPr>
            <p:ph idx="1"/>
          </p:nvPr>
        </p:nvSpPr>
        <p:spPr>
          <a:xfrm>
            <a:off x="5183188" y="987425"/>
            <a:ext cx="5844277"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17788E0B-6135-4F59-A35A-2CA1A8BA4ED2}"/>
              </a:ext>
              <a:ext uri="{C183D7F6-B498-43B3-948B-1728B52AA6E4}">
                <adec:decorative xmlns:adec="http://schemas.microsoft.com/office/drawing/2017/decorative" val="0"/>
              </a:ext>
            </a:extLst>
          </p:cNvPr>
          <p:cNvSpPr>
            <a:spLocks noGrp="1"/>
          </p:cNvSpPr>
          <p:nvPr>
            <p:ph type="dt" sz="half" idx="10"/>
          </p:nvPr>
        </p:nvSpPr>
        <p:spPr/>
        <p:txBody>
          <a:bodyPr/>
          <a:lstStyle/>
          <a:p>
            <a:fld id="{87184FFF-F694-47A7-B29B-CA699226EE26}" type="datetime1">
              <a:rPr lang="en-US" smtClean="0"/>
              <a:t>8/16/2024</a:t>
            </a:fld>
            <a:endParaRPr lang="en-US" dirty="0"/>
          </a:p>
        </p:txBody>
      </p:sp>
      <p:sp>
        <p:nvSpPr>
          <p:cNvPr id="6" name="Footer Placeholder 5">
            <a:extLst>
              <a:ext uri="{FF2B5EF4-FFF2-40B4-BE49-F238E27FC236}">
                <a16:creationId xmlns:a16="http://schemas.microsoft.com/office/drawing/2014/main" id="{FD0DEF36-4037-4E6D-988F-CC8E3F11C630}"/>
              </a:ext>
              <a:ext uri="{C183D7F6-B498-43B3-948B-1728B52AA6E4}">
                <adec:decorative xmlns:adec="http://schemas.microsoft.com/office/drawing/2017/decorative" val="0"/>
              </a:ext>
            </a:extLst>
          </p:cNvPr>
          <p:cNvSpPr>
            <a:spLocks noGrp="1"/>
          </p:cNvSpPr>
          <p:nvPr>
            <p:ph type="ftr" sz="quarter" idx="11"/>
          </p:nvPr>
        </p:nvSpPr>
        <p:spPr>
          <a:xfrm rot="5400000">
            <a:off x="-1610380" y="1926575"/>
            <a:ext cx="3830351" cy="365125"/>
          </a:xfrm>
          <a:prstGeom prst="rect">
            <a:avLst/>
          </a:prstGeom>
        </p:spPr>
        <p:txBody>
          <a:bodyPr/>
          <a:lstStyle/>
          <a:p>
            <a:r>
              <a:rPr lang="en-US" dirty="0"/>
              <a:t>Communication Essentials for College</a:t>
            </a:r>
          </a:p>
        </p:txBody>
      </p:sp>
      <p:sp>
        <p:nvSpPr>
          <p:cNvPr id="7" name="Slide Number Placeholder 6">
            <a:extLst>
              <a:ext uri="{FF2B5EF4-FFF2-40B4-BE49-F238E27FC236}">
                <a16:creationId xmlns:a16="http://schemas.microsoft.com/office/drawing/2014/main" id="{055C0D2D-D878-4723-A002-5A601EFB48A0}"/>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3956694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AE192E3E-68A9-4F36-936C-1C8D0B9EF132}"/>
              </a:ext>
              <a:ext uri="{C183D7F6-B498-43B3-948B-1728B52AA6E4}">
                <adec:decorative xmlns:adec="http://schemas.microsoft.com/office/drawing/2017/decorative" val="0"/>
              </a:ext>
            </a:extLst>
          </p:cNvPr>
          <p:cNvSpPr/>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Placeholder 1">
            <a:extLst>
              <a:ext uri="{FF2B5EF4-FFF2-40B4-BE49-F238E27FC236}">
                <a16:creationId xmlns:a16="http://schemas.microsoft.com/office/drawing/2014/main" id="{3F214EB0-7E6D-4536-9350-5CB688B56F26}"/>
              </a:ext>
            </a:extLst>
          </p:cNvPr>
          <p:cNvSpPr>
            <a:spLocks noGrp="1"/>
          </p:cNvSpPr>
          <p:nvPr>
            <p:ph type="title"/>
          </p:nvPr>
        </p:nvSpPr>
        <p:spPr>
          <a:xfrm>
            <a:off x="1077362" y="720434"/>
            <a:ext cx="9950103" cy="1507376"/>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ABF5455E-4725-4924-BF7D-2E1FC9E391F8}"/>
              </a:ext>
            </a:extLst>
          </p:cNvPr>
          <p:cNvSpPr>
            <a:spLocks noGrp="1"/>
          </p:cNvSpPr>
          <p:nvPr>
            <p:ph type="body" idx="1"/>
          </p:nvPr>
        </p:nvSpPr>
        <p:spPr>
          <a:xfrm>
            <a:off x="1077362" y="2427316"/>
            <a:ext cx="9950103" cy="351351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2CAD9D9-1A1D-4438-9F3D-E5E58FD72F1F}"/>
              </a:ext>
              <a:ext uri="{C183D7F6-B498-43B3-948B-1728B52AA6E4}">
                <adec:decorative xmlns:adec="http://schemas.microsoft.com/office/drawing/2017/decorative" val="0"/>
              </a:ext>
            </a:extLst>
          </p:cNvPr>
          <p:cNvSpPr>
            <a:spLocks noGrp="1"/>
          </p:cNvSpPr>
          <p:nvPr>
            <p:ph type="dt" sz="half" idx="2"/>
          </p:nvPr>
        </p:nvSpPr>
        <p:spPr>
          <a:xfrm>
            <a:off x="9243751" y="6356350"/>
            <a:ext cx="2296603" cy="365125"/>
          </a:xfrm>
          <a:prstGeom prst="rect">
            <a:avLst/>
          </a:prstGeom>
        </p:spPr>
        <p:txBody>
          <a:bodyPr vert="horz" lIns="91440" tIns="45720" rIns="91440" bIns="45720" rtlCol="0" anchor="ctr"/>
          <a:lstStyle>
            <a:lvl1pPr algn="r">
              <a:defRPr sz="900">
                <a:solidFill>
                  <a:schemeClr val="bg1"/>
                </a:solidFill>
              </a:defRPr>
            </a:lvl1pPr>
          </a:lstStyle>
          <a:p>
            <a:fld id="{228244FF-CB10-485A-A4F5-78AA2C494C08}" type="datetime1">
              <a:rPr lang="en-US" smtClean="0"/>
              <a:t>8/16/2024</a:t>
            </a:fld>
            <a:endParaRPr lang="en-US" dirty="0"/>
          </a:p>
        </p:txBody>
      </p:sp>
      <p:sp>
        <p:nvSpPr>
          <p:cNvPr id="9" name="Footer Placeholder 4">
            <a:extLst>
              <a:ext uri="{FF2B5EF4-FFF2-40B4-BE49-F238E27FC236}">
                <a16:creationId xmlns:a16="http://schemas.microsoft.com/office/drawing/2014/main" id="{B493454C-9E6B-7179-F5A8-B2D0F1348E8D}"/>
              </a:ext>
              <a:ext uri="{C183D7F6-B498-43B3-948B-1728B52AA6E4}">
                <adec:decorative xmlns:adec="http://schemas.microsoft.com/office/drawing/2017/decorative" val="0"/>
              </a:ext>
            </a:extLst>
          </p:cNvPr>
          <p:cNvSpPr>
            <a:spLocks noGrp="1"/>
          </p:cNvSpPr>
          <p:nvPr>
            <p:ph type="ftr" sz="quarter" idx="3"/>
          </p:nvPr>
        </p:nvSpPr>
        <p:spPr>
          <a:xfrm rot="5400000">
            <a:off x="-969824" y="1363656"/>
            <a:ext cx="2583743" cy="365125"/>
          </a:xfrm>
          <a:prstGeom prst="rect">
            <a:avLst/>
          </a:prstGeom>
        </p:spPr>
        <p:txBody>
          <a:bodyPr/>
          <a:lstStyle>
            <a:lvl1pPr>
              <a:defRPr sz="1050"/>
            </a:lvl1pPr>
          </a:lstStyle>
          <a:p>
            <a:r>
              <a:rPr lang="en-US" dirty="0"/>
              <a:t>Communication Essentials for College</a:t>
            </a:r>
          </a:p>
        </p:txBody>
      </p:sp>
      <p:sp>
        <p:nvSpPr>
          <p:cNvPr id="6" name="Slide Number Placeholder 5">
            <a:extLst>
              <a:ext uri="{FF2B5EF4-FFF2-40B4-BE49-F238E27FC236}">
                <a16:creationId xmlns:a16="http://schemas.microsoft.com/office/drawing/2014/main" id="{06717188-1DE1-4DA5-8161-21179E4ADEAE}"/>
              </a:ext>
            </a:extLst>
          </p:cNvPr>
          <p:cNvSpPr>
            <a:spLocks noGrp="1"/>
          </p:cNvSpPr>
          <p:nvPr>
            <p:ph type="sldNum" sz="quarter" idx="4"/>
          </p:nvPr>
        </p:nvSpPr>
        <p:spPr>
          <a:xfrm>
            <a:off x="11540355" y="6356350"/>
            <a:ext cx="410973" cy="365125"/>
          </a:xfrm>
          <a:prstGeom prst="rect">
            <a:avLst/>
          </a:prstGeom>
        </p:spPr>
        <p:txBody>
          <a:bodyPr vert="horz" lIns="91440" tIns="45720" rIns="91440" bIns="45720" rtlCol="0" anchor="ctr"/>
          <a:lstStyle>
            <a:lvl1pPr algn="r">
              <a:defRPr sz="900">
                <a:solidFill>
                  <a:schemeClr val="bg1"/>
                </a:solidFill>
              </a:defRPr>
            </a:lvl1pPr>
          </a:lstStyle>
          <a:p>
            <a:fld id="{5DEF7F31-0B8A-474A-B86C-91F381754329}" type="slidenum">
              <a:rPr lang="en-US" smtClean="0"/>
              <a:pPr/>
              <a:t>‹#›</a:t>
            </a:fld>
            <a:endParaRPr lang="en-US" dirty="0"/>
          </a:p>
        </p:txBody>
      </p:sp>
    </p:spTree>
    <p:extLst>
      <p:ext uri="{BB962C8B-B14F-4D97-AF65-F5344CB8AC3E}">
        <p14:creationId xmlns:p14="http://schemas.microsoft.com/office/powerpoint/2010/main" val="1150810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8"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9" r:id="rId13"/>
  </p:sldLayoutIdLst>
  <p:hf hdr="0" dt="0"/>
  <p:txStyles>
    <p:titleStyle>
      <a:lvl1pPr algn="l" defTabSz="914400" rtl="0" eaLnBrk="1" latinLnBrk="0" hangingPunct="1">
        <a:lnSpc>
          <a:spcPct val="110000"/>
        </a:lnSpc>
        <a:spcBef>
          <a:spcPct val="0"/>
        </a:spcBef>
        <a:buNone/>
        <a:defRPr sz="3200" b="1" kern="120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20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20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nc/4.0/" TargetMode="External"/><Relationship Id="rId2" Type="http://schemas.openxmlformats.org/officeDocument/2006/relationships/hyperlink" Target="https://ecampusontario.pressbooks.pub/gccomm"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kpu.pressbooks.pub/academicintegrity/chapter/honesty/"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kpu.pressbooks.pub/academicintegrity/chapter/honesty/"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kpu.pressbooks.pub/academicintegrity/chapter/honesty/"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kpu.pressbooks.pub/academicintegrity/chapter/honesty/"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kpu.pressbooks.pub/academicintegrity/chapter/honesty/"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kpu.pressbooks.pub/academicintegrity/chapter/honesty/"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kpu.pressbooks.pub/academicintegrity/chapter/honesty/"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kpu.pressbooks.pub/academicintegrity/chapter/fairness-and-respect/"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kpu.pressbooks.pub/academicintegrity/chapter/fairness-and-respect/"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kpu.pressbooks.pub/academicintegrity/chapter/fairness-and-respect/"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kpu.pressbooks.pub/academicintegrity/chapter/fairness-and-respect/"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kpu.pressbooks.pub/academicintegrity/chapter/fairness-and-respect/"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kpu.pressbooks.pub/academicintegrity/chapter/fairness-and-respect/"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kpu.pressbooks.pub/academicintegrity/chapter/fairness-and-respect/"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kpu.pressbooks.pub/academicintegrity/chapter/fairness-and-respect/"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kpu.pressbooks.pub/academicintegrity/chapter/responsibility-and-courage/"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kpu.pressbooks.pub/academicintegrity/chapter/responsibility-and-courage/"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kpu.pressbooks.pub/academicintegrity/chapter/responsibility-and-courage/"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library.georgiancollege.ca/"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 Id="rId6" Type="http://schemas.openxmlformats.org/officeDocument/2006/relationships/hyperlink" Target="https://creativecommons.org/licenses/by-nc-sa/4.0/" TargetMode="External"/><Relationship Id="rId5" Type="http://schemas.openxmlformats.org/officeDocument/2006/relationships/hyperlink" Target="https://kpu.pressbooks.pub/academicintegrity/" TargetMode="External"/><Relationship Id="rId4" Type="http://schemas.openxmlformats.org/officeDocument/2006/relationships/hyperlink" Target="https://kpu.pressbooks.pub/academicintegrity/chapter/responsibility-and-courage/"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hyperlink" Target="https://kpu.pressbooks.pub/academicintegrity/chapter/responsibility-and-courage/"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library.georgiancollege.ca/"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 Id="rId6" Type="http://schemas.openxmlformats.org/officeDocument/2006/relationships/hyperlink" Target="https://creativecommons.org/licenses/by-nc-sa/4.0/" TargetMode="External"/><Relationship Id="rId5" Type="http://schemas.openxmlformats.org/officeDocument/2006/relationships/hyperlink" Target="https://kpu.pressbooks.pub/academicintegrity/" TargetMode="External"/><Relationship Id="rId4" Type="http://schemas.openxmlformats.org/officeDocument/2006/relationships/hyperlink" Target="https://kpu.pressbooks.pub/academicintegrity/chapter/responsibility-and-courage/"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kpu.pressbooks.pub/academicintegrity/chapter/responsibility-and-courage/" TargetMode="External"/><Relationship Id="rId2" Type="http://schemas.openxmlformats.org/officeDocument/2006/relationships/notesSlide" Target="../notesSlides/notesSlide41.xml"/><Relationship Id="rId1" Type="http://schemas.openxmlformats.org/officeDocument/2006/relationships/slideLayout" Target="../slideLayouts/slideLayout2.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kpu.pressbooks.pub/academicintegrity/chapter/responsibility-and-courage/" TargetMode="External"/><Relationship Id="rId3" Type="http://schemas.openxmlformats.org/officeDocument/2006/relationships/hyperlink" Target="https://www.georgiancollege.ca/student-life/student-services/counselling/" TargetMode="External"/><Relationship Id="rId7" Type="http://schemas.openxmlformats.org/officeDocument/2006/relationships/hyperlink" Target="https://library.georgiancollege.ca/writing_centre" TargetMode="External"/><Relationship Id="rId2" Type="http://schemas.openxmlformats.org/officeDocument/2006/relationships/notesSlide" Target="../notesSlides/notesSlide42.xml"/><Relationship Id="rId1" Type="http://schemas.openxmlformats.org/officeDocument/2006/relationships/slideLayout" Target="../slideLayouts/slideLayout2.xml"/><Relationship Id="rId6" Type="http://schemas.openxmlformats.org/officeDocument/2006/relationships/hyperlink" Target="https://library.georgiancollege.ca/math_centre" TargetMode="External"/><Relationship Id="rId5" Type="http://schemas.openxmlformats.org/officeDocument/2006/relationships/hyperlink" Target="https://library.georgiancollege.ca/tutoring" TargetMode="External"/><Relationship Id="rId10" Type="http://schemas.openxmlformats.org/officeDocument/2006/relationships/hyperlink" Target="https://creativecommons.org/licenses/by-nc-sa/4.0/" TargetMode="External"/><Relationship Id="rId4" Type="http://schemas.openxmlformats.org/officeDocument/2006/relationships/hyperlink" Target="https://library.georgiancollege.ca/" TargetMode="External"/><Relationship Id="rId9" Type="http://schemas.openxmlformats.org/officeDocument/2006/relationships/hyperlink" Target="https://kpu.pressbooks.pub/academicintegrity/" TargetMode="Externa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kpu.pressbooks.pub/academicintegrity/chapter/responsibility-and-courage/"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kpu.pressbooks.pub/academicintegrity/chapter/responsibility-and-courage/" TargetMode="External"/><Relationship Id="rId2" Type="http://schemas.openxmlformats.org/officeDocument/2006/relationships/notesSlide" Target="../notesSlides/notesSlide46.xml"/><Relationship Id="rId1" Type="http://schemas.openxmlformats.org/officeDocument/2006/relationships/slideLayout" Target="../slideLayouts/slideLayout2.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kpu.pressbooks.pub/academicintegrity/chapter/responsibility-and-courage/"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kpu.pressbooks.pub/academicintegrity/chapter/responsibility-and-courage/" TargetMode="External"/><Relationship Id="rId2" Type="http://schemas.openxmlformats.org/officeDocument/2006/relationships/notesSlide" Target="../notesSlides/notesSlide48.xml"/><Relationship Id="rId1" Type="http://schemas.openxmlformats.org/officeDocument/2006/relationships/slideLayout" Target="../slideLayouts/slideLayout2.xml"/><Relationship Id="rId5" Type="http://schemas.openxmlformats.org/officeDocument/2006/relationships/hyperlink" Target="https://creativecommons.org/licenses/by-nc-sa/4.0/" TargetMode="External"/><Relationship Id="rId4" Type="http://schemas.openxmlformats.org/officeDocument/2006/relationships/hyperlink" Target="https://kpu.pressbooks.pub/academicintegrity/"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www.youtube.com/watch?v=AvhGgqBsMkQ" TargetMode="External"/><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cat.georgiancollege.ca/academic-regulations/integrity/" TargetMode="External"/><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s://mashable.com/article/chatgpt-amazing-wrong" TargetMode="External"/><Relationship Id="rId2" Type="http://schemas.openxmlformats.org/officeDocument/2006/relationships/notesSlide" Target="../notesSlides/notesSlide54.xml"/><Relationship Id="rId1" Type="http://schemas.openxmlformats.org/officeDocument/2006/relationships/slideLayout" Target="../slideLayouts/slideLayout2.xml"/><Relationship Id="rId4" Type="http://schemas.openxmlformats.org/officeDocument/2006/relationships/hyperlink" Target="https://libraryguides.centennialcollege.ca/c.php?g=723273&amp;p=5279723" TargetMode="External"/></Relationships>
</file>

<file path=ppt/slides/_rels/slide56.xml.rels><?xml version="1.0" encoding="UTF-8" standalone="yes"?>
<Relationships xmlns="http://schemas.openxmlformats.org/package/2006/relationships"><Relationship Id="rId3" Type="http://schemas.openxmlformats.org/officeDocument/2006/relationships/hyperlink" Target="https://openai.com/policies/privacy-policy" TargetMode="External"/><Relationship Id="rId2" Type="http://schemas.openxmlformats.org/officeDocument/2006/relationships/notesSlide" Target="../notesSlides/notesSlide55.xml"/><Relationship Id="rId1" Type="http://schemas.openxmlformats.org/officeDocument/2006/relationships/slideLayout" Target="../slideLayouts/slideLayout2.xml"/><Relationship Id="rId5" Type="http://schemas.openxmlformats.org/officeDocument/2006/relationships/hyperlink" Target="https://libraryguides.centennialcollege.ca/c.php?g=723273&amp;p=5279723" TargetMode="External"/><Relationship Id="rId4" Type="http://schemas.openxmlformats.org/officeDocument/2006/relationships/hyperlink" Target="https://openai.com/policies/terms-of-use" TargetMode="External"/></Relationships>
</file>

<file path=ppt/slides/_rels/slide57.xml.rels><?xml version="1.0" encoding="UTF-8" standalone="yes"?>
<Relationships xmlns="http://schemas.openxmlformats.org/package/2006/relationships"><Relationship Id="rId3" Type="http://schemas.openxmlformats.org/officeDocument/2006/relationships/hyperlink" Target="https://libraryguides.centennialcollege.ca/c.php?g=723273&amp;p=5279723" TargetMode="External"/><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libraryguides.centennialcollege.ca/c.php?g=723273&amp;p=5279723" TargetMode="External"/><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8" Type="http://schemas.openxmlformats.org/officeDocument/2006/relationships/hyperlink" Target="https://georgiancollege.sharepoint.com/sites/student/Student-Services/StudentAdvisors" TargetMode="External"/><Relationship Id="rId3" Type="http://schemas.openxmlformats.org/officeDocument/2006/relationships/hyperlink" Target="https://library.georgiancollege.ca/writing_centre/LanguageHelp" TargetMode="External"/><Relationship Id="rId7" Type="http://schemas.openxmlformats.org/officeDocument/2006/relationships/hyperlink" Target="https://georgiancollege.sharepoint.com/sites/student/fye/SitePages/Mentoring.aspx" TargetMode="External"/><Relationship Id="rId2" Type="http://schemas.openxmlformats.org/officeDocument/2006/relationships/hyperlink" Target="https://library.georgiancollege.ca/plagiarism" TargetMode="External"/><Relationship Id="rId1" Type="http://schemas.openxmlformats.org/officeDocument/2006/relationships/slideLayout" Target="../slideLayouts/slideLayout2.xml"/><Relationship Id="rId6" Type="http://schemas.openxmlformats.org/officeDocument/2006/relationships/hyperlink" Target="http://library.georgiancollege.ca/tutoring" TargetMode="External"/><Relationship Id="rId5" Type="http://schemas.openxmlformats.org/officeDocument/2006/relationships/hyperlink" Target="https://library.georgiancollege.ca/doingresearch" TargetMode="External"/><Relationship Id="rId4" Type="http://schemas.openxmlformats.org/officeDocument/2006/relationships/hyperlink" Target="http://library.georgiancollege.ca/writing_centre"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openxmlformats.org/officeDocument/2006/relationships/hyperlink" Target="https://cat.georgiancollege.ca/academic-regulations/integrity/" TargetMode="External"/><Relationship Id="rId3" Type="http://schemas.openxmlformats.org/officeDocument/2006/relationships/hyperlink" Target="https://kpu.pressbooks.pub/academicintegrity/" TargetMode="External"/><Relationship Id="rId7" Type="http://schemas.openxmlformats.org/officeDocument/2006/relationships/hyperlink" Target="https://kpu.pressbooks.pub/academicintegrity/chapter/fairness-and-respect/" TargetMode="External"/><Relationship Id="rId2" Type="http://schemas.openxmlformats.org/officeDocument/2006/relationships/hyperlink" Target="https://kpu.pressbooks.pub/academicintegrity/chapter/responsibility-and-courage/" TargetMode="External"/><Relationship Id="rId1" Type="http://schemas.openxmlformats.org/officeDocument/2006/relationships/slideLayout" Target="../slideLayouts/slideLayout2.xml"/><Relationship Id="rId6" Type="http://schemas.openxmlformats.org/officeDocument/2006/relationships/hyperlink" Target="https://creativecommons.org/licenses/by-nc/4.0/" TargetMode="External"/><Relationship Id="rId5" Type="http://schemas.openxmlformats.org/officeDocument/2006/relationships/hyperlink" Target="https://ecampusontario.pressbooks.pub/gccomm/" TargetMode="External"/><Relationship Id="rId4" Type="http://schemas.openxmlformats.org/officeDocument/2006/relationships/hyperlink" Target="https://creativecommons.org/licenses/by-nc-sa/4.0/" TargetMode="External"/></Relationships>
</file>

<file path=ppt/slides/_rels/slide64.xml.rels><?xml version="1.0" encoding="UTF-8" standalone="yes"?>
<Relationships xmlns="http://schemas.openxmlformats.org/package/2006/relationships"><Relationship Id="rId3" Type="http://schemas.openxmlformats.org/officeDocument/2006/relationships/hyperlink" Target="https://kpu.pressbooks.pub/academicintegrity/" TargetMode="External"/><Relationship Id="rId7" Type="http://schemas.openxmlformats.org/officeDocument/2006/relationships/hyperlink" Target="https://kpu.pressbooks.pub/academicintegrity/chapter/responsibility-and-courage/" TargetMode="External"/><Relationship Id="rId2" Type="http://schemas.openxmlformats.org/officeDocument/2006/relationships/hyperlink" Target="https://kpu.pressbooks.pub/academicintegrity/chapter/honesty/" TargetMode="External"/><Relationship Id="rId1" Type="http://schemas.openxmlformats.org/officeDocument/2006/relationships/slideLayout" Target="../slideLayouts/slideLayout2.xml"/><Relationship Id="rId6" Type="http://schemas.openxmlformats.org/officeDocument/2006/relationships/hyperlink" Target="https://creativecommons.org/licenses/by-nc/4.0/" TargetMode="External"/><Relationship Id="rId5" Type="http://schemas.openxmlformats.org/officeDocument/2006/relationships/hyperlink" Target="https://academicintegrity.org/images/pdfs/20019_ICAI-Fundamental-Values_R12.pdf" TargetMode="External"/><Relationship Id="rId4" Type="http://schemas.openxmlformats.org/officeDocument/2006/relationships/hyperlink" Target="https://creativecommons.org/licenses/by-nc-sa/4.0/" TargetMode="External"/></Relationships>
</file>

<file path=ppt/slides/_rels/slide65.xml.rels><?xml version="1.0" encoding="UTF-8" standalone="yes"?>
<Relationships xmlns="http://schemas.openxmlformats.org/package/2006/relationships"><Relationship Id="rId3" Type="http://schemas.openxmlformats.org/officeDocument/2006/relationships/hyperlink" Target="https://kpu.pressbooks.pub/academicintegrity/" TargetMode="External"/><Relationship Id="rId2" Type="http://schemas.openxmlformats.org/officeDocument/2006/relationships/hyperlink" Target="https://kpu.pressbooks.pub/academicintegrity/chapter/fairness-and-respect/" TargetMode="External"/><Relationship Id="rId1" Type="http://schemas.openxmlformats.org/officeDocument/2006/relationships/slideLayout" Target="../slideLayouts/slideLayout2.xml"/><Relationship Id="rId6" Type="http://schemas.openxmlformats.org/officeDocument/2006/relationships/hyperlink" Target="https://libraryguides.centennialcollege.ca/c.php?g=723273&amp;p=5279723" TargetMode="External"/><Relationship Id="rId5" Type="http://schemas.openxmlformats.org/officeDocument/2006/relationships/hyperlink" Target="https://kpu.pressbooks.pub/academicintegrity/chapter/honesty/" TargetMode="External"/><Relationship Id="rId4" Type="http://schemas.openxmlformats.org/officeDocument/2006/relationships/hyperlink" Target="https://creativecommons.org/licenses/by-nc-sa/4.0/"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youtu.be/8AKdsDMPv2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cat.georgiancollege.ca/academic-regulations/integrity/" TargetMode="External"/><Relationship Id="rId4" Type="http://schemas.openxmlformats.org/officeDocument/2006/relationships/hyperlink" Target="https://cat.georgiancollege.ca/academic-regulations/"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9_gwDyvpyf8"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20">
            <a:extLst>
              <a:ext uri="{FF2B5EF4-FFF2-40B4-BE49-F238E27FC236}">
                <a16:creationId xmlns:a16="http://schemas.microsoft.com/office/drawing/2014/main" id="{845648E2-B946-43A1-80DE-C50CBBDF92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B26F5EE-D65E-DE1E-CA31-1839F821CAAB}"/>
              </a:ext>
            </a:extLst>
          </p:cNvPr>
          <p:cNvSpPr>
            <a:spLocks noGrp="1"/>
          </p:cNvSpPr>
          <p:nvPr>
            <p:ph type="ctrTitle"/>
          </p:nvPr>
        </p:nvSpPr>
        <p:spPr>
          <a:xfrm>
            <a:off x="1084728" y="1597961"/>
            <a:ext cx="4304590" cy="3162300"/>
          </a:xfrm>
        </p:spPr>
        <p:txBody>
          <a:bodyPr anchor="b">
            <a:normAutofit/>
          </a:bodyPr>
          <a:lstStyle/>
          <a:p>
            <a:r>
              <a:rPr lang="en-US" dirty="0"/>
              <a:t>Communication Essentials for College</a:t>
            </a:r>
            <a:br>
              <a:rPr lang="en-US" dirty="0"/>
            </a:br>
            <a:r>
              <a:rPr lang="en-US" dirty="0"/>
              <a:t>Chapter </a:t>
            </a:r>
            <a:r>
              <a:rPr lang="en-US" dirty="0" err="1"/>
              <a:t>Chapter</a:t>
            </a:r>
            <a:r>
              <a:rPr lang="en-US" dirty="0"/>
              <a:t> 1: Introduction</a:t>
            </a:r>
          </a:p>
        </p:txBody>
      </p:sp>
      <p:sp>
        <p:nvSpPr>
          <p:cNvPr id="3" name="Subtitle 2">
            <a:extLst>
              <a:ext uri="{FF2B5EF4-FFF2-40B4-BE49-F238E27FC236}">
                <a16:creationId xmlns:a16="http://schemas.microsoft.com/office/drawing/2014/main" id="{B5902BE6-A31A-EF23-BD5A-C5F9C1484F42}"/>
              </a:ext>
            </a:extLst>
          </p:cNvPr>
          <p:cNvSpPr>
            <a:spLocks noGrp="1"/>
          </p:cNvSpPr>
          <p:nvPr>
            <p:ph type="subTitle" idx="1"/>
          </p:nvPr>
        </p:nvSpPr>
        <p:spPr>
          <a:xfrm>
            <a:off x="1084727" y="4902489"/>
            <a:ext cx="5614023" cy="985075"/>
          </a:xfrm>
        </p:spPr>
        <p:txBody>
          <a:bodyPr anchor="t">
            <a:normAutofit fontScale="77500" lnSpcReduction="20000"/>
          </a:bodyPr>
          <a:lstStyle/>
          <a:p>
            <a:pPr lvl="0">
              <a:lnSpc>
                <a:spcPct val="100000"/>
              </a:lnSpc>
              <a:defRPr/>
            </a:pPr>
            <a:r>
              <a:rPr lang="en-US" sz="1800" dirty="0">
                <a:solidFill>
                  <a:srgbClr val="39393A"/>
                </a:solidFill>
              </a:rPr>
              <a:t>Slides created to accompany </a:t>
            </a:r>
            <a:r>
              <a:rPr lang="en-US" sz="1800" i="1" dirty="0">
                <a:solidFill>
                  <a:srgbClr val="14438F"/>
                </a:solidFill>
                <a:hlinkClick r:id="rId2">
                  <a:extLst>
                    <a:ext uri="{A12FA001-AC4F-418D-AE19-62706E023703}">
                      <ahyp:hlinkClr xmlns:ahyp="http://schemas.microsoft.com/office/drawing/2018/hyperlinkcolor" val="tx"/>
                    </a:ext>
                  </a:extLst>
                </a:hlinkClick>
              </a:rPr>
              <a:t>Communication Essentials for College</a:t>
            </a:r>
            <a:r>
              <a:rPr lang="en-US" sz="1800" dirty="0">
                <a:solidFill>
                  <a:srgbClr val="39393A"/>
                </a:solidFill>
                <a:hlinkClick r:id="rId2">
                  <a:extLst>
                    <a:ext uri="{A12FA001-AC4F-418D-AE19-62706E023703}">
                      <ahyp:hlinkClr xmlns:ahyp="http://schemas.microsoft.com/office/drawing/2018/hyperlinkcolor" val="tx"/>
                    </a:ext>
                  </a:extLst>
                </a:hlinkClick>
              </a:rPr>
              <a:t> </a:t>
            </a:r>
            <a:r>
              <a:rPr lang="en-US" sz="1800" dirty="0">
                <a:solidFill>
                  <a:srgbClr val="39393A"/>
                </a:solidFill>
              </a:rPr>
              <a:t>by Jen Booth, Emily Cramer &amp; Amanda Quibell, Georgian College.</a:t>
            </a:r>
          </a:p>
          <a:p>
            <a:pPr lvl="0">
              <a:lnSpc>
                <a:spcPct val="100000"/>
              </a:lnSpc>
              <a:defRPr/>
            </a:pPr>
            <a:r>
              <a:rPr lang="en-US" sz="1800" dirty="0">
                <a:solidFill>
                  <a:srgbClr val="39393A"/>
                </a:solidFill>
              </a:rPr>
              <a:t>Except where otherwise noted, all material is licensed under </a:t>
            </a:r>
            <a:r>
              <a:rPr lang="en-US" sz="1800" dirty="0">
                <a:solidFill>
                  <a:srgbClr val="14438F"/>
                </a:solidFill>
                <a:hlinkClick r:id="rId3">
                  <a:extLst>
                    <a:ext uri="{A12FA001-AC4F-418D-AE19-62706E023703}">
                      <ahyp:hlinkClr xmlns:ahyp="http://schemas.microsoft.com/office/drawing/2018/hyperlinkcolor" val="tx"/>
                    </a:ext>
                  </a:extLst>
                </a:hlinkClick>
              </a:rPr>
              <a:t>CC BY NC 4.0</a:t>
            </a:r>
            <a:endParaRPr lang="en-US" dirty="0"/>
          </a:p>
        </p:txBody>
      </p:sp>
      <p:sp>
        <p:nvSpPr>
          <p:cNvPr id="36" name="Freeform: Shape 22">
            <a:extLst>
              <a:ext uri="{FF2B5EF4-FFF2-40B4-BE49-F238E27FC236}">
                <a16:creationId xmlns:a16="http://schemas.microsoft.com/office/drawing/2014/main" id="{EA06546B-3E90-4E24-BD32-C6BFD1CD8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794726" y="-906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Freeform: Shape 24">
            <a:extLst>
              <a:ext uri="{FF2B5EF4-FFF2-40B4-BE49-F238E27FC236}">
                <a16:creationId xmlns:a16="http://schemas.microsoft.com/office/drawing/2014/main" id="{3FA95682-BEE6-4B33-BA34-7E7BE49782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03793"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5" name="Picture 4">
            <a:extLst>
              <a:ext uri="{FF2B5EF4-FFF2-40B4-BE49-F238E27FC236}">
                <a16:creationId xmlns:a16="http://schemas.microsoft.com/office/drawing/2014/main" id="{AE0E1FFF-E308-BF4B-056D-7B49CBB55B80}"/>
              </a:ext>
              <a:ext uri="{C183D7F6-B498-43B3-948B-1728B52AA6E4}">
                <adec:decorative xmlns:adec="http://schemas.microsoft.com/office/drawing/2017/decorative" val="1"/>
              </a:ext>
            </a:extLst>
          </p:cNvPr>
          <p:cNvPicPr>
            <a:picLocks noChangeAspect="1"/>
          </p:cNvPicPr>
          <p:nvPr/>
        </p:nvPicPr>
        <p:blipFill rotWithShape="1">
          <a:blip r:embed="rId4">
            <a:extLst>
              <a:ext uri="{28A0092B-C50C-407E-A947-70E740481C1C}">
                <a14:useLocalDpi xmlns:a14="http://schemas.microsoft.com/office/drawing/2010/main" val="0"/>
              </a:ext>
            </a:extLst>
          </a:blip>
          <a:srcRect l="268" t="-179" r="-270" b="362"/>
          <a:stretch/>
        </p:blipFill>
        <p:spPr>
          <a:xfrm>
            <a:off x="6802683" y="797973"/>
            <a:ext cx="3467173" cy="5184710"/>
          </a:xfrm>
          <a:prstGeom prst="rect">
            <a:avLst/>
          </a:prstGeom>
        </p:spPr>
      </p:pic>
    </p:spTree>
    <p:extLst>
      <p:ext uri="{BB962C8B-B14F-4D97-AF65-F5344CB8AC3E}">
        <p14:creationId xmlns:p14="http://schemas.microsoft.com/office/powerpoint/2010/main" val="38439115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4A364-4702-1E41-8A1D-4D085430EDE9}"/>
              </a:ext>
            </a:extLst>
          </p:cNvPr>
          <p:cNvSpPr>
            <a:spLocks noGrp="1"/>
          </p:cNvSpPr>
          <p:nvPr>
            <p:ph type="title"/>
          </p:nvPr>
        </p:nvSpPr>
        <p:spPr/>
        <p:txBody>
          <a:bodyPr/>
          <a:lstStyle/>
          <a:p>
            <a:r>
              <a:rPr lang="en-US" dirty="0"/>
              <a:t>Academic Integrity Values</a:t>
            </a:r>
          </a:p>
        </p:txBody>
      </p:sp>
      <p:sp>
        <p:nvSpPr>
          <p:cNvPr id="3" name="Content Placeholder 2">
            <a:extLst>
              <a:ext uri="{FF2B5EF4-FFF2-40B4-BE49-F238E27FC236}">
                <a16:creationId xmlns:a16="http://schemas.microsoft.com/office/drawing/2014/main" id="{307D2823-C8FF-5499-D832-E1E670E4FC93}"/>
              </a:ext>
            </a:extLst>
          </p:cNvPr>
          <p:cNvSpPr>
            <a:spLocks noGrp="1"/>
          </p:cNvSpPr>
          <p:nvPr>
            <p:ph idx="1"/>
          </p:nvPr>
        </p:nvSpPr>
        <p:spPr/>
        <p:txBody>
          <a:bodyPr>
            <a:normAutofit fontScale="92500" lnSpcReduction="10000"/>
          </a:bodyPr>
          <a:lstStyle/>
          <a:p>
            <a:pPr marL="0" indent="0">
              <a:buNone/>
            </a:pPr>
            <a:r>
              <a:rPr lang="en-US" sz="2000" dirty="0"/>
              <a:t>Academic integrity is the commitment to upholding six fundamental values in the academic community: </a:t>
            </a:r>
          </a:p>
          <a:p>
            <a:pPr marL="514350" indent="-514350">
              <a:buFont typeface="+mj-lt"/>
              <a:buAutoNum type="arabicPeriod"/>
            </a:pPr>
            <a:r>
              <a:rPr lang="en-US" sz="2000" dirty="0"/>
              <a:t>Honesty</a:t>
            </a:r>
          </a:p>
          <a:p>
            <a:pPr marL="514350" indent="-514350">
              <a:buFont typeface="+mj-lt"/>
              <a:buAutoNum type="arabicPeriod"/>
            </a:pPr>
            <a:r>
              <a:rPr lang="en-US" sz="2000" dirty="0"/>
              <a:t>Trust</a:t>
            </a:r>
          </a:p>
          <a:p>
            <a:pPr marL="514350" indent="-514350">
              <a:buFont typeface="+mj-lt"/>
              <a:buAutoNum type="arabicPeriod"/>
            </a:pPr>
            <a:r>
              <a:rPr lang="en-US" sz="2000" dirty="0"/>
              <a:t>Fairness</a:t>
            </a:r>
          </a:p>
          <a:p>
            <a:pPr marL="514350" indent="-514350">
              <a:buFont typeface="+mj-lt"/>
              <a:buAutoNum type="arabicPeriod"/>
            </a:pPr>
            <a:r>
              <a:rPr lang="en-US" sz="2000" dirty="0"/>
              <a:t>Respect</a:t>
            </a:r>
          </a:p>
          <a:p>
            <a:pPr marL="514350" indent="-514350">
              <a:buFont typeface="+mj-lt"/>
              <a:buAutoNum type="arabicPeriod"/>
            </a:pPr>
            <a:r>
              <a:rPr lang="en-US" sz="2000" dirty="0"/>
              <a:t>Responsibility</a:t>
            </a:r>
          </a:p>
          <a:p>
            <a:pPr marL="514350" indent="-514350">
              <a:buFont typeface="+mj-lt"/>
              <a:buAutoNum type="arabicPeriod"/>
            </a:pPr>
            <a:r>
              <a:rPr lang="en-US" sz="2000" dirty="0"/>
              <a:t>Courage</a:t>
            </a:r>
            <a:endParaRPr lang="en-US" dirty="0"/>
          </a:p>
        </p:txBody>
      </p:sp>
      <p:sp>
        <p:nvSpPr>
          <p:cNvPr id="4" name="Footer Placeholder 3">
            <a:extLst>
              <a:ext uri="{FF2B5EF4-FFF2-40B4-BE49-F238E27FC236}">
                <a16:creationId xmlns:a16="http://schemas.microsoft.com/office/drawing/2014/main" id="{5B94470F-D3C5-EDCA-8FF3-7F8E59766B10}"/>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B5FC0BD9-E5DC-8C07-600F-13C8E50DF523}"/>
              </a:ext>
            </a:extLst>
          </p:cNvPr>
          <p:cNvSpPr>
            <a:spLocks noGrp="1"/>
          </p:cNvSpPr>
          <p:nvPr>
            <p:ph type="sldNum" sz="quarter" idx="12"/>
          </p:nvPr>
        </p:nvSpPr>
        <p:spPr/>
        <p:txBody>
          <a:bodyPr/>
          <a:lstStyle/>
          <a:p>
            <a:fld id="{5DEF7F31-0B8A-474A-B86C-91F381754329}" type="slidenum">
              <a:rPr lang="en-US" smtClean="0"/>
              <a:t>10</a:t>
            </a:fld>
            <a:endParaRPr lang="en-US" dirty="0"/>
          </a:p>
        </p:txBody>
      </p:sp>
    </p:spTree>
    <p:extLst>
      <p:ext uri="{BB962C8B-B14F-4D97-AF65-F5344CB8AC3E}">
        <p14:creationId xmlns:p14="http://schemas.microsoft.com/office/powerpoint/2010/main" val="2943027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C42BB-8467-CC32-419E-11948355847E}"/>
              </a:ext>
            </a:extLst>
          </p:cNvPr>
          <p:cNvSpPr>
            <a:spLocks noGrp="1"/>
          </p:cNvSpPr>
          <p:nvPr>
            <p:ph type="title"/>
          </p:nvPr>
        </p:nvSpPr>
        <p:spPr/>
        <p:txBody>
          <a:bodyPr/>
          <a:lstStyle/>
          <a:p>
            <a:r>
              <a:rPr lang="en-US" dirty="0"/>
              <a:t>Honesty</a:t>
            </a:r>
          </a:p>
        </p:txBody>
      </p:sp>
      <p:sp>
        <p:nvSpPr>
          <p:cNvPr id="3" name="Content Placeholder 2">
            <a:extLst>
              <a:ext uri="{FF2B5EF4-FFF2-40B4-BE49-F238E27FC236}">
                <a16:creationId xmlns:a16="http://schemas.microsoft.com/office/drawing/2014/main" id="{CEC18BE5-5D34-3836-EFA7-5C87F29BE995}"/>
              </a:ext>
            </a:extLst>
          </p:cNvPr>
          <p:cNvSpPr>
            <a:spLocks noGrp="1"/>
          </p:cNvSpPr>
          <p:nvPr>
            <p:ph idx="1"/>
          </p:nvPr>
        </p:nvSpPr>
        <p:spPr/>
        <p:txBody>
          <a:bodyPr/>
          <a:lstStyle/>
          <a:p>
            <a:r>
              <a:rPr lang="en-US" sz="2000" dirty="0"/>
              <a:t>Respect college policies and follow instructions provided by their professors.</a:t>
            </a:r>
          </a:p>
          <a:p>
            <a:r>
              <a:rPr lang="en-US" sz="2000" dirty="0"/>
              <a:t>A person with integrity finds dishonest </a:t>
            </a:r>
            <a:r>
              <a:rPr lang="en-US" sz="2000" dirty="0" err="1"/>
              <a:t>behaviour</a:t>
            </a:r>
            <a:r>
              <a:rPr lang="en-US" sz="2000" dirty="0"/>
              <a:t> (lying, cheating, impersonating another person, falsifying data, etcetera) morally and ethically unacceptable. </a:t>
            </a:r>
          </a:p>
          <a:p>
            <a:endParaRPr lang="en-US" dirty="0"/>
          </a:p>
        </p:txBody>
      </p:sp>
      <p:sp>
        <p:nvSpPr>
          <p:cNvPr id="4" name="Footer Placeholder 3">
            <a:extLst>
              <a:ext uri="{FF2B5EF4-FFF2-40B4-BE49-F238E27FC236}">
                <a16:creationId xmlns:a16="http://schemas.microsoft.com/office/drawing/2014/main" id="{99035CAA-B445-6D13-A323-28360A9B19AC}"/>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AC926643-0EB4-E127-6860-B902F0E726FF}"/>
              </a:ext>
            </a:extLst>
          </p:cNvPr>
          <p:cNvSpPr>
            <a:spLocks noGrp="1"/>
          </p:cNvSpPr>
          <p:nvPr>
            <p:ph type="sldNum" sz="quarter" idx="12"/>
          </p:nvPr>
        </p:nvSpPr>
        <p:spPr/>
        <p:txBody>
          <a:bodyPr/>
          <a:lstStyle/>
          <a:p>
            <a:fld id="{5DEF7F31-0B8A-474A-B86C-91F381754329}" type="slidenum">
              <a:rPr lang="en-US" smtClean="0"/>
              <a:t>11</a:t>
            </a:fld>
            <a:endParaRPr lang="en-US" dirty="0"/>
          </a:p>
        </p:txBody>
      </p:sp>
    </p:spTree>
    <p:extLst>
      <p:ext uri="{BB962C8B-B14F-4D97-AF65-F5344CB8AC3E}">
        <p14:creationId xmlns:p14="http://schemas.microsoft.com/office/powerpoint/2010/main" val="22295337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38DB9-44A7-BDC8-A258-707356597613}"/>
              </a:ext>
            </a:extLst>
          </p:cNvPr>
          <p:cNvSpPr>
            <a:spLocks noGrp="1"/>
          </p:cNvSpPr>
          <p:nvPr>
            <p:ph type="title"/>
          </p:nvPr>
        </p:nvSpPr>
        <p:spPr/>
        <p:txBody>
          <a:bodyPr/>
          <a:lstStyle/>
          <a:p>
            <a:r>
              <a:rPr lang="en-US" dirty="0"/>
              <a:t>Honesty Scenario </a:t>
            </a:r>
          </a:p>
        </p:txBody>
      </p:sp>
      <p:sp>
        <p:nvSpPr>
          <p:cNvPr id="3" name="Content Placeholder 2">
            <a:extLst>
              <a:ext uri="{FF2B5EF4-FFF2-40B4-BE49-F238E27FC236}">
                <a16:creationId xmlns:a16="http://schemas.microsoft.com/office/drawing/2014/main" id="{6293B871-8312-D49A-BDA1-F10750B66F39}"/>
              </a:ext>
            </a:extLst>
          </p:cNvPr>
          <p:cNvSpPr>
            <a:spLocks noGrp="1"/>
          </p:cNvSpPr>
          <p:nvPr>
            <p:ph idx="1"/>
          </p:nvPr>
        </p:nvSpPr>
        <p:spPr/>
        <p:txBody>
          <a:bodyPr/>
          <a:lstStyle/>
          <a:p>
            <a:pPr marL="0" indent="0">
              <a:buNone/>
            </a:pPr>
            <a:r>
              <a:rPr lang="en-US" sz="2000" b="1" dirty="0"/>
              <a:t>Scenario 1: </a:t>
            </a:r>
            <a:r>
              <a:rPr lang="en-US" sz="2000" b="0" i="0" dirty="0">
                <a:solidFill>
                  <a:srgbClr val="000000"/>
                </a:solidFill>
                <a:effectLst/>
              </a:rPr>
              <a:t>Your friend asks you if you want to meet up and do an online quiz together. Somehow you feel uneasy about this. What should you do?</a:t>
            </a:r>
            <a:endParaRPr lang="en-US" sz="2000" dirty="0"/>
          </a:p>
          <a:p>
            <a:endParaRPr lang="en-US" dirty="0"/>
          </a:p>
        </p:txBody>
      </p:sp>
      <p:sp>
        <p:nvSpPr>
          <p:cNvPr id="4" name="Footer Placeholder 3">
            <a:extLst>
              <a:ext uri="{FF2B5EF4-FFF2-40B4-BE49-F238E27FC236}">
                <a16:creationId xmlns:a16="http://schemas.microsoft.com/office/drawing/2014/main" id="{6928AB58-1A14-B6EE-9F04-A9A11C5F44C5}"/>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9508875C-1C55-D9E9-D2B7-CFBE90A52460}"/>
              </a:ext>
            </a:extLst>
          </p:cNvPr>
          <p:cNvSpPr txBox="1"/>
          <p:nvPr/>
        </p:nvSpPr>
        <p:spPr>
          <a:xfrm>
            <a:off x="3839279" y="6356350"/>
            <a:ext cx="6314682" cy="338554"/>
          </a:xfrm>
          <a:prstGeom prst="rect">
            <a:avLst/>
          </a:prstGeom>
          <a:noFill/>
        </p:spPr>
        <p:txBody>
          <a:bodyPr wrap="square" rtlCol="0">
            <a:spAutoFit/>
          </a:bodyPr>
          <a:lstStyle/>
          <a:p>
            <a:r>
              <a:rPr lang="en-US" sz="1600" b="0" i="0" dirty="0">
                <a:solidFill>
                  <a:srgbClr val="373D3F"/>
                </a:solidFill>
                <a:effectLst/>
                <a:latin typeface="Avenir Next LT Pro Light (Body)"/>
              </a:rPr>
              <a:t>(</a:t>
            </a:r>
            <a:r>
              <a:rPr lang="en-US" sz="1600" b="0" i="0" dirty="0" err="1">
                <a:solidFill>
                  <a:srgbClr val="373D3F"/>
                </a:solidFill>
                <a:effectLst/>
                <a:latin typeface="Avenir Next LT Pro Light (Body)"/>
              </a:rPr>
              <a:t>MusicCentric</a:t>
            </a:r>
            <a:r>
              <a:rPr lang="en-US" sz="1600" b="0" i="0" dirty="0">
                <a:solidFill>
                  <a:srgbClr val="373D3F"/>
                </a:solidFill>
                <a:effectLst/>
                <a:latin typeface="Avenir Next LT Pro Light (Body)"/>
              </a:rPr>
              <a:t> Technologies, 2018, </a:t>
            </a:r>
            <a:r>
              <a:rPr lang="en-US" sz="1600" dirty="0">
                <a:solidFill>
                  <a:schemeClr val="tx2"/>
                </a:solidFill>
                <a:latin typeface="Avenir Next LT Pro Light (Body)"/>
              </a:rPr>
              <a:t>as cited in </a:t>
            </a:r>
            <a:r>
              <a:rPr lang="en-US" sz="1600" dirty="0">
                <a:solidFill>
                  <a:srgbClr val="373D3F"/>
                </a:solidFill>
                <a:latin typeface="Avenir Next LT Pro Light (Body)"/>
              </a:rPr>
              <a:t>Booth et al</a:t>
            </a:r>
            <a:r>
              <a:rPr lang="en-US" sz="1600" dirty="0">
                <a:solidFill>
                  <a:schemeClr val="tx2"/>
                </a:solidFill>
                <a:latin typeface="Avenir Next LT Pro Light (Body)"/>
              </a:rPr>
              <a:t>., 2022</a:t>
            </a:r>
            <a:r>
              <a:rPr lang="en-US" sz="1600" b="0" i="0" dirty="0">
                <a:solidFill>
                  <a:srgbClr val="373D3F"/>
                </a:solidFill>
                <a:effectLst/>
                <a:latin typeface="Avenir Next LT Pro Light (Body)"/>
              </a:rPr>
              <a:t>). </a:t>
            </a:r>
          </a:p>
        </p:txBody>
      </p:sp>
      <p:sp>
        <p:nvSpPr>
          <p:cNvPr id="5" name="Slide Number Placeholder 4">
            <a:extLst>
              <a:ext uri="{FF2B5EF4-FFF2-40B4-BE49-F238E27FC236}">
                <a16:creationId xmlns:a16="http://schemas.microsoft.com/office/drawing/2014/main" id="{97C8890E-C118-49D7-E26B-82488D7DF3E9}"/>
              </a:ext>
            </a:extLst>
          </p:cNvPr>
          <p:cNvSpPr>
            <a:spLocks noGrp="1"/>
          </p:cNvSpPr>
          <p:nvPr>
            <p:ph type="sldNum" sz="quarter" idx="12"/>
          </p:nvPr>
        </p:nvSpPr>
        <p:spPr/>
        <p:txBody>
          <a:bodyPr/>
          <a:lstStyle/>
          <a:p>
            <a:fld id="{5DEF7F31-0B8A-474A-B86C-91F381754329}" type="slidenum">
              <a:rPr lang="en-US" smtClean="0"/>
              <a:t>12</a:t>
            </a:fld>
            <a:endParaRPr lang="en-US" dirty="0"/>
          </a:p>
        </p:txBody>
      </p:sp>
    </p:spTree>
    <p:extLst>
      <p:ext uri="{BB962C8B-B14F-4D97-AF65-F5344CB8AC3E}">
        <p14:creationId xmlns:p14="http://schemas.microsoft.com/office/powerpoint/2010/main" val="839518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8E89C-2D10-0560-BF0F-A2E5CA29085E}"/>
              </a:ext>
            </a:extLst>
          </p:cNvPr>
          <p:cNvSpPr>
            <a:spLocks noGrp="1"/>
          </p:cNvSpPr>
          <p:nvPr>
            <p:ph type="title"/>
          </p:nvPr>
        </p:nvSpPr>
        <p:spPr/>
        <p:txBody>
          <a:bodyPr/>
          <a:lstStyle/>
          <a:p>
            <a:r>
              <a:rPr lang="en-US" dirty="0"/>
              <a:t>Honesty Scenario Responses</a:t>
            </a:r>
          </a:p>
        </p:txBody>
      </p:sp>
      <p:sp>
        <p:nvSpPr>
          <p:cNvPr id="3" name="Content Placeholder 2">
            <a:extLst>
              <a:ext uri="{FF2B5EF4-FFF2-40B4-BE49-F238E27FC236}">
                <a16:creationId xmlns:a16="http://schemas.microsoft.com/office/drawing/2014/main" id="{B9C5AD6B-F50F-EE8E-44BB-68F1232A6B91}"/>
              </a:ext>
            </a:extLst>
          </p:cNvPr>
          <p:cNvSpPr>
            <a:spLocks noGrp="1"/>
          </p:cNvSpPr>
          <p:nvPr>
            <p:ph idx="1"/>
          </p:nvPr>
        </p:nvSpPr>
        <p:spPr/>
        <p:txBody>
          <a:bodyPr vert="horz" lIns="91440" tIns="45720" rIns="91440" bIns="45720" rtlCol="0" anchor="t">
            <a:normAutofit/>
          </a:bodyPr>
          <a:lstStyle/>
          <a:p>
            <a:pPr marL="514350" indent="-514350" algn="l">
              <a:buFont typeface="+mj-lt"/>
              <a:buAutoNum type="arabicPeriod"/>
            </a:pPr>
            <a:r>
              <a:rPr lang="en-US" sz="2000" b="1" i="0" dirty="0">
                <a:solidFill>
                  <a:srgbClr val="000000"/>
                </a:solidFill>
                <a:effectLst/>
              </a:rPr>
              <a:t>Complete the quiz together:</a:t>
            </a:r>
          </a:p>
          <a:p>
            <a:pPr marL="617220" lvl="1" indent="-342900">
              <a:buFont typeface="Arial" panose="020B0604020202020204" pitchFamily="34" charset="0"/>
              <a:buChar char="•"/>
            </a:pPr>
            <a:r>
              <a:rPr lang="en-US" sz="2000" b="0" i="0" dirty="0">
                <a:solidFill>
                  <a:srgbClr val="000000"/>
                </a:solidFill>
                <a:effectLst/>
              </a:rPr>
              <a:t>You are expected to do your work on your own, unless your </a:t>
            </a:r>
            <a:r>
              <a:rPr lang="en-US" sz="2000" dirty="0">
                <a:solidFill>
                  <a:srgbClr val="000000"/>
                </a:solidFill>
              </a:rPr>
              <a:t>instructor specifically </a:t>
            </a:r>
            <a:r>
              <a:rPr lang="en-US" sz="2000" b="0" i="0" dirty="0">
                <a:solidFill>
                  <a:srgbClr val="000000"/>
                </a:solidFill>
                <a:effectLst/>
              </a:rPr>
              <a:t>tells you that you can work together. </a:t>
            </a:r>
          </a:p>
          <a:p>
            <a:pPr marL="617220" lvl="1" indent="-342900">
              <a:buFont typeface="Arial" panose="020B0604020202020204" pitchFamily="34" charset="0"/>
              <a:buChar char="•"/>
            </a:pPr>
            <a:r>
              <a:rPr lang="en-US" sz="2000" b="0" i="0" dirty="0">
                <a:solidFill>
                  <a:srgbClr val="000000"/>
                </a:solidFill>
                <a:effectLst/>
              </a:rPr>
              <a:t>Working with someone else on an individual quiz is considered breach of academic integrity. </a:t>
            </a:r>
          </a:p>
          <a:p>
            <a:pPr marL="617220" lvl="1" indent="-342900">
              <a:buFont typeface="Arial" panose="020B0604020202020204" pitchFamily="34" charset="0"/>
              <a:buChar char="•"/>
            </a:pPr>
            <a:r>
              <a:rPr lang="en-US" sz="2000" b="0" i="0" dirty="0">
                <a:solidFill>
                  <a:srgbClr val="000000"/>
                </a:solidFill>
                <a:effectLst/>
              </a:rPr>
              <a:t>In Georgian’s Academic Integrity policy, this is called </a:t>
            </a:r>
            <a:r>
              <a:rPr lang="en-US" sz="2000" b="1" i="0" dirty="0">
                <a:solidFill>
                  <a:srgbClr val="000000"/>
                </a:solidFill>
                <a:effectLst/>
              </a:rPr>
              <a:t>Facilitating </a:t>
            </a:r>
            <a:r>
              <a:rPr lang="en-US" dirty="0">
                <a:solidFill>
                  <a:srgbClr val="000000"/>
                </a:solidFill>
              </a:rPr>
              <a:t>A Breach of Academic Integrity</a:t>
            </a:r>
            <a:r>
              <a:rPr lang="en-US" sz="2000" b="1" i="0" dirty="0">
                <a:solidFill>
                  <a:srgbClr val="000000"/>
                </a:solidFill>
                <a:effectLst/>
              </a:rPr>
              <a:t> </a:t>
            </a:r>
            <a:r>
              <a:rPr lang="en-US" sz="2000" b="0" i="0" dirty="0">
                <a:solidFill>
                  <a:srgbClr val="000000"/>
                </a:solidFill>
                <a:effectLst/>
              </a:rPr>
              <a:t>(working with someone else on work which was supposed to be done on your own).</a:t>
            </a:r>
          </a:p>
          <a:p>
            <a:endParaRPr lang="en-US" dirty="0"/>
          </a:p>
        </p:txBody>
      </p:sp>
      <p:sp>
        <p:nvSpPr>
          <p:cNvPr id="4" name="Footer Placeholder 3">
            <a:extLst>
              <a:ext uri="{FF2B5EF4-FFF2-40B4-BE49-F238E27FC236}">
                <a16:creationId xmlns:a16="http://schemas.microsoft.com/office/drawing/2014/main" id="{9D464266-A0A6-DB3C-B940-C7086BF6387F}"/>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55F72AAB-3958-AF3F-4FC4-CED86BB2F258}"/>
              </a:ext>
            </a:extLst>
          </p:cNvPr>
          <p:cNvSpPr txBox="1"/>
          <p:nvPr/>
        </p:nvSpPr>
        <p:spPr>
          <a:xfrm>
            <a:off x="672889" y="5896832"/>
            <a:ext cx="10525424" cy="584775"/>
          </a:xfrm>
          <a:prstGeom prst="rect">
            <a:avLst/>
          </a:prstGeom>
          <a:noFill/>
        </p:spPr>
        <p:txBody>
          <a:bodyPr wrap="square" rtlCol="0">
            <a:spAutoFit/>
          </a:bodyPr>
          <a:lstStyle/>
          <a:p>
            <a:r>
              <a:rPr lang="en-US" sz="1600" b="1" i="0" dirty="0">
                <a:solidFill>
                  <a:srgbClr val="000000"/>
                </a:solidFill>
                <a:effectLst/>
                <a:latin typeface="Avenir Next LT Pro Light (Body)"/>
              </a:rPr>
              <a:t>Activity source:</a:t>
            </a:r>
            <a:r>
              <a:rPr lang="en-US" sz="1600" b="0" i="0" dirty="0">
                <a:solidFill>
                  <a:srgbClr val="000000"/>
                </a:solidFill>
                <a:effectLst/>
                <a:latin typeface="Avenir Next LT Pro Light (Body)"/>
              </a:rPr>
              <a:t> “</a:t>
            </a:r>
            <a:r>
              <a:rPr lang="en-US" sz="1600" b="0" i="0" u="sng" dirty="0">
                <a:effectLst/>
                <a:latin typeface="Avenir Next LT Pro Light (Body)"/>
                <a:hlinkClick r:id="rId3"/>
              </a:rPr>
              <a:t>Honesty</a:t>
            </a:r>
            <a:r>
              <a:rPr lang="en-US" sz="1600" b="0" i="0" dirty="0">
                <a:solidFill>
                  <a:srgbClr val="000000"/>
                </a:solidFill>
                <a:effectLst/>
                <a:latin typeface="Avenir Next LT Pro Light (Body)"/>
              </a:rPr>
              <a:t>” by Ulrike </a:t>
            </a:r>
            <a:r>
              <a:rPr lang="en-US" sz="1600" b="0" i="0" dirty="0" err="1">
                <a:solidFill>
                  <a:srgbClr val="000000"/>
                </a:solidFill>
                <a:effectLst/>
                <a:latin typeface="Avenir Next LT Pro Light (Body)"/>
              </a:rPr>
              <a:t>Kestler</a:t>
            </a:r>
            <a:r>
              <a:rPr lang="en-US" sz="1600" b="0" i="0" dirty="0">
                <a:solidFill>
                  <a:srgbClr val="000000"/>
                </a:solidFill>
                <a:effectLst/>
                <a:latin typeface="Avenir Next LT Pro Light (Body)"/>
              </a:rPr>
              <a:t> In </a:t>
            </a:r>
            <a:r>
              <a:rPr lang="en-US" sz="1600" b="0" i="1" u="sng" dirty="0">
                <a:effectLst/>
                <a:latin typeface="Avenir Next LT Pro Light (Body)"/>
                <a:hlinkClick r:id="rId4"/>
              </a:rPr>
              <a:t>Academic Integrity</a:t>
            </a:r>
            <a:r>
              <a:rPr lang="en-US" sz="1600" b="0" i="0" dirty="0">
                <a:solidFill>
                  <a:srgbClr val="000000"/>
                </a:solidFill>
                <a:effectLst/>
                <a:latin typeface="Avenir Next LT Pro Light (Body)"/>
              </a:rPr>
              <a:t> is licensed under </a:t>
            </a:r>
            <a:r>
              <a:rPr lang="en-US" sz="1600" b="0" i="0" u="sng" dirty="0">
                <a:effectLst/>
                <a:latin typeface="Avenir Next LT Pro Light (Body)"/>
                <a:hlinkClick r:id="rId5"/>
              </a:rPr>
              <a:t>CC BY-NC-SA 4.0</a:t>
            </a:r>
            <a:r>
              <a:rPr lang="en-US" sz="1600" b="0" i="0" dirty="0">
                <a:solidFill>
                  <a:srgbClr val="000000"/>
                </a:solidFill>
                <a:effectLst/>
                <a:latin typeface="Avenir Next LT Pro Light (Body)"/>
              </a:rPr>
              <a:t>. / Text version created.  </a:t>
            </a:r>
            <a:endParaRPr lang="en-US" sz="1600" dirty="0">
              <a:latin typeface="Avenir Next LT Pro Light (Body)"/>
            </a:endParaRPr>
          </a:p>
        </p:txBody>
      </p:sp>
      <p:sp>
        <p:nvSpPr>
          <p:cNvPr id="5" name="Slide Number Placeholder 4">
            <a:extLst>
              <a:ext uri="{FF2B5EF4-FFF2-40B4-BE49-F238E27FC236}">
                <a16:creationId xmlns:a16="http://schemas.microsoft.com/office/drawing/2014/main" id="{5763AFFD-F70F-82E1-5C71-1FE7BFCB1558}"/>
              </a:ext>
            </a:extLst>
          </p:cNvPr>
          <p:cNvSpPr>
            <a:spLocks noGrp="1"/>
          </p:cNvSpPr>
          <p:nvPr>
            <p:ph type="sldNum" sz="quarter" idx="12"/>
          </p:nvPr>
        </p:nvSpPr>
        <p:spPr/>
        <p:txBody>
          <a:bodyPr/>
          <a:lstStyle/>
          <a:p>
            <a:fld id="{5DEF7F31-0B8A-474A-B86C-91F381754329}" type="slidenum">
              <a:rPr lang="en-US" smtClean="0"/>
              <a:t>13</a:t>
            </a:fld>
            <a:endParaRPr lang="en-US" dirty="0"/>
          </a:p>
        </p:txBody>
      </p:sp>
    </p:spTree>
    <p:extLst>
      <p:ext uri="{BB962C8B-B14F-4D97-AF65-F5344CB8AC3E}">
        <p14:creationId xmlns:p14="http://schemas.microsoft.com/office/powerpoint/2010/main" val="30192149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52C8A-C44B-D1A1-22EA-59D07963B86C}"/>
              </a:ext>
            </a:extLst>
          </p:cNvPr>
          <p:cNvSpPr>
            <a:spLocks noGrp="1"/>
          </p:cNvSpPr>
          <p:nvPr>
            <p:ph type="title"/>
          </p:nvPr>
        </p:nvSpPr>
        <p:spPr/>
        <p:txBody>
          <a:bodyPr/>
          <a:lstStyle/>
          <a:p>
            <a:r>
              <a:rPr lang="en-US" dirty="0"/>
              <a:t>Honesty Scenario Responses (Continued 1)</a:t>
            </a:r>
          </a:p>
        </p:txBody>
      </p:sp>
      <p:sp>
        <p:nvSpPr>
          <p:cNvPr id="3" name="Content Placeholder 2">
            <a:extLst>
              <a:ext uri="{FF2B5EF4-FFF2-40B4-BE49-F238E27FC236}">
                <a16:creationId xmlns:a16="http://schemas.microsoft.com/office/drawing/2014/main" id="{82785E72-D75B-B917-A481-E16A56711581}"/>
              </a:ext>
            </a:extLst>
          </p:cNvPr>
          <p:cNvSpPr>
            <a:spLocks noGrp="1"/>
          </p:cNvSpPr>
          <p:nvPr>
            <p:ph idx="1"/>
          </p:nvPr>
        </p:nvSpPr>
        <p:spPr/>
        <p:txBody>
          <a:bodyPr/>
          <a:lstStyle/>
          <a:p>
            <a:pPr marL="514350" indent="-514350" algn="l">
              <a:buFont typeface="+mj-lt"/>
              <a:buAutoNum type="arabicPeriod" startAt="2"/>
            </a:pPr>
            <a:r>
              <a:rPr lang="en-US" sz="2000" b="1" i="0" dirty="0">
                <a:solidFill>
                  <a:srgbClr val="000000"/>
                </a:solidFill>
                <a:effectLst/>
              </a:rPr>
              <a:t>Check the course outline to check if you can work together on the quiz:</a:t>
            </a:r>
          </a:p>
          <a:p>
            <a:pPr marL="731520" lvl="1" indent="-457200">
              <a:buFont typeface="Arial" panose="020B0604020202020204" pitchFamily="34" charset="0"/>
              <a:buChar char="•"/>
            </a:pPr>
            <a:r>
              <a:rPr lang="en-US" sz="2000" b="0" dirty="0">
                <a:solidFill>
                  <a:srgbClr val="000000"/>
                </a:solidFill>
              </a:rPr>
              <a:t>C</a:t>
            </a:r>
            <a:r>
              <a:rPr lang="en-US" sz="2000" b="0" i="0" dirty="0">
                <a:solidFill>
                  <a:srgbClr val="000000"/>
                </a:solidFill>
                <a:effectLst/>
              </a:rPr>
              <a:t>heck the course outline first for your instructor’s rules and expectations. If you are still unsure, check directly with your instructor for clarification.</a:t>
            </a:r>
          </a:p>
          <a:p>
            <a:pPr marL="514350" indent="-514350">
              <a:buFont typeface="+mj-lt"/>
              <a:buAutoNum type="arabicPeriod" startAt="2"/>
            </a:pPr>
            <a:r>
              <a:rPr lang="en-US" sz="2000" b="1" i="0" dirty="0">
                <a:solidFill>
                  <a:srgbClr val="000000"/>
                </a:solidFill>
                <a:effectLst/>
              </a:rPr>
              <a:t>Ask another student if this is allowed:</a:t>
            </a:r>
          </a:p>
          <a:p>
            <a:pPr marL="731520" lvl="1" indent="-457200">
              <a:buFont typeface="Arial" panose="020B0604020202020204" pitchFamily="34" charset="0"/>
              <a:buChar char="•"/>
            </a:pPr>
            <a:r>
              <a:rPr lang="en-US" sz="2000" dirty="0">
                <a:solidFill>
                  <a:srgbClr val="000000"/>
                </a:solidFill>
              </a:rPr>
              <a:t>This can be helpful, </a:t>
            </a:r>
            <a:r>
              <a:rPr lang="en-US" sz="2000" b="0" i="0" dirty="0">
                <a:solidFill>
                  <a:srgbClr val="000000"/>
                </a:solidFill>
                <a:effectLst/>
              </a:rPr>
              <a:t>but to be sure to have the correct information check your course outline and/or ask your instructor.</a:t>
            </a:r>
          </a:p>
          <a:p>
            <a:endParaRPr lang="en-US" dirty="0"/>
          </a:p>
        </p:txBody>
      </p:sp>
      <p:sp>
        <p:nvSpPr>
          <p:cNvPr id="4" name="Footer Placeholder 3">
            <a:extLst>
              <a:ext uri="{FF2B5EF4-FFF2-40B4-BE49-F238E27FC236}">
                <a16:creationId xmlns:a16="http://schemas.microsoft.com/office/drawing/2014/main" id="{39196D42-54C3-C8D7-9E5B-86956C4DE4DC}"/>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E157212B-B805-3F8B-634A-8F504065D791}"/>
              </a:ext>
            </a:extLst>
          </p:cNvPr>
          <p:cNvSpPr txBox="1"/>
          <p:nvPr/>
        </p:nvSpPr>
        <p:spPr>
          <a:xfrm>
            <a:off x="619726" y="5845178"/>
            <a:ext cx="10525424" cy="584775"/>
          </a:xfrm>
          <a:prstGeom prst="rect">
            <a:avLst/>
          </a:prstGeom>
          <a:noFill/>
        </p:spPr>
        <p:txBody>
          <a:bodyPr wrap="square" rtlCol="0">
            <a:spAutoFit/>
          </a:bodyPr>
          <a:lstStyle/>
          <a:p>
            <a:r>
              <a:rPr lang="en-US" sz="1600" b="1" i="0" dirty="0">
                <a:solidFill>
                  <a:srgbClr val="000000"/>
                </a:solidFill>
                <a:effectLst/>
                <a:latin typeface="Avenir Next LT Pro Light (Body)"/>
              </a:rPr>
              <a:t>Activity source:</a:t>
            </a:r>
            <a:r>
              <a:rPr lang="en-US" sz="1600" b="0" i="0" dirty="0">
                <a:solidFill>
                  <a:srgbClr val="000000"/>
                </a:solidFill>
                <a:effectLst/>
                <a:latin typeface="Avenir Next LT Pro Light (Body)"/>
              </a:rPr>
              <a:t> “</a:t>
            </a:r>
            <a:r>
              <a:rPr lang="en-US" sz="1600" b="0" i="0" u="sng" dirty="0">
                <a:effectLst/>
                <a:latin typeface="Avenir Next LT Pro Light (Body)"/>
                <a:hlinkClick r:id="rId3"/>
              </a:rPr>
              <a:t>Honesty</a:t>
            </a:r>
            <a:r>
              <a:rPr lang="en-US" sz="1600" b="0" i="0" dirty="0">
                <a:solidFill>
                  <a:srgbClr val="000000"/>
                </a:solidFill>
                <a:effectLst/>
                <a:latin typeface="Avenir Next LT Pro Light (Body)"/>
              </a:rPr>
              <a:t>” by Ulrike </a:t>
            </a:r>
            <a:r>
              <a:rPr lang="en-US" sz="1600" b="0" i="0" dirty="0" err="1">
                <a:solidFill>
                  <a:srgbClr val="000000"/>
                </a:solidFill>
                <a:effectLst/>
                <a:latin typeface="Avenir Next LT Pro Light (Body)"/>
              </a:rPr>
              <a:t>Kestler</a:t>
            </a:r>
            <a:r>
              <a:rPr lang="en-US" sz="1600" b="0" i="0" dirty="0">
                <a:solidFill>
                  <a:srgbClr val="000000"/>
                </a:solidFill>
                <a:effectLst/>
                <a:latin typeface="Avenir Next LT Pro Light (Body)"/>
              </a:rPr>
              <a:t> In </a:t>
            </a:r>
            <a:r>
              <a:rPr lang="en-US" sz="1600" b="0" i="1" u="sng" dirty="0">
                <a:effectLst/>
                <a:latin typeface="Avenir Next LT Pro Light (Body)"/>
                <a:hlinkClick r:id="rId4"/>
              </a:rPr>
              <a:t>Academic Integrity</a:t>
            </a:r>
            <a:r>
              <a:rPr lang="en-US" sz="1600" b="0" i="0" dirty="0">
                <a:solidFill>
                  <a:srgbClr val="000000"/>
                </a:solidFill>
                <a:effectLst/>
                <a:latin typeface="Avenir Next LT Pro Light (Body)"/>
              </a:rPr>
              <a:t> is licensed under </a:t>
            </a:r>
            <a:r>
              <a:rPr lang="en-US" sz="1600" b="0" i="0" u="sng" dirty="0">
                <a:effectLst/>
                <a:latin typeface="Avenir Next LT Pro Light (Body)"/>
                <a:hlinkClick r:id="rId5"/>
              </a:rPr>
              <a:t>CC BY-NC-SA 4.0</a:t>
            </a:r>
            <a:r>
              <a:rPr lang="en-US" sz="1600" b="0" i="0" dirty="0">
                <a:solidFill>
                  <a:srgbClr val="000000"/>
                </a:solidFill>
                <a:effectLst/>
                <a:latin typeface="Avenir Next LT Pro Light (Body)"/>
              </a:rPr>
              <a:t>. / Text version created and minor edits and summarization.  </a:t>
            </a:r>
            <a:endParaRPr lang="en-US" sz="1600" dirty="0">
              <a:latin typeface="Avenir Next LT Pro Light (Body)"/>
            </a:endParaRPr>
          </a:p>
        </p:txBody>
      </p:sp>
      <p:sp>
        <p:nvSpPr>
          <p:cNvPr id="5" name="Slide Number Placeholder 4">
            <a:extLst>
              <a:ext uri="{FF2B5EF4-FFF2-40B4-BE49-F238E27FC236}">
                <a16:creationId xmlns:a16="http://schemas.microsoft.com/office/drawing/2014/main" id="{02C9DB7F-8BFF-88BE-0A06-FE80459BA839}"/>
              </a:ext>
            </a:extLst>
          </p:cNvPr>
          <p:cNvSpPr>
            <a:spLocks noGrp="1"/>
          </p:cNvSpPr>
          <p:nvPr>
            <p:ph type="sldNum" sz="quarter" idx="12"/>
          </p:nvPr>
        </p:nvSpPr>
        <p:spPr/>
        <p:txBody>
          <a:bodyPr/>
          <a:lstStyle/>
          <a:p>
            <a:fld id="{5DEF7F31-0B8A-474A-B86C-91F381754329}" type="slidenum">
              <a:rPr lang="en-US" smtClean="0"/>
              <a:t>14</a:t>
            </a:fld>
            <a:endParaRPr lang="en-US" dirty="0"/>
          </a:p>
        </p:txBody>
      </p:sp>
    </p:spTree>
    <p:extLst>
      <p:ext uri="{BB962C8B-B14F-4D97-AF65-F5344CB8AC3E}">
        <p14:creationId xmlns:p14="http://schemas.microsoft.com/office/powerpoint/2010/main" val="25444646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6A1E8-DB27-B5C9-D39F-A87F70285B10}"/>
              </a:ext>
            </a:extLst>
          </p:cNvPr>
          <p:cNvSpPr>
            <a:spLocks noGrp="1"/>
          </p:cNvSpPr>
          <p:nvPr>
            <p:ph type="title"/>
          </p:nvPr>
        </p:nvSpPr>
        <p:spPr/>
        <p:txBody>
          <a:bodyPr/>
          <a:lstStyle/>
          <a:p>
            <a:r>
              <a:rPr lang="en-US" dirty="0"/>
              <a:t>Honesty Scenario Responses (Continued 2)</a:t>
            </a:r>
          </a:p>
        </p:txBody>
      </p:sp>
      <p:sp>
        <p:nvSpPr>
          <p:cNvPr id="3" name="Content Placeholder 2">
            <a:extLst>
              <a:ext uri="{FF2B5EF4-FFF2-40B4-BE49-F238E27FC236}">
                <a16:creationId xmlns:a16="http://schemas.microsoft.com/office/drawing/2014/main" id="{86B19F94-5EB3-4302-6EDC-5B26894C1979}"/>
              </a:ext>
            </a:extLst>
          </p:cNvPr>
          <p:cNvSpPr>
            <a:spLocks noGrp="1"/>
          </p:cNvSpPr>
          <p:nvPr>
            <p:ph idx="1"/>
          </p:nvPr>
        </p:nvSpPr>
        <p:spPr>
          <a:xfrm>
            <a:off x="992302" y="2480207"/>
            <a:ext cx="9950103" cy="3513514"/>
          </a:xfrm>
        </p:spPr>
        <p:txBody>
          <a:bodyPr/>
          <a:lstStyle/>
          <a:p>
            <a:pPr marL="514350" indent="-514350">
              <a:buFont typeface="+mj-lt"/>
              <a:buAutoNum type="arabicPeriod" startAt="4"/>
            </a:pPr>
            <a:r>
              <a:rPr lang="en-US" sz="2000" b="1" i="0" dirty="0">
                <a:solidFill>
                  <a:srgbClr val="000000"/>
                </a:solidFill>
                <a:effectLst/>
              </a:rPr>
              <a:t>Ask your professor if this is allowed:</a:t>
            </a:r>
          </a:p>
          <a:p>
            <a:pPr marL="514350" indent="-285750"/>
            <a:r>
              <a:rPr lang="en-US" sz="2000" b="0" i="0" dirty="0">
                <a:solidFill>
                  <a:srgbClr val="000000"/>
                </a:solidFill>
                <a:effectLst/>
              </a:rPr>
              <a:t>If you are still unsure after checking your course outline, then do check with your instructor for clarification. </a:t>
            </a:r>
          </a:p>
          <a:p>
            <a:pPr marL="514350" indent="-285750"/>
            <a:r>
              <a:rPr lang="en-US" sz="2000" b="0" i="0" dirty="0">
                <a:solidFill>
                  <a:srgbClr val="000000"/>
                </a:solidFill>
                <a:effectLst/>
              </a:rPr>
              <a:t>This is the best way to ensure you are </a:t>
            </a:r>
            <a:r>
              <a:rPr lang="en-US" sz="2000" dirty="0">
                <a:solidFill>
                  <a:srgbClr val="000000"/>
                </a:solidFill>
              </a:rPr>
              <a:t>following the rules and meeting </a:t>
            </a:r>
            <a:r>
              <a:rPr lang="en-US" sz="2000" b="0" i="0" dirty="0">
                <a:solidFill>
                  <a:srgbClr val="000000"/>
                </a:solidFill>
                <a:effectLst/>
              </a:rPr>
              <a:t>the assignment expectations.</a:t>
            </a:r>
          </a:p>
          <a:p>
            <a:endParaRPr lang="en-US" dirty="0"/>
          </a:p>
        </p:txBody>
      </p:sp>
      <p:sp>
        <p:nvSpPr>
          <p:cNvPr id="4" name="Footer Placeholder 3">
            <a:extLst>
              <a:ext uri="{FF2B5EF4-FFF2-40B4-BE49-F238E27FC236}">
                <a16:creationId xmlns:a16="http://schemas.microsoft.com/office/drawing/2014/main" id="{859F21DA-08CB-6776-E38B-B8803F9F5DF4}"/>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E92EC543-5875-46F9-CA12-9B44D4FE2246}"/>
              </a:ext>
            </a:extLst>
          </p:cNvPr>
          <p:cNvSpPr txBox="1"/>
          <p:nvPr/>
        </p:nvSpPr>
        <p:spPr>
          <a:xfrm>
            <a:off x="502041" y="5954137"/>
            <a:ext cx="10525424" cy="584775"/>
          </a:xfrm>
          <a:prstGeom prst="rect">
            <a:avLst/>
          </a:prstGeom>
          <a:noFill/>
        </p:spPr>
        <p:txBody>
          <a:bodyPr wrap="square" rtlCol="0">
            <a:spAutoFit/>
          </a:bodyPr>
          <a:lstStyle/>
          <a:p>
            <a:r>
              <a:rPr lang="en-US" sz="1600" b="1" i="0" dirty="0">
                <a:solidFill>
                  <a:srgbClr val="000000"/>
                </a:solidFill>
                <a:effectLst/>
                <a:latin typeface="Avenir Next LT Pro Light (Body)"/>
              </a:rPr>
              <a:t>Activity source:</a:t>
            </a:r>
            <a:r>
              <a:rPr lang="en-US" sz="1600" b="0" i="0" dirty="0">
                <a:solidFill>
                  <a:srgbClr val="000000"/>
                </a:solidFill>
                <a:effectLst/>
                <a:latin typeface="Avenir Next LT Pro Light (Body)"/>
              </a:rPr>
              <a:t> “</a:t>
            </a:r>
            <a:r>
              <a:rPr lang="en-US" sz="1600" b="0" i="0" u="sng" dirty="0">
                <a:effectLst/>
                <a:latin typeface="Avenir Next LT Pro Light (Body)"/>
                <a:hlinkClick r:id="rId3"/>
              </a:rPr>
              <a:t>Honesty</a:t>
            </a:r>
            <a:r>
              <a:rPr lang="en-US" sz="1600" b="0" i="0" dirty="0">
                <a:solidFill>
                  <a:srgbClr val="000000"/>
                </a:solidFill>
                <a:effectLst/>
                <a:latin typeface="Avenir Next LT Pro Light (Body)"/>
              </a:rPr>
              <a:t>” by Ulrike </a:t>
            </a:r>
            <a:r>
              <a:rPr lang="en-US" sz="1600" b="0" i="0" dirty="0" err="1">
                <a:solidFill>
                  <a:srgbClr val="000000"/>
                </a:solidFill>
                <a:effectLst/>
                <a:latin typeface="Avenir Next LT Pro Light (Body)"/>
              </a:rPr>
              <a:t>Kestler</a:t>
            </a:r>
            <a:r>
              <a:rPr lang="en-US" sz="1600" b="0" i="0" dirty="0">
                <a:solidFill>
                  <a:srgbClr val="000000"/>
                </a:solidFill>
                <a:effectLst/>
                <a:latin typeface="Avenir Next LT Pro Light (Body)"/>
              </a:rPr>
              <a:t> In </a:t>
            </a:r>
            <a:r>
              <a:rPr lang="en-US" sz="1600" b="0" i="1" u="sng" dirty="0">
                <a:effectLst/>
                <a:latin typeface="Avenir Next LT Pro Light (Body)"/>
                <a:hlinkClick r:id="rId4"/>
              </a:rPr>
              <a:t>Academic Integrity</a:t>
            </a:r>
            <a:r>
              <a:rPr lang="en-US" sz="1600" b="0" i="0" dirty="0">
                <a:solidFill>
                  <a:srgbClr val="000000"/>
                </a:solidFill>
                <a:effectLst/>
                <a:latin typeface="Avenir Next LT Pro Light (Body)"/>
              </a:rPr>
              <a:t> is licensed under </a:t>
            </a:r>
            <a:r>
              <a:rPr lang="en-US" sz="1600" b="0" i="0" u="sng" dirty="0">
                <a:effectLst/>
                <a:latin typeface="Avenir Next LT Pro Light (Body)"/>
                <a:hlinkClick r:id="rId5"/>
              </a:rPr>
              <a:t>CC BY-NC-SA 4.0</a:t>
            </a:r>
            <a:r>
              <a:rPr lang="en-US" sz="1600" b="0" i="0" dirty="0">
                <a:solidFill>
                  <a:srgbClr val="000000"/>
                </a:solidFill>
                <a:effectLst/>
                <a:latin typeface="Avenir Next LT Pro Light (Body)"/>
              </a:rPr>
              <a:t>. / Text version created and minor edits and summarization.  </a:t>
            </a:r>
            <a:endParaRPr lang="en-US" sz="1600" dirty="0">
              <a:latin typeface="Avenir Next LT Pro Light (Body)"/>
            </a:endParaRPr>
          </a:p>
        </p:txBody>
      </p:sp>
      <p:sp>
        <p:nvSpPr>
          <p:cNvPr id="5" name="Slide Number Placeholder 4">
            <a:extLst>
              <a:ext uri="{FF2B5EF4-FFF2-40B4-BE49-F238E27FC236}">
                <a16:creationId xmlns:a16="http://schemas.microsoft.com/office/drawing/2014/main" id="{E8D1FF1D-C103-1CFA-E1F0-F49682C1D438}"/>
              </a:ext>
            </a:extLst>
          </p:cNvPr>
          <p:cNvSpPr>
            <a:spLocks noGrp="1"/>
          </p:cNvSpPr>
          <p:nvPr>
            <p:ph type="sldNum" sz="quarter" idx="12"/>
          </p:nvPr>
        </p:nvSpPr>
        <p:spPr/>
        <p:txBody>
          <a:bodyPr/>
          <a:lstStyle/>
          <a:p>
            <a:fld id="{5DEF7F31-0B8A-474A-B86C-91F381754329}" type="slidenum">
              <a:rPr lang="en-US" smtClean="0"/>
              <a:t>15</a:t>
            </a:fld>
            <a:endParaRPr lang="en-US" dirty="0"/>
          </a:p>
        </p:txBody>
      </p:sp>
    </p:spTree>
    <p:extLst>
      <p:ext uri="{BB962C8B-B14F-4D97-AF65-F5344CB8AC3E}">
        <p14:creationId xmlns:p14="http://schemas.microsoft.com/office/powerpoint/2010/main" val="24136905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DA2CD-525E-4A79-6522-32280B5BF927}"/>
              </a:ext>
            </a:extLst>
          </p:cNvPr>
          <p:cNvSpPr>
            <a:spLocks noGrp="1"/>
          </p:cNvSpPr>
          <p:nvPr>
            <p:ph type="title"/>
          </p:nvPr>
        </p:nvSpPr>
        <p:spPr/>
        <p:txBody>
          <a:bodyPr/>
          <a:lstStyle/>
          <a:p>
            <a:r>
              <a:rPr lang="en-US" dirty="0"/>
              <a:t>Trust</a:t>
            </a:r>
          </a:p>
        </p:txBody>
      </p:sp>
      <p:sp>
        <p:nvSpPr>
          <p:cNvPr id="3" name="Content Placeholder 2">
            <a:extLst>
              <a:ext uri="{FF2B5EF4-FFF2-40B4-BE49-F238E27FC236}">
                <a16:creationId xmlns:a16="http://schemas.microsoft.com/office/drawing/2014/main" id="{64A86612-E888-AB14-39F7-8935BDDAF811}"/>
              </a:ext>
            </a:extLst>
          </p:cNvPr>
          <p:cNvSpPr>
            <a:spLocks noGrp="1"/>
          </p:cNvSpPr>
          <p:nvPr>
            <p:ph idx="1"/>
          </p:nvPr>
        </p:nvSpPr>
        <p:spPr/>
        <p:txBody>
          <a:bodyPr/>
          <a:lstStyle/>
          <a:p>
            <a:r>
              <a:rPr lang="en-US" sz="2000" dirty="0"/>
              <a:t>You will be able to build a relationship with your peers, colleagues and instructors, if you are always honest.</a:t>
            </a:r>
          </a:p>
          <a:p>
            <a:r>
              <a:rPr lang="en-US" sz="2000" dirty="0"/>
              <a:t>Trust is based off your actions and is built and established over time.</a:t>
            </a:r>
          </a:p>
          <a:p>
            <a:endParaRPr lang="en-US" dirty="0"/>
          </a:p>
        </p:txBody>
      </p:sp>
      <p:sp>
        <p:nvSpPr>
          <p:cNvPr id="4" name="Footer Placeholder 3">
            <a:extLst>
              <a:ext uri="{FF2B5EF4-FFF2-40B4-BE49-F238E27FC236}">
                <a16:creationId xmlns:a16="http://schemas.microsoft.com/office/drawing/2014/main" id="{62A72A27-DEA5-3E61-1AF3-AFAA12AD2219}"/>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3A989141-DAE5-2779-A7AE-0BA7F2D465DF}"/>
              </a:ext>
            </a:extLst>
          </p:cNvPr>
          <p:cNvSpPr txBox="1"/>
          <p:nvPr/>
        </p:nvSpPr>
        <p:spPr>
          <a:xfrm>
            <a:off x="7587444" y="6240118"/>
            <a:ext cx="2743199" cy="338554"/>
          </a:xfrm>
          <a:prstGeom prst="rect">
            <a:avLst/>
          </a:prstGeom>
          <a:noFill/>
        </p:spPr>
        <p:txBody>
          <a:bodyPr wrap="square" rtlCol="0">
            <a:spAutoFit/>
          </a:bodyPr>
          <a:lstStyle/>
          <a:p>
            <a:r>
              <a:rPr lang="en-US" sz="1600" dirty="0">
                <a:solidFill>
                  <a:schemeClr val="tx2"/>
                </a:solidFill>
              </a:rPr>
              <a:t>(Booth et al., 2022)</a:t>
            </a:r>
          </a:p>
        </p:txBody>
      </p:sp>
      <p:sp>
        <p:nvSpPr>
          <p:cNvPr id="5" name="Slide Number Placeholder 4">
            <a:extLst>
              <a:ext uri="{FF2B5EF4-FFF2-40B4-BE49-F238E27FC236}">
                <a16:creationId xmlns:a16="http://schemas.microsoft.com/office/drawing/2014/main" id="{A39DB445-56DF-819B-3BA2-1D613412CE0A}"/>
              </a:ext>
            </a:extLst>
          </p:cNvPr>
          <p:cNvSpPr>
            <a:spLocks noGrp="1"/>
          </p:cNvSpPr>
          <p:nvPr>
            <p:ph type="sldNum" sz="quarter" idx="12"/>
          </p:nvPr>
        </p:nvSpPr>
        <p:spPr/>
        <p:txBody>
          <a:bodyPr/>
          <a:lstStyle/>
          <a:p>
            <a:fld id="{5DEF7F31-0B8A-474A-B86C-91F381754329}" type="slidenum">
              <a:rPr lang="en-US" smtClean="0"/>
              <a:t>16</a:t>
            </a:fld>
            <a:endParaRPr lang="en-US" dirty="0"/>
          </a:p>
        </p:txBody>
      </p:sp>
    </p:spTree>
    <p:extLst>
      <p:ext uri="{BB962C8B-B14F-4D97-AF65-F5344CB8AC3E}">
        <p14:creationId xmlns:p14="http://schemas.microsoft.com/office/powerpoint/2010/main" val="5350427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9C37E-7D5F-86AF-90EA-EAB27D19FB01}"/>
              </a:ext>
            </a:extLst>
          </p:cNvPr>
          <p:cNvSpPr>
            <a:spLocks noGrp="1"/>
          </p:cNvSpPr>
          <p:nvPr>
            <p:ph type="title"/>
          </p:nvPr>
        </p:nvSpPr>
        <p:spPr/>
        <p:txBody>
          <a:bodyPr/>
          <a:lstStyle/>
          <a:p>
            <a:r>
              <a:rPr lang="en-US" dirty="0"/>
              <a:t>Trust Scenario</a:t>
            </a:r>
          </a:p>
        </p:txBody>
      </p:sp>
      <p:sp>
        <p:nvSpPr>
          <p:cNvPr id="3" name="Content Placeholder 2">
            <a:extLst>
              <a:ext uri="{FF2B5EF4-FFF2-40B4-BE49-F238E27FC236}">
                <a16:creationId xmlns:a16="http://schemas.microsoft.com/office/drawing/2014/main" id="{46182A93-F2D6-6DC4-E38A-83940129B48F}"/>
              </a:ext>
            </a:extLst>
          </p:cNvPr>
          <p:cNvSpPr>
            <a:spLocks noGrp="1"/>
          </p:cNvSpPr>
          <p:nvPr>
            <p:ph idx="1"/>
          </p:nvPr>
        </p:nvSpPr>
        <p:spPr/>
        <p:txBody>
          <a:bodyPr/>
          <a:lstStyle/>
          <a:p>
            <a:pPr marL="0" indent="0">
              <a:buNone/>
            </a:pPr>
            <a:r>
              <a:rPr lang="en-US" sz="2000" b="1" dirty="0"/>
              <a:t>Scenario 2: </a:t>
            </a:r>
            <a:r>
              <a:rPr lang="en-US" sz="2000" i="0" dirty="0">
                <a:solidFill>
                  <a:srgbClr val="000000"/>
                </a:solidFill>
                <a:effectLst/>
              </a:rPr>
              <a:t>Charlotte has a difficult time writing her essay. She asks you if she can just have a quick look at yours to see how you went about it. As she is your friend, you want to be helpful, and give it to her before you leave for your job. Charlotte is tired and thinks to herself: “I just want to be done with this. I’m going to change a few things. That should be enough to submit it.” Why do you think Charlotte made this choice?</a:t>
            </a:r>
            <a:endParaRPr lang="en-US" sz="2000" dirty="0"/>
          </a:p>
          <a:p>
            <a:endParaRPr lang="en-US" dirty="0"/>
          </a:p>
        </p:txBody>
      </p:sp>
      <p:sp>
        <p:nvSpPr>
          <p:cNvPr id="4" name="Footer Placeholder 3">
            <a:extLst>
              <a:ext uri="{FF2B5EF4-FFF2-40B4-BE49-F238E27FC236}">
                <a16:creationId xmlns:a16="http://schemas.microsoft.com/office/drawing/2014/main" id="{09CDE636-DEEF-8B7B-863E-D5A3BBE8CF64}"/>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20F53A2F-E9F1-7C7A-6B53-09402E29A890}"/>
              </a:ext>
            </a:extLst>
          </p:cNvPr>
          <p:cNvSpPr txBox="1"/>
          <p:nvPr/>
        </p:nvSpPr>
        <p:spPr>
          <a:xfrm>
            <a:off x="3662595" y="6382921"/>
            <a:ext cx="6416282" cy="338554"/>
          </a:xfrm>
          <a:prstGeom prst="rect">
            <a:avLst/>
          </a:prstGeom>
          <a:noFill/>
        </p:spPr>
        <p:txBody>
          <a:bodyPr wrap="square" rtlCol="0">
            <a:spAutoFit/>
          </a:bodyPr>
          <a:lstStyle/>
          <a:p>
            <a:r>
              <a:rPr lang="en-US" sz="1600" b="0" i="0" dirty="0">
                <a:solidFill>
                  <a:srgbClr val="373D3F"/>
                </a:solidFill>
                <a:effectLst/>
                <a:latin typeface="Avenir Next LT Pro Light (Body)"/>
              </a:rPr>
              <a:t>(</a:t>
            </a:r>
            <a:r>
              <a:rPr lang="en-US" sz="1600" b="0" i="0" dirty="0" err="1">
                <a:solidFill>
                  <a:srgbClr val="373D3F"/>
                </a:solidFill>
                <a:effectLst/>
                <a:latin typeface="Avenir Next LT Pro Light (Body)"/>
              </a:rPr>
              <a:t>MusicCentric</a:t>
            </a:r>
            <a:r>
              <a:rPr lang="en-US" sz="1600" b="0" i="0" dirty="0">
                <a:solidFill>
                  <a:srgbClr val="373D3F"/>
                </a:solidFill>
                <a:effectLst/>
                <a:latin typeface="Avenir Next LT Pro Light (Body)"/>
              </a:rPr>
              <a:t> Technologies, 2018, </a:t>
            </a:r>
            <a:r>
              <a:rPr lang="en-US" sz="1600" dirty="0">
                <a:solidFill>
                  <a:schemeClr val="tx2"/>
                </a:solidFill>
                <a:latin typeface="Avenir Next LT Pro Light (Body)"/>
              </a:rPr>
              <a:t>as cited in </a:t>
            </a:r>
            <a:r>
              <a:rPr lang="en-US" sz="1600" dirty="0">
                <a:solidFill>
                  <a:srgbClr val="373D3F"/>
                </a:solidFill>
                <a:latin typeface="Avenir Next LT Pro Light (Body)"/>
              </a:rPr>
              <a:t>Booth et al</a:t>
            </a:r>
            <a:r>
              <a:rPr lang="en-US" sz="1600" dirty="0">
                <a:solidFill>
                  <a:schemeClr val="tx2"/>
                </a:solidFill>
                <a:latin typeface="Avenir Next LT Pro Light (Body)"/>
              </a:rPr>
              <a:t>., 2022</a:t>
            </a:r>
            <a:r>
              <a:rPr lang="en-US" sz="1600" b="0" i="0" dirty="0">
                <a:solidFill>
                  <a:srgbClr val="373D3F"/>
                </a:solidFill>
                <a:effectLst/>
                <a:latin typeface="Avenir Next LT Pro Light (Body)"/>
              </a:rPr>
              <a:t>). </a:t>
            </a:r>
          </a:p>
        </p:txBody>
      </p:sp>
      <p:sp>
        <p:nvSpPr>
          <p:cNvPr id="5" name="Slide Number Placeholder 4">
            <a:extLst>
              <a:ext uri="{FF2B5EF4-FFF2-40B4-BE49-F238E27FC236}">
                <a16:creationId xmlns:a16="http://schemas.microsoft.com/office/drawing/2014/main" id="{CD34F494-7DEA-CA62-42FC-6978BCF1E1BF}"/>
              </a:ext>
            </a:extLst>
          </p:cNvPr>
          <p:cNvSpPr>
            <a:spLocks noGrp="1"/>
          </p:cNvSpPr>
          <p:nvPr>
            <p:ph type="sldNum" sz="quarter" idx="12"/>
          </p:nvPr>
        </p:nvSpPr>
        <p:spPr/>
        <p:txBody>
          <a:bodyPr/>
          <a:lstStyle/>
          <a:p>
            <a:fld id="{5DEF7F31-0B8A-474A-B86C-91F381754329}" type="slidenum">
              <a:rPr lang="en-US" smtClean="0"/>
              <a:t>17</a:t>
            </a:fld>
            <a:endParaRPr lang="en-US" dirty="0"/>
          </a:p>
        </p:txBody>
      </p:sp>
    </p:spTree>
    <p:extLst>
      <p:ext uri="{BB962C8B-B14F-4D97-AF65-F5344CB8AC3E}">
        <p14:creationId xmlns:p14="http://schemas.microsoft.com/office/powerpoint/2010/main" val="25905078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7C849-23AC-453E-498E-A94C0C28DEB3}"/>
              </a:ext>
            </a:extLst>
          </p:cNvPr>
          <p:cNvSpPr>
            <a:spLocks noGrp="1"/>
          </p:cNvSpPr>
          <p:nvPr>
            <p:ph type="title"/>
          </p:nvPr>
        </p:nvSpPr>
        <p:spPr/>
        <p:txBody>
          <a:bodyPr/>
          <a:lstStyle/>
          <a:p>
            <a:r>
              <a:rPr lang="en-US" dirty="0"/>
              <a:t>Trust Scenario Responses</a:t>
            </a:r>
          </a:p>
        </p:txBody>
      </p:sp>
      <p:sp>
        <p:nvSpPr>
          <p:cNvPr id="3" name="Content Placeholder 2">
            <a:extLst>
              <a:ext uri="{FF2B5EF4-FFF2-40B4-BE49-F238E27FC236}">
                <a16:creationId xmlns:a16="http://schemas.microsoft.com/office/drawing/2014/main" id="{6FB82019-B981-AB19-1340-5430DC3FA29B}"/>
              </a:ext>
            </a:extLst>
          </p:cNvPr>
          <p:cNvSpPr>
            <a:spLocks noGrp="1"/>
          </p:cNvSpPr>
          <p:nvPr>
            <p:ph idx="1"/>
          </p:nvPr>
        </p:nvSpPr>
        <p:spPr/>
        <p:txBody>
          <a:bodyPr/>
          <a:lstStyle/>
          <a:p>
            <a:pPr marL="514350" indent="-514350" algn="l">
              <a:buFont typeface="+mj-lt"/>
              <a:buAutoNum type="arabicPeriod"/>
            </a:pPr>
            <a:r>
              <a:rPr lang="en-US" sz="2000" b="1" i="0" dirty="0">
                <a:solidFill>
                  <a:srgbClr val="000000"/>
                </a:solidFill>
                <a:effectLst/>
              </a:rPr>
              <a:t>To get a better grade:</a:t>
            </a:r>
          </a:p>
          <a:p>
            <a:pPr marL="560070" lvl="1" indent="-285750">
              <a:buFont typeface="Arial" panose="020B0604020202020204" pitchFamily="34" charset="0"/>
              <a:buChar char="•"/>
            </a:pPr>
            <a:r>
              <a:rPr lang="en-US" sz="2000" b="0" i="0" dirty="0">
                <a:solidFill>
                  <a:srgbClr val="000000"/>
                </a:solidFill>
                <a:effectLst/>
              </a:rPr>
              <a:t>This may or may not give her a better grade.</a:t>
            </a:r>
          </a:p>
          <a:p>
            <a:pPr marL="560070" lvl="1" indent="-285750">
              <a:buFont typeface="Arial" panose="020B0604020202020204" pitchFamily="34" charset="0"/>
              <a:buChar char="•"/>
            </a:pPr>
            <a:r>
              <a:rPr lang="en-US" sz="2000" b="0" i="0" dirty="0">
                <a:solidFill>
                  <a:srgbClr val="000000"/>
                </a:solidFill>
                <a:effectLst/>
              </a:rPr>
              <a:t>Charlotte would only know how well she really did, if she did her own work. </a:t>
            </a:r>
          </a:p>
          <a:p>
            <a:pPr marL="560070" lvl="1" indent="-285750">
              <a:buFont typeface="Arial" panose="020B0604020202020204" pitchFamily="34" charset="0"/>
              <a:buChar char="•"/>
            </a:pPr>
            <a:r>
              <a:rPr lang="en-US" sz="2000" b="0" i="0" dirty="0">
                <a:solidFill>
                  <a:srgbClr val="000000"/>
                </a:solidFill>
                <a:effectLst/>
              </a:rPr>
              <a:t>Most importantly though is that she is breaking both her friend’s and her instructor’s trust.</a:t>
            </a:r>
          </a:p>
          <a:p>
            <a:endParaRPr lang="en-US" dirty="0"/>
          </a:p>
        </p:txBody>
      </p:sp>
      <p:sp>
        <p:nvSpPr>
          <p:cNvPr id="4" name="Footer Placeholder 3">
            <a:extLst>
              <a:ext uri="{FF2B5EF4-FFF2-40B4-BE49-F238E27FC236}">
                <a16:creationId xmlns:a16="http://schemas.microsoft.com/office/drawing/2014/main" id="{4D5536E0-3474-5D0B-B054-72AE7A17B5FB}"/>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0BF1EFA9-6DD8-BE68-D103-989EE00928AF}"/>
              </a:ext>
            </a:extLst>
          </p:cNvPr>
          <p:cNvSpPr txBox="1"/>
          <p:nvPr/>
        </p:nvSpPr>
        <p:spPr>
          <a:xfrm>
            <a:off x="487359" y="5845178"/>
            <a:ext cx="10525424" cy="584775"/>
          </a:xfrm>
          <a:prstGeom prst="rect">
            <a:avLst/>
          </a:prstGeom>
          <a:noFill/>
        </p:spPr>
        <p:txBody>
          <a:bodyPr wrap="square" rtlCol="0">
            <a:spAutoFit/>
          </a:bodyPr>
          <a:lstStyle/>
          <a:p>
            <a:r>
              <a:rPr lang="en-US" sz="1600" b="1" i="0" dirty="0">
                <a:solidFill>
                  <a:srgbClr val="000000"/>
                </a:solidFill>
                <a:effectLst/>
                <a:latin typeface="Avenir Next LT Pro Light (Body)"/>
              </a:rPr>
              <a:t>Activity source:</a:t>
            </a:r>
            <a:r>
              <a:rPr lang="en-US" sz="1600" b="0" i="0" dirty="0">
                <a:solidFill>
                  <a:srgbClr val="000000"/>
                </a:solidFill>
                <a:effectLst/>
                <a:latin typeface="Avenir Next LT Pro Light (Body)"/>
              </a:rPr>
              <a:t> “</a:t>
            </a:r>
            <a:r>
              <a:rPr lang="en-US" sz="1600" b="0" i="0" u="sng" dirty="0">
                <a:effectLst/>
                <a:latin typeface="Avenir Next LT Pro Light (Body)"/>
                <a:hlinkClick r:id="rId3"/>
              </a:rPr>
              <a:t>Honesty</a:t>
            </a:r>
            <a:r>
              <a:rPr lang="en-US" sz="1600" b="0" i="0" dirty="0">
                <a:solidFill>
                  <a:srgbClr val="000000"/>
                </a:solidFill>
                <a:effectLst/>
                <a:latin typeface="Avenir Next LT Pro Light (Body)"/>
              </a:rPr>
              <a:t>” by Ulrike </a:t>
            </a:r>
            <a:r>
              <a:rPr lang="en-US" sz="1600" b="0" i="0" dirty="0" err="1">
                <a:solidFill>
                  <a:srgbClr val="000000"/>
                </a:solidFill>
                <a:effectLst/>
                <a:latin typeface="Avenir Next LT Pro Light (Body)"/>
              </a:rPr>
              <a:t>Kestler</a:t>
            </a:r>
            <a:r>
              <a:rPr lang="en-US" sz="1600" b="0" i="0" dirty="0">
                <a:solidFill>
                  <a:srgbClr val="000000"/>
                </a:solidFill>
                <a:effectLst/>
                <a:latin typeface="Avenir Next LT Pro Light (Body)"/>
              </a:rPr>
              <a:t> In </a:t>
            </a:r>
            <a:r>
              <a:rPr lang="en-US" sz="1600" b="0" i="1" u="sng" dirty="0">
                <a:effectLst/>
                <a:latin typeface="Avenir Next LT Pro Light (Body)"/>
                <a:hlinkClick r:id="rId4"/>
              </a:rPr>
              <a:t>Academic Integrity</a:t>
            </a:r>
            <a:r>
              <a:rPr lang="en-US" sz="1600" b="0" i="0" dirty="0">
                <a:solidFill>
                  <a:srgbClr val="000000"/>
                </a:solidFill>
                <a:effectLst/>
                <a:latin typeface="Avenir Next LT Pro Light (Body)"/>
              </a:rPr>
              <a:t> is licensed under </a:t>
            </a:r>
            <a:r>
              <a:rPr lang="en-US" sz="1600" b="0" i="0" u="sng" dirty="0">
                <a:effectLst/>
                <a:latin typeface="Avenir Next LT Pro Light (Body)"/>
                <a:hlinkClick r:id="rId5"/>
              </a:rPr>
              <a:t>CC BY-NC-SA 4.0</a:t>
            </a:r>
            <a:r>
              <a:rPr lang="en-US" sz="1600" b="0" i="0" dirty="0">
                <a:solidFill>
                  <a:srgbClr val="000000"/>
                </a:solidFill>
                <a:effectLst/>
                <a:latin typeface="Avenir Next LT Pro Light (Body)"/>
              </a:rPr>
              <a:t>. / Text version created and minor edits and summarization.  </a:t>
            </a:r>
            <a:endParaRPr lang="en-US" sz="1600" dirty="0">
              <a:latin typeface="Avenir Next LT Pro Light (Body)"/>
            </a:endParaRPr>
          </a:p>
        </p:txBody>
      </p:sp>
      <p:sp>
        <p:nvSpPr>
          <p:cNvPr id="5" name="Slide Number Placeholder 4">
            <a:extLst>
              <a:ext uri="{FF2B5EF4-FFF2-40B4-BE49-F238E27FC236}">
                <a16:creationId xmlns:a16="http://schemas.microsoft.com/office/drawing/2014/main" id="{09C8CDF7-8014-44F9-87B7-FAA493A21FD0}"/>
              </a:ext>
            </a:extLst>
          </p:cNvPr>
          <p:cNvSpPr>
            <a:spLocks noGrp="1"/>
          </p:cNvSpPr>
          <p:nvPr>
            <p:ph type="sldNum" sz="quarter" idx="12"/>
          </p:nvPr>
        </p:nvSpPr>
        <p:spPr/>
        <p:txBody>
          <a:bodyPr/>
          <a:lstStyle/>
          <a:p>
            <a:fld id="{5DEF7F31-0B8A-474A-B86C-91F381754329}" type="slidenum">
              <a:rPr lang="en-US" smtClean="0"/>
              <a:t>18</a:t>
            </a:fld>
            <a:endParaRPr lang="en-US" dirty="0"/>
          </a:p>
        </p:txBody>
      </p:sp>
    </p:spTree>
    <p:extLst>
      <p:ext uri="{BB962C8B-B14F-4D97-AF65-F5344CB8AC3E}">
        <p14:creationId xmlns:p14="http://schemas.microsoft.com/office/powerpoint/2010/main" val="3275773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1A7BB-9E8A-D45E-72D3-FC4928D80EC5}"/>
              </a:ext>
            </a:extLst>
          </p:cNvPr>
          <p:cNvSpPr>
            <a:spLocks noGrp="1"/>
          </p:cNvSpPr>
          <p:nvPr>
            <p:ph type="title"/>
          </p:nvPr>
        </p:nvSpPr>
        <p:spPr/>
        <p:txBody>
          <a:bodyPr/>
          <a:lstStyle/>
          <a:p>
            <a:r>
              <a:rPr lang="en-US" dirty="0"/>
              <a:t>Trust Scenario Responses (Continued 1)</a:t>
            </a:r>
          </a:p>
        </p:txBody>
      </p:sp>
      <p:sp>
        <p:nvSpPr>
          <p:cNvPr id="3" name="Content Placeholder 2">
            <a:extLst>
              <a:ext uri="{FF2B5EF4-FFF2-40B4-BE49-F238E27FC236}">
                <a16:creationId xmlns:a16="http://schemas.microsoft.com/office/drawing/2014/main" id="{EA81CF44-5511-6FD5-84E2-FD412D1A0053}"/>
              </a:ext>
            </a:extLst>
          </p:cNvPr>
          <p:cNvSpPr>
            <a:spLocks noGrp="1"/>
          </p:cNvSpPr>
          <p:nvPr>
            <p:ph idx="1"/>
          </p:nvPr>
        </p:nvSpPr>
        <p:spPr/>
        <p:txBody>
          <a:bodyPr/>
          <a:lstStyle/>
          <a:p>
            <a:pPr marL="514350" indent="-514350" algn="l">
              <a:buFont typeface="+mj-lt"/>
              <a:buAutoNum type="arabicPeriod" startAt="2"/>
            </a:pPr>
            <a:r>
              <a:rPr lang="en-US" sz="2000" b="1" i="0" dirty="0">
                <a:solidFill>
                  <a:srgbClr val="000000"/>
                </a:solidFill>
                <a:effectLst/>
              </a:rPr>
              <a:t>To finish the essay:</a:t>
            </a:r>
            <a:endParaRPr lang="en-US" sz="2000" b="1" dirty="0">
              <a:solidFill>
                <a:srgbClr val="000000"/>
              </a:solidFill>
            </a:endParaRPr>
          </a:p>
          <a:p>
            <a:pPr marL="514350" indent="-285750"/>
            <a:r>
              <a:rPr lang="en-US" sz="2000" b="0" i="0" dirty="0">
                <a:solidFill>
                  <a:srgbClr val="000000"/>
                </a:solidFill>
                <a:effectLst/>
              </a:rPr>
              <a:t>Charlotte is able to finish her essay in time, </a:t>
            </a:r>
            <a:r>
              <a:rPr lang="en-US" sz="2000" b="1" i="0" dirty="0">
                <a:solidFill>
                  <a:srgbClr val="000000"/>
                </a:solidFill>
                <a:effectLst/>
              </a:rPr>
              <a:t>but</a:t>
            </a:r>
            <a:r>
              <a:rPr lang="en-US" sz="2000" b="0" i="0" dirty="0">
                <a:solidFill>
                  <a:srgbClr val="000000"/>
                </a:solidFill>
                <a:effectLst/>
              </a:rPr>
              <a:t> she is doing so by betraying her roommate’s and her instructor’s trust. </a:t>
            </a:r>
          </a:p>
          <a:p>
            <a:pPr marL="514350" indent="-285750"/>
            <a:r>
              <a:rPr lang="en-US" sz="2000" dirty="0">
                <a:solidFill>
                  <a:srgbClr val="000000"/>
                </a:solidFill>
              </a:rPr>
              <a:t>Could have been </a:t>
            </a:r>
            <a:r>
              <a:rPr lang="en-US" sz="2000" b="1" dirty="0">
                <a:solidFill>
                  <a:srgbClr val="000000"/>
                </a:solidFill>
              </a:rPr>
              <a:t>a</a:t>
            </a:r>
            <a:r>
              <a:rPr lang="en-US" sz="2000" b="1" i="0" dirty="0">
                <a:solidFill>
                  <a:srgbClr val="000000"/>
                </a:solidFill>
                <a:effectLst/>
              </a:rPr>
              <a:t>voided</a:t>
            </a:r>
            <a:r>
              <a:rPr lang="en-US" sz="2000" b="0" i="0" dirty="0">
                <a:solidFill>
                  <a:srgbClr val="000000"/>
                </a:solidFill>
                <a:effectLst/>
              </a:rPr>
              <a:t> by:</a:t>
            </a:r>
          </a:p>
          <a:p>
            <a:pPr marL="880110" lvl="3" indent="-285750">
              <a:buFont typeface="Arial" panose="020B0604020202020204" pitchFamily="34" charset="0"/>
              <a:buChar char="•"/>
            </a:pPr>
            <a:r>
              <a:rPr lang="en-US" sz="2000" b="0" i="0" dirty="0">
                <a:solidFill>
                  <a:srgbClr val="000000"/>
                </a:solidFill>
                <a:effectLst/>
              </a:rPr>
              <a:t>starting her research earlier.</a:t>
            </a:r>
          </a:p>
          <a:p>
            <a:pPr marL="880110" lvl="3" indent="-285750">
              <a:buFont typeface="Arial" panose="020B0604020202020204" pitchFamily="34" charset="0"/>
              <a:buChar char="•"/>
            </a:pPr>
            <a:r>
              <a:rPr lang="en-US" sz="2000" b="0" i="0" dirty="0">
                <a:solidFill>
                  <a:srgbClr val="000000"/>
                </a:solidFill>
                <a:effectLst/>
              </a:rPr>
              <a:t>visiting the library’s research help service.</a:t>
            </a:r>
          </a:p>
          <a:p>
            <a:pPr marL="880110" lvl="3" indent="-285750">
              <a:buFont typeface="Arial" panose="020B0604020202020204" pitchFamily="34" charset="0"/>
              <a:buChar char="•"/>
            </a:pPr>
            <a:r>
              <a:rPr lang="en-US" sz="2000" b="0" i="0" dirty="0">
                <a:solidFill>
                  <a:srgbClr val="000000"/>
                </a:solidFill>
                <a:effectLst/>
              </a:rPr>
              <a:t>getting help with for her writing at the Writing Centre or the Language Help Centre.</a:t>
            </a:r>
            <a:endParaRPr lang="en-US" sz="2000" dirty="0"/>
          </a:p>
          <a:p>
            <a:endParaRPr lang="en-US" dirty="0"/>
          </a:p>
        </p:txBody>
      </p:sp>
      <p:sp>
        <p:nvSpPr>
          <p:cNvPr id="4" name="Footer Placeholder 3">
            <a:extLst>
              <a:ext uri="{FF2B5EF4-FFF2-40B4-BE49-F238E27FC236}">
                <a16:creationId xmlns:a16="http://schemas.microsoft.com/office/drawing/2014/main" id="{1B5250D8-2B78-8237-75B8-5A941D253D29}"/>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7" name="TextBox 6">
            <a:extLst>
              <a:ext uri="{FF2B5EF4-FFF2-40B4-BE49-F238E27FC236}">
                <a16:creationId xmlns:a16="http://schemas.microsoft.com/office/drawing/2014/main" id="{F44F2D75-F045-F520-1454-324B6AE2D72C}"/>
              </a:ext>
            </a:extLst>
          </p:cNvPr>
          <p:cNvSpPr txBox="1"/>
          <p:nvPr/>
        </p:nvSpPr>
        <p:spPr>
          <a:xfrm>
            <a:off x="487359" y="5954137"/>
            <a:ext cx="10525424" cy="584775"/>
          </a:xfrm>
          <a:prstGeom prst="rect">
            <a:avLst/>
          </a:prstGeom>
          <a:noFill/>
        </p:spPr>
        <p:txBody>
          <a:bodyPr wrap="square" rtlCol="0">
            <a:spAutoFit/>
          </a:bodyPr>
          <a:lstStyle/>
          <a:p>
            <a:r>
              <a:rPr lang="en-US" sz="1600" b="1" i="0" dirty="0">
                <a:solidFill>
                  <a:srgbClr val="000000"/>
                </a:solidFill>
                <a:effectLst/>
                <a:latin typeface="Avenir Next LT Pro Light (Body)"/>
              </a:rPr>
              <a:t>Activity source:</a:t>
            </a:r>
            <a:r>
              <a:rPr lang="en-US" sz="1600" b="0" i="0" dirty="0">
                <a:solidFill>
                  <a:srgbClr val="000000"/>
                </a:solidFill>
                <a:effectLst/>
                <a:latin typeface="Avenir Next LT Pro Light (Body)"/>
              </a:rPr>
              <a:t> “</a:t>
            </a:r>
            <a:r>
              <a:rPr lang="en-US" sz="1600" b="0" i="0" u="sng" dirty="0">
                <a:effectLst/>
                <a:latin typeface="Avenir Next LT Pro Light (Body)"/>
                <a:hlinkClick r:id="rId3"/>
              </a:rPr>
              <a:t>Honesty</a:t>
            </a:r>
            <a:r>
              <a:rPr lang="en-US" sz="1600" b="0" i="0" dirty="0">
                <a:solidFill>
                  <a:srgbClr val="000000"/>
                </a:solidFill>
                <a:effectLst/>
                <a:latin typeface="Avenir Next LT Pro Light (Body)"/>
              </a:rPr>
              <a:t>” by Ulrike </a:t>
            </a:r>
            <a:r>
              <a:rPr lang="en-US" sz="1600" b="0" i="0" dirty="0" err="1">
                <a:solidFill>
                  <a:srgbClr val="000000"/>
                </a:solidFill>
                <a:effectLst/>
                <a:latin typeface="Avenir Next LT Pro Light (Body)"/>
              </a:rPr>
              <a:t>Kestler</a:t>
            </a:r>
            <a:r>
              <a:rPr lang="en-US" sz="1600" b="0" i="0" dirty="0">
                <a:solidFill>
                  <a:srgbClr val="000000"/>
                </a:solidFill>
                <a:effectLst/>
                <a:latin typeface="Avenir Next LT Pro Light (Body)"/>
              </a:rPr>
              <a:t> In </a:t>
            </a:r>
            <a:r>
              <a:rPr lang="en-US" sz="1600" b="0" i="1" u="sng" dirty="0">
                <a:effectLst/>
                <a:latin typeface="Avenir Next LT Pro Light (Body)"/>
                <a:hlinkClick r:id="rId4"/>
              </a:rPr>
              <a:t>Academic Integrity</a:t>
            </a:r>
            <a:r>
              <a:rPr lang="en-US" sz="1600" b="0" i="0" dirty="0">
                <a:solidFill>
                  <a:srgbClr val="000000"/>
                </a:solidFill>
                <a:effectLst/>
                <a:latin typeface="Avenir Next LT Pro Light (Body)"/>
              </a:rPr>
              <a:t> is licensed under </a:t>
            </a:r>
            <a:r>
              <a:rPr lang="en-US" sz="1600" b="0" i="0" u="sng" dirty="0">
                <a:effectLst/>
                <a:latin typeface="Avenir Next LT Pro Light (Body)"/>
                <a:hlinkClick r:id="rId5"/>
              </a:rPr>
              <a:t>CC BY-NC-SA 4.0</a:t>
            </a:r>
            <a:r>
              <a:rPr lang="en-US" sz="1600" b="0" i="0" dirty="0">
                <a:solidFill>
                  <a:srgbClr val="000000"/>
                </a:solidFill>
                <a:effectLst/>
                <a:latin typeface="Avenir Next LT Pro Light (Body)"/>
              </a:rPr>
              <a:t>. / Text version created and minor edits and summarization.  </a:t>
            </a:r>
            <a:endParaRPr lang="en-US" sz="1600" dirty="0">
              <a:latin typeface="Avenir Next LT Pro Light (Body)"/>
            </a:endParaRPr>
          </a:p>
        </p:txBody>
      </p:sp>
      <p:sp>
        <p:nvSpPr>
          <p:cNvPr id="5" name="Slide Number Placeholder 4">
            <a:extLst>
              <a:ext uri="{FF2B5EF4-FFF2-40B4-BE49-F238E27FC236}">
                <a16:creationId xmlns:a16="http://schemas.microsoft.com/office/drawing/2014/main" id="{E4DE9A38-454A-DC3D-20A4-3F64FBC781CB}"/>
              </a:ext>
            </a:extLst>
          </p:cNvPr>
          <p:cNvSpPr>
            <a:spLocks noGrp="1"/>
          </p:cNvSpPr>
          <p:nvPr>
            <p:ph type="sldNum" sz="quarter" idx="12"/>
          </p:nvPr>
        </p:nvSpPr>
        <p:spPr/>
        <p:txBody>
          <a:bodyPr/>
          <a:lstStyle/>
          <a:p>
            <a:fld id="{5DEF7F31-0B8A-474A-B86C-91F381754329}" type="slidenum">
              <a:rPr lang="en-US" smtClean="0"/>
              <a:t>19</a:t>
            </a:fld>
            <a:endParaRPr lang="en-US" dirty="0"/>
          </a:p>
        </p:txBody>
      </p:sp>
    </p:spTree>
    <p:extLst>
      <p:ext uri="{BB962C8B-B14F-4D97-AF65-F5344CB8AC3E}">
        <p14:creationId xmlns:p14="http://schemas.microsoft.com/office/powerpoint/2010/main" val="1882724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5224D-BC8A-685B-238D-93B6D5F68D13}"/>
              </a:ext>
            </a:extLst>
          </p:cNvPr>
          <p:cNvSpPr>
            <a:spLocks noGrp="1"/>
          </p:cNvSpPr>
          <p:nvPr>
            <p:ph type="title"/>
          </p:nvPr>
        </p:nvSpPr>
        <p:spPr/>
        <p:txBody>
          <a:bodyPr/>
          <a:lstStyle/>
          <a:p>
            <a:r>
              <a:rPr lang="en-US" dirty="0"/>
              <a:t>Chapter 1: Introduction</a:t>
            </a:r>
          </a:p>
        </p:txBody>
      </p:sp>
      <p:sp>
        <p:nvSpPr>
          <p:cNvPr id="3" name="Content Placeholder 2">
            <a:extLst>
              <a:ext uri="{FF2B5EF4-FFF2-40B4-BE49-F238E27FC236}">
                <a16:creationId xmlns:a16="http://schemas.microsoft.com/office/drawing/2014/main" id="{078F0173-8679-D722-6F40-BAEF2EC2C285}"/>
              </a:ext>
            </a:extLst>
          </p:cNvPr>
          <p:cNvSpPr>
            <a:spLocks noGrp="1"/>
          </p:cNvSpPr>
          <p:nvPr>
            <p:ph idx="1"/>
          </p:nvPr>
        </p:nvSpPr>
        <p:spPr/>
        <p:txBody>
          <a:bodyPr/>
          <a:lstStyle/>
          <a:p>
            <a:r>
              <a:rPr lang="en-US" dirty="0"/>
              <a:t>1.1 – Why on earth am I taking another English course?</a:t>
            </a:r>
          </a:p>
          <a:p>
            <a:r>
              <a:rPr lang="en-US" dirty="0"/>
              <a:t>1.2 – Connect with your instructor</a:t>
            </a:r>
          </a:p>
          <a:p>
            <a:r>
              <a:rPr lang="en-US" dirty="0"/>
              <a:t>1.3 – Acting professional in an online environment</a:t>
            </a:r>
          </a:p>
          <a:p>
            <a:r>
              <a:rPr lang="en-US" dirty="0"/>
              <a:t>1.4 - Academic Integrity</a:t>
            </a:r>
          </a:p>
        </p:txBody>
      </p:sp>
      <p:sp>
        <p:nvSpPr>
          <p:cNvPr id="4" name="Footer Placeholder 3">
            <a:extLst>
              <a:ext uri="{FF2B5EF4-FFF2-40B4-BE49-F238E27FC236}">
                <a16:creationId xmlns:a16="http://schemas.microsoft.com/office/drawing/2014/main" id="{5E83DFFA-104E-E40F-ACCE-118A3240257B}"/>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dirty="0"/>
              <a:t>Communication Essentials for College</a:t>
            </a:r>
          </a:p>
        </p:txBody>
      </p:sp>
      <p:sp>
        <p:nvSpPr>
          <p:cNvPr id="5" name="Slide Number Placeholder 4">
            <a:extLst>
              <a:ext uri="{FF2B5EF4-FFF2-40B4-BE49-F238E27FC236}">
                <a16:creationId xmlns:a16="http://schemas.microsoft.com/office/drawing/2014/main" id="{B6D2EBFC-8444-03FD-AB19-0D3A7E69598C}"/>
              </a:ext>
            </a:extLst>
          </p:cNvPr>
          <p:cNvSpPr>
            <a:spLocks noGrp="1"/>
          </p:cNvSpPr>
          <p:nvPr>
            <p:ph type="sldNum" sz="quarter" idx="12"/>
          </p:nvPr>
        </p:nvSpPr>
        <p:spPr/>
        <p:txBody>
          <a:bodyPr/>
          <a:lstStyle/>
          <a:p>
            <a:fld id="{5DEF7F31-0B8A-474A-B86C-91F381754329}" type="slidenum">
              <a:rPr lang="en-US" smtClean="0"/>
              <a:t>2</a:t>
            </a:fld>
            <a:endParaRPr lang="en-US" dirty="0"/>
          </a:p>
        </p:txBody>
      </p:sp>
    </p:spTree>
    <p:extLst>
      <p:ext uri="{BB962C8B-B14F-4D97-AF65-F5344CB8AC3E}">
        <p14:creationId xmlns:p14="http://schemas.microsoft.com/office/powerpoint/2010/main" val="13969522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B72A0-C517-39EA-70CC-3B909AB28434}"/>
              </a:ext>
            </a:extLst>
          </p:cNvPr>
          <p:cNvSpPr>
            <a:spLocks noGrp="1"/>
          </p:cNvSpPr>
          <p:nvPr>
            <p:ph type="title"/>
          </p:nvPr>
        </p:nvSpPr>
        <p:spPr/>
        <p:txBody>
          <a:bodyPr/>
          <a:lstStyle/>
          <a:p>
            <a:r>
              <a:rPr lang="en-US" dirty="0"/>
              <a:t>Trust Scenario Responses (Continued 2)</a:t>
            </a:r>
          </a:p>
        </p:txBody>
      </p:sp>
      <p:sp>
        <p:nvSpPr>
          <p:cNvPr id="3" name="Content Placeholder 2">
            <a:extLst>
              <a:ext uri="{FF2B5EF4-FFF2-40B4-BE49-F238E27FC236}">
                <a16:creationId xmlns:a16="http://schemas.microsoft.com/office/drawing/2014/main" id="{0B72ED1C-20D9-290E-E4A7-B7F5EFD3ED43}"/>
              </a:ext>
            </a:extLst>
          </p:cNvPr>
          <p:cNvSpPr>
            <a:spLocks noGrp="1"/>
          </p:cNvSpPr>
          <p:nvPr>
            <p:ph idx="1"/>
          </p:nvPr>
        </p:nvSpPr>
        <p:spPr/>
        <p:txBody>
          <a:bodyPr/>
          <a:lstStyle/>
          <a:p>
            <a:pPr marL="514350" indent="-514350" algn="l">
              <a:buFont typeface="+mj-lt"/>
              <a:buAutoNum type="arabicPeriod" startAt="3"/>
            </a:pPr>
            <a:r>
              <a:rPr lang="en-US" sz="2000" b="1" i="0" dirty="0">
                <a:solidFill>
                  <a:srgbClr val="000000"/>
                </a:solidFill>
                <a:effectLst/>
              </a:rPr>
              <a:t>The essay is too hard for her to do on her own:</a:t>
            </a:r>
          </a:p>
          <a:p>
            <a:pPr marL="560070" lvl="1" indent="-285750">
              <a:buFont typeface="Arial" panose="020B0604020202020204" pitchFamily="34" charset="0"/>
              <a:buChar char="•"/>
            </a:pPr>
            <a:r>
              <a:rPr lang="en-US" sz="2000" b="0" i="0" dirty="0">
                <a:solidFill>
                  <a:srgbClr val="000000"/>
                </a:solidFill>
                <a:effectLst/>
              </a:rPr>
              <a:t>Charlotte can only improve her writing skills if she completes assignments herself.</a:t>
            </a:r>
          </a:p>
          <a:p>
            <a:pPr marL="560070" lvl="1" indent="-285750">
              <a:buFont typeface="Arial" panose="020B0604020202020204" pitchFamily="34" charset="0"/>
              <a:buChar char="•"/>
            </a:pPr>
            <a:r>
              <a:rPr lang="en-US" sz="2000" b="0" dirty="0">
                <a:solidFill>
                  <a:srgbClr val="000000"/>
                </a:solidFill>
              </a:rPr>
              <a:t>A</a:t>
            </a:r>
            <a:r>
              <a:rPr lang="en-US" sz="2000" b="0" i="0" dirty="0">
                <a:solidFill>
                  <a:srgbClr val="000000"/>
                </a:solidFill>
                <a:effectLst/>
              </a:rPr>
              <a:t>sk for help from library professionals for her research and from the Writing Centre or the Language Help Centre for her writing.</a:t>
            </a:r>
          </a:p>
          <a:p>
            <a:pPr marL="560070" lvl="1" indent="-285750">
              <a:buFont typeface="Arial" panose="020B0604020202020204" pitchFamily="34" charset="0"/>
              <a:buChar char="•"/>
            </a:pPr>
            <a:r>
              <a:rPr lang="en-US" sz="2000" b="0" i="0" dirty="0">
                <a:solidFill>
                  <a:srgbClr val="000000"/>
                </a:solidFill>
                <a:effectLst/>
              </a:rPr>
              <a:t>This is no excuse for betraying her friend’s and her instructor’s trust.</a:t>
            </a:r>
          </a:p>
          <a:p>
            <a:endParaRPr lang="en-US" dirty="0"/>
          </a:p>
        </p:txBody>
      </p:sp>
      <p:sp>
        <p:nvSpPr>
          <p:cNvPr id="4" name="Footer Placeholder 3">
            <a:extLst>
              <a:ext uri="{FF2B5EF4-FFF2-40B4-BE49-F238E27FC236}">
                <a16:creationId xmlns:a16="http://schemas.microsoft.com/office/drawing/2014/main" id="{135E4F69-40B1-BCB1-FF2B-408E83FB6B1B}"/>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3D3B5DC7-AE05-4526-46E4-2EFFE1F008AE}"/>
              </a:ext>
            </a:extLst>
          </p:cNvPr>
          <p:cNvSpPr txBox="1"/>
          <p:nvPr/>
        </p:nvSpPr>
        <p:spPr>
          <a:xfrm>
            <a:off x="589214" y="5940830"/>
            <a:ext cx="10525424" cy="584775"/>
          </a:xfrm>
          <a:prstGeom prst="rect">
            <a:avLst/>
          </a:prstGeom>
          <a:noFill/>
        </p:spPr>
        <p:txBody>
          <a:bodyPr wrap="square" rtlCol="0">
            <a:spAutoFit/>
          </a:bodyPr>
          <a:lstStyle/>
          <a:p>
            <a:r>
              <a:rPr lang="en-US" sz="1600" b="1" i="0" dirty="0">
                <a:solidFill>
                  <a:srgbClr val="000000"/>
                </a:solidFill>
                <a:effectLst/>
                <a:latin typeface="Avenir Next LT Pro Light (Body)"/>
              </a:rPr>
              <a:t>Activity source:</a:t>
            </a:r>
            <a:r>
              <a:rPr lang="en-US" sz="1600" b="0" i="0" dirty="0">
                <a:solidFill>
                  <a:srgbClr val="000000"/>
                </a:solidFill>
                <a:effectLst/>
                <a:latin typeface="Avenir Next LT Pro Light (Body)"/>
              </a:rPr>
              <a:t> “</a:t>
            </a:r>
            <a:r>
              <a:rPr lang="en-US" sz="1600" b="0" i="0" u="sng" dirty="0">
                <a:effectLst/>
                <a:latin typeface="Avenir Next LT Pro Light (Body)"/>
                <a:hlinkClick r:id="rId3"/>
              </a:rPr>
              <a:t>Honesty</a:t>
            </a:r>
            <a:r>
              <a:rPr lang="en-US" sz="1600" b="0" i="0" dirty="0">
                <a:solidFill>
                  <a:srgbClr val="000000"/>
                </a:solidFill>
                <a:effectLst/>
                <a:latin typeface="Avenir Next LT Pro Light (Body)"/>
              </a:rPr>
              <a:t>” by Ulrike </a:t>
            </a:r>
            <a:r>
              <a:rPr lang="en-US" sz="1600" b="0" i="0" dirty="0" err="1">
                <a:solidFill>
                  <a:srgbClr val="000000"/>
                </a:solidFill>
                <a:effectLst/>
                <a:latin typeface="Avenir Next LT Pro Light (Body)"/>
              </a:rPr>
              <a:t>Kestler</a:t>
            </a:r>
            <a:r>
              <a:rPr lang="en-US" sz="1600" b="0" i="0" dirty="0">
                <a:solidFill>
                  <a:srgbClr val="000000"/>
                </a:solidFill>
                <a:effectLst/>
                <a:latin typeface="Avenir Next LT Pro Light (Body)"/>
              </a:rPr>
              <a:t> In </a:t>
            </a:r>
            <a:r>
              <a:rPr lang="en-US" sz="1600" b="0" i="1" u="sng" dirty="0">
                <a:effectLst/>
                <a:latin typeface="Avenir Next LT Pro Light (Body)"/>
                <a:hlinkClick r:id="rId4"/>
              </a:rPr>
              <a:t>Academic Integrity</a:t>
            </a:r>
            <a:r>
              <a:rPr lang="en-US" sz="1600" b="0" i="0" dirty="0">
                <a:solidFill>
                  <a:srgbClr val="000000"/>
                </a:solidFill>
                <a:effectLst/>
                <a:latin typeface="Avenir Next LT Pro Light (Body)"/>
              </a:rPr>
              <a:t> is licensed under </a:t>
            </a:r>
            <a:r>
              <a:rPr lang="en-US" sz="1600" b="0" i="0" u="sng" dirty="0">
                <a:effectLst/>
                <a:latin typeface="Avenir Next LT Pro Light (Body)"/>
                <a:hlinkClick r:id="rId5"/>
              </a:rPr>
              <a:t>CC BY-NC-SA 4.0</a:t>
            </a:r>
            <a:r>
              <a:rPr lang="en-US" sz="1600" b="0" i="0" dirty="0">
                <a:solidFill>
                  <a:srgbClr val="000000"/>
                </a:solidFill>
                <a:effectLst/>
                <a:latin typeface="Avenir Next LT Pro Light (Body)"/>
              </a:rPr>
              <a:t>. / Text version created and minor edits and summarization.  </a:t>
            </a:r>
            <a:endParaRPr lang="en-US" sz="1600" dirty="0">
              <a:latin typeface="Avenir Next LT Pro Light (Body)"/>
            </a:endParaRPr>
          </a:p>
        </p:txBody>
      </p:sp>
      <p:sp>
        <p:nvSpPr>
          <p:cNvPr id="5" name="Slide Number Placeholder 4">
            <a:extLst>
              <a:ext uri="{FF2B5EF4-FFF2-40B4-BE49-F238E27FC236}">
                <a16:creationId xmlns:a16="http://schemas.microsoft.com/office/drawing/2014/main" id="{8DF62321-5400-70E2-32C3-AA448F117C3B}"/>
              </a:ext>
            </a:extLst>
          </p:cNvPr>
          <p:cNvSpPr>
            <a:spLocks noGrp="1"/>
          </p:cNvSpPr>
          <p:nvPr>
            <p:ph type="sldNum" sz="quarter" idx="12"/>
          </p:nvPr>
        </p:nvSpPr>
        <p:spPr/>
        <p:txBody>
          <a:bodyPr/>
          <a:lstStyle/>
          <a:p>
            <a:fld id="{5DEF7F31-0B8A-474A-B86C-91F381754329}" type="slidenum">
              <a:rPr lang="en-US" smtClean="0"/>
              <a:t>20</a:t>
            </a:fld>
            <a:endParaRPr lang="en-US" dirty="0"/>
          </a:p>
        </p:txBody>
      </p:sp>
    </p:spTree>
    <p:extLst>
      <p:ext uri="{BB962C8B-B14F-4D97-AF65-F5344CB8AC3E}">
        <p14:creationId xmlns:p14="http://schemas.microsoft.com/office/powerpoint/2010/main" val="41022592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62AD3-550B-5502-F7E4-73555C974E2E}"/>
              </a:ext>
            </a:extLst>
          </p:cNvPr>
          <p:cNvSpPr>
            <a:spLocks noGrp="1"/>
          </p:cNvSpPr>
          <p:nvPr>
            <p:ph type="title"/>
          </p:nvPr>
        </p:nvSpPr>
        <p:spPr/>
        <p:txBody>
          <a:bodyPr/>
          <a:lstStyle/>
          <a:p>
            <a:r>
              <a:rPr lang="en-US" dirty="0"/>
              <a:t>Trust Scenario Responses (Continued 3)</a:t>
            </a:r>
          </a:p>
        </p:txBody>
      </p:sp>
      <p:sp>
        <p:nvSpPr>
          <p:cNvPr id="3" name="Content Placeholder 2">
            <a:extLst>
              <a:ext uri="{FF2B5EF4-FFF2-40B4-BE49-F238E27FC236}">
                <a16:creationId xmlns:a16="http://schemas.microsoft.com/office/drawing/2014/main" id="{18A14EC5-5D47-4350-2120-E97BAE689308}"/>
              </a:ext>
            </a:extLst>
          </p:cNvPr>
          <p:cNvSpPr>
            <a:spLocks noGrp="1"/>
          </p:cNvSpPr>
          <p:nvPr>
            <p:ph idx="1"/>
          </p:nvPr>
        </p:nvSpPr>
        <p:spPr/>
        <p:txBody>
          <a:bodyPr/>
          <a:lstStyle/>
          <a:p>
            <a:pPr marL="514350" indent="-514350" algn="l">
              <a:buFont typeface="+mj-lt"/>
              <a:buAutoNum type="arabicPeriod" startAt="4"/>
            </a:pPr>
            <a:r>
              <a:rPr lang="en-US" sz="2000" b="1" i="0" dirty="0">
                <a:solidFill>
                  <a:srgbClr val="000000"/>
                </a:solidFill>
                <a:effectLst/>
              </a:rPr>
              <a:t>She believes the changes make it her own work:</a:t>
            </a:r>
          </a:p>
          <a:p>
            <a:pPr marL="731520" lvl="1" indent="-457200">
              <a:buFont typeface="Arial" panose="020B0604020202020204" pitchFamily="34" charset="0"/>
              <a:buChar char="•"/>
            </a:pPr>
            <a:r>
              <a:rPr lang="en-US" sz="2000" b="0" i="0" dirty="0">
                <a:solidFill>
                  <a:srgbClr val="000000"/>
                </a:solidFill>
                <a:effectLst/>
              </a:rPr>
              <a:t>Changing the work does not make it Charlotte’s, it is still essentially someone else’s work that she submits.</a:t>
            </a:r>
          </a:p>
          <a:p>
            <a:pPr marL="731520" lvl="1" indent="-457200">
              <a:buFont typeface="Arial" panose="020B0604020202020204" pitchFamily="34" charset="0"/>
              <a:buChar char="•"/>
            </a:pPr>
            <a:r>
              <a:rPr lang="en-US" sz="2000" b="0" i="0" dirty="0">
                <a:solidFill>
                  <a:srgbClr val="000000"/>
                </a:solidFill>
                <a:effectLst/>
              </a:rPr>
              <a:t>She is betraying her friend’s and her instructor’s trust and is also</a:t>
            </a:r>
            <a:r>
              <a:rPr lang="en-US" sz="2000" dirty="0">
                <a:solidFill>
                  <a:srgbClr val="000000"/>
                </a:solidFill>
              </a:rPr>
              <a:t> committing a serious act of plagiarism </a:t>
            </a:r>
            <a:r>
              <a:rPr lang="en-US" sz="2000" b="0" i="0" dirty="0">
                <a:solidFill>
                  <a:srgbClr val="000000"/>
                </a:solidFill>
                <a:effectLst/>
              </a:rPr>
              <a:t>by submitting someone else’s work.</a:t>
            </a:r>
          </a:p>
          <a:p>
            <a:endParaRPr lang="en-US" dirty="0"/>
          </a:p>
        </p:txBody>
      </p:sp>
      <p:sp>
        <p:nvSpPr>
          <p:cNvPr id="4" name="Footer Placeholder 3">
            <a:extLst>
              <a:ext uri="{FF2B5EF4-FFF2-40B4-BE49-F238E27FC236}">
                <a16:creationId xmlns:a16="http://schemas.microsoft.com/office/drawing/2014/main" id="{BC156BF9-7723-1F6D-3F73-7C52F0B890C1}"/>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B75E358E-9CE9-BC22-6DA2-FC7E24E0A63A}"/>
              </a:ext>
            </a:extLst>
          </p:cNvPr>
          <p:cNvSpPr txBox="1"/>
          <p:nvPr/>
        </p:nvSpPr>
        <p:spPr>
          <a:xfrm>
            <a:off x="487359" y="5845178"/>
            <a:ext cx="10525424" cy="584775"/>
          </a:xfrm>
          <a:prstGeom prst="rect">
            <a:avLst/>
          </a:prstGeom>
          <a:noFill/>
        </p:spPr>
        <p:txBody>
          <a:bodyPr wrap="square" rtlCol="0">
            <a:spAutoFit/>
          </a:bodyPr>
          <a:lstStyle/>
          <a:p>
            <a:r>
              <a:rPr lang="en-US" sz="1600" b="1" i="0" dirty="0">
                <a:solidFill>
                  <a:srgbClr val="000000"/>
                </a:solidFill>
                <a:effectLst/>
                <a:latin typeface="Avenir Next LT Pro Light (Body)"/>
              </a:rPr>
              <a:t>Activity source:</a:t>
            </a:r>
            <a:r>
              <a:rPr lang="en-US" sz="1600" b="0" i="0" dirty="0">
                <a:solidFill>
                  <a:srgbClr val="000000"/>
                </a:solidFill>
                <a:effectLst/>
                <a:latin typeface="Avenir Next LT Pro Light (Body)"/>
              </a:rPr>
              <a:t> “</a:t>
            </a:r>
            <a:r>
              <a:rPr lang="en-US" sz="1600" b="0" i="0" u="sng" dirty="0">
                <a:effectLst/>
                <a:latin typeface="Avenir Next LT Pro Light (Body)"/>
                <a:hlinkClick r:id="rId3"/>
              </a:rPr>
              <a:t>Honesty</a:t>
            </a:r>
            <a:r>
              <a:rPr lang="en-US" sz="1600" b="0" i="0" dirty="0">
                <a:solidFill>
                  <a:srgbClr val="000000"/>
                </a:solidFill>
                <a:effectLst/>
                <a:latin typeface="Avenir Next LT Pro Light (Body)"/>
              </a:rPr>
              <a:t>” by Ulrike </a:t>
            </a:r>
            <a:r>
              <a:rPr lang="en-US" sz="1600" b="0" i="0" dirty="0" err="1">
                <a:solidFill>
                  <a:srgbClr val="000000"/>
                </a:solidFill>
                <a:effectLst/>
                <a:latin typeface="Avenir Next LT Pro Light (Body)"/>
              </a:rPr>
              <a:t>Kestler</a:t>
            </a:r>
            <a:r>
              <a:rPr lang="en-US" sz="1600" b="0" i="0" dirty="0">
                <a:solidFill>
                  <a:srgbClr val="000000"/>
                </a:solidFill>
                <a:effectLst/>
                <a:latin typeface="Avenir Next LT Pro Light (Body)"/>
              </a:rPr>
              <a:t> In </a:t>
            </a:r>
            <a:r>
              <a:rPr lang="en-US" sz="1600" b="0" i="1" u="sng" dirty="0">
                <a:effectLst/>
                <a:latin typeface="Avenir Next LT Pro Light (Body)"/>
                <a:hlinkClick r:id="rId4"/>
              </a:rPr>
              <a:t>Academic Integrity</a:t>
            </a:r>
            <a:r>
              <a:rPr lang="en-US" sz="1600" b="0" i="0" dirty="0">
                <a:solidFill>
                  <a:srgbClr val="000000"/>
                </a:solidFill>
                <a:effectLst/>
                <a:latin typeface="Avenir Next LT Pro Light (Body)"/>
              </a:rPr>
              <a:t> is licensed under </a:t>
            </a:r>
            <a:r>
              <a:rPr lang="en-US" sz="1600" b="0" i="0" u="sng" dirty="0">
                <a:effectLst/>
                <a:latin typeface="Avenir Next LT Pro Light (Body)"/>
                <a:hlinkClick r:id="rId5"/>
              </a:rPr>
              <a:t>CC BY-NC-SA 4.0</a:t>
            </a:r>
            <a:r>
              <a:rPr lang="en-US" sz="1600" b="0" i="0" dirty="0">
                <a:solidFill>
                  <a:srgbClr val="000000"/>
                </a:solidFill>
                <a:effectLst/>
                <a:latin typeface="Avenir Next LT Pro Light (Body)"/>
              </a:rPr>
              <a:t>. / Text version created and minor edits and summarization.  </a:t>
            </a:r>
            <a:endParaRPr lang="en-US" sz="1600" dirty="0">
              <a:latin typeface="Avenir Next LT Pro Light (Body)"/>
            </a:endParaRPr>
          </a:p>
        </p:txBody>
      </p:sp>
      <p:sp>
        <p:nvSpPr>
          <p:cNvPr id="5" name="Slide Number Placeholder 4">
            <a:extLst>
              <a:ext uri="{FF2B5EF4-FFF2-40B4-BE49-F238E27FC236}">
                <a16:creationId xmlns:a16="http://schemas.microsoft.com/office/drawing/2014/main" id="{C9EDC384-3D33-D26C-6737-341AE4044833}"/>
              </a:ext>
            </a:extLst>
          </p:cNvPr>
          <p:cNvSpPr>
            <a:spLocks noGrp="1"/>
          </p:cNvSpPr>
          <p:nvPr>
            <p:ph type="sldNum" sz="quarter" idx="12"/>
          </p:nvPr>
        </p:nvSpPr>
        <p:spPr/>
        <p:txBody>
          <a:bodyPr/>
          <a:lstStyle/>
          <a:p>
            <a:fld id="{5DEF7F31-0B8A-474A-B86C-91F381754329}" type="slidenum">
              <a:rPr lang="en-US" smtClean="0"/>
              <a:t>21</a:t>
            </a:fld>
            <a:endParaRPr lang="en-US" dirty="0"/>
          </a:p>
        </p:txBody>
      </p:sp>
    </p:spTree>
    <p:extLst>
      <p:ext uri="{BB962C8B-B14F-4D97-AF65-F5344CB8AC3E}">
        <p14:creationId xmlns:p14="http://schemas.microsoft.com/office/powerpoint/2010/main" val="32681480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43EC4-7732-D2B6-D0D9-B2A2E860664A}"/>
              </a:ext>
            </a:extLst>
          </p:cNvPr>
          <p:cNvSpPr>
            <a:spLocks noGrp="1"/>
          </p:cNvSpPr>
          <p:nvPr>
            <p:ph type="title"/>
          </p:nvPr>
        </p:nvSpPr>
        <p:spPr/>
        <p:txBody>
          <a:bodyPr/>
          <a:lstStyle/>
          <a:p>
            <a:r>
              <a:rPr lang="en-US" dirty="0"/>
              <a:t>Fairness</a:t>
            </a:r>
          </a:p>
        </p:txBody>
      </p:sp>
      <p:sp>
        <p:nvSpPr>
          <p:cNvPr id="3" name="Content Placeholder 2">
            <a:extLst>
              <a:ext uri="{FF2B5EF4-FFF2-40B4-BE49-F238E27FC236}">
                <a16:creationId xmlns:a16="http://schemas.microsoft.com/office/drawing/2014/main" id="{B2464146-180B-4041-F7C9-AB67CAF01F2A}"/>
              </a:ext>
            </a:extLst>
          </p:cNvPr>
          <p:cNvSpPr>
            <a:spLocks noGrp="1"/>
          </p:cNvSpPr>
          <p:nvPr>
            <p:ph idx="1"/>
          </p:nvPr>
        </p:nvSpPr>
        <p:spPr/>
        <p:txBody>
          <a:bodyPr/>
          <a:lstStyle/>
          <a:p>
            <a:r>
              <a:rPr lang="en-US" sz="2000" dirty="0"/>
              <a:t>A person with integrity is fair:</a:t>
            </a:r>
          </a:p>
          <a:p>
            <a:pPr marL="560070" lvl="1" indent="-285750">
              <a:buFont typeface="Arial" panose="020B0604020202020204" pitchFamily="34" charset="0"/>
              <a:buChar char="•"/>
            </a:pPr>
            <a:r>
              <a:rPr lang="en-US" sz="2000" b="0" dirty="0"/>
              <a:t>to their peers, by doing your own work.</a:t>
            </a:r>
          </a:p>
          <a:p>
            <a:pPr marL="560070" lvl="1" indent="-285750">
              <a:buFont typeface="Arial" panose="020B0604020202020204" pitchFamily="34" charset="0"/>
              <a:buChar char="•"/>
            </a:pPr>
            <a:r>
              <a:rPr lang="en-US" sz="2000" b="0" dirty="0"/>
              <a:t>to authors, by acknowledging their work through citing/referencing.</a:t>
            </a:r>
          </a:p>
          <a:p>
            <a:pPr marL="560070" lvl="1" indent="-285750">
              <a:buFont typeface="Arial" panose="020B0604020202020204" pitchFamily="34" charset="0"/>
              <a:buChar char="•"/>
            </a:pPr>
            <a:r>
              <a:rPr lang="en-US" sz="2000" b="0" dirty="0"/>
              <a:t>to the college, by following academic integrity standards.</a:t>
            </a:r>
          </a:p>
          <a:p>
            <a:pPr marL="560070" lvl="1" indent="-285750">
              <a:buFont typeface="Arial" panose="020B0604020202020204" pitchFamily="34" charset="0"/>
              <a:buChar char="•"/>
            </a:pPr>
            <a:r>
              <a:rPr lang="en-US" sz="2000" b="0" dirty="0"/>
              <a:t>to alumni, when your </a:t>
            </a:r>
            <a:r>
              <a:rPr lang="en-US" sz="2000" b="0" dirty="0" err="1"/>
              <a:t>behaviour</a:t>
            </a:r>
            <a:r>
              <a:rPr lang="en-US" sz="2000" b="0" dirty="0"/>
              <a:t> supports the value of their degree.</a:t>
            </a:r>
          </a:p>
          <a:p>
            <a:endParaRPr lang="en-US" dirty="0"/>
          </a:p>
        </p:txBody>
      </p:sp>
      <p:sp>
        <p:nvSpPr>
          <p:cNvPr id="4" name="Footer Placeholder 3">
            <a:extLst>
              <a:ext uri="{FF2B5EF4-FFF2-40B4-BE49-F238E27FC236}">
                <a16:creationId xmlns:a16="http://schemas.microsoft.com/office/drawing/2014/main" id="{57F1C228-855C-133B-C04D-39E1016EF080}"/>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B50CA19F-F36B-9D32-D189-7B159331D6B4}"/>
              </a:ext>
            </a:extLst>
          </p:cNvPr>
          <p:cNvSpPr txBox="1"/>
          <p:nvPr/>
        </p:nvSpPr>
        <p:spPr>
          <a:xfrm>
            <a:off x="7332263" y="6352143"/>
            <a:ext cx="2743199" cy="338554"/>
          </a:xfrm>
          <a:prstGeom prst="rect">
            <a:avLst/>
          </a:prstGeom>
          <a:noFill/>
        </p:spPr>
        <p:txBody>
          <a:bodyPr wrap="square" rtlCol="0">
            <a:spAutoFit/>
          </a:bodyPr>
          <a:lstStyle/>
          <a:p>
            <a:r>
              <a:rPr lang="en-US" sz="1600" dirty="0">
                <a:solidFill>
                  <a:schemeClr val="tx2"/>
                </a:solidFill>
              </a:rPr>
              <a:t>(Booth et al., 2022)</a:t>
            </a:r>
          </a:p>
        </p:txBody>
      </p:sp>
      <p:sp>
        <p:nvSpPr>
          <p:cNvPr id="5" name="Slide Number Placeholder 4">
            <a:extLst>
              <a:ext uri="{FF2B5EF4-FFF2-40B4-BE49-F238E27FC236}">
                <a16:creationId xmlns:a16="http://schemas.microsoft.com/office/drawing/2014/main" id="{85C7410B-A3CC-0481-511B-556C420B65A8}"/>
              </a:ext>
            </a:extLst>
          </p:cNvPr>
          <p:cNvSpPr>
            <a:spLocks noGrp="1"/>
          </p:cNvSpPr>
          <p:nvPr>
            <p:ph type="sldNum" sz="quarter" idx="12"/>
          </p:nvPr>
        </p:nvSpPr>
        <p:spPr/>
        <p:txBody>
          <a:bodyPr/>
          <a:lstStyle/>
          <a:p>
            <a:fld id="{5DEF7F31-0B8A-474A-B86C-91F381754329}" type="slidenum">
              <a:rPr lang="en-US" smtClean="0"/>
              <a:t>22</a:t>
            </a:fld>
            <a:endParaRPr lang="en-US" dirty="0"/>
          </a:p>
        </p:txBody>
      </p:sp>
    </p:spTree>
    <p:extLst>
      <p:ext uri="{BB962C8B-B14F-4D97-AF65-F5344CB8AC3E}">
        <p14:creationId xmlns:p14="http://schemas.microsoft.com/office/powerpoint/2010/main" val="21089944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E2672-7A68-407C-A3E9-1C8B81FC49DB}"/>
              </a:ext>
            </a:extLst>
          </p:cNvPr>
          <p:cNvSpPr>
            <a:spLocks noGrp="1"/>
          </p:cNvSpPr>
          <p:nvPr>
            <p:ph type="title"/>
          </p:nvPr>
        </p:nvSpPr>
        <p:spPr/>
        <p:txBody>
          <a:bodyPr/>
          <a:lstStyle/>
          <a:p>
            <a:r>
              <a:rPr lang="en-US" dirty="0"/>
              <a:t>Fairness Scenario</a:t>
            </a:r>
          </a:p>
        </p:txBody>
      </p:sp>
      <p:sp>
        <p:nvSpPr>
          <p:cNvPr id="3" name="Content Placeholder 2">
            <a:extLst>
              <a:ext uri="{FF2B5EF4-FFF2-40B4-BE49-F238E27FC236}">
                <a16:creationId xmlns:a16="http://schemas.microsoft.com/office/drawing/2014/main" id="{06072C19-98FB-FC36-7FF4-17C02B8424D0}"/>
              </a:ext>
            </a:extLst>
          </p:cNvPr>
          <p:cNvSpPr>
            <a:spLocks noGrp="1"/>
          </p:cNvSpPr>
          <p:nvPr>
            <p:ph idx="1"/>
          </p:nvPr>
        </p:nvSpPr>
        <p:spPr/>
        <p:txBody>
          <a:bodyPr/>
          <a:lstStyle/>
          <a:p>
            <a:pPr marL="0" indent="0">
              <a:buNone/>
            </a:pPr>
            <a:r>
              <a:rPr lang="en-US" sz="2000" b="1" dirty="0"/>
              <a:t>Scenario 3: </a:t>
            </a:r>
            <a:r>
              <a:rPr lang="en-US" sz="2000" b="0" i="0" dirty="0">
                <a:solidFill>
                  <a:srgbClr val="000000"/>
                </a:solidFill>
                <a:effectLst/>
              </a:rPr>
              <a:t>You are a new student and are juggling to keep up with your courses while also working a part-time job. You are a bit stressed about your upcoming exam. A student who is a year ahead of you offers you a copy of the exam questions to one of your courses. What action would be acceptable?</a:t>
            </a:r>
            <a:endParaRPr lang="en-US" sz="2000" dirty="0"/>
          </a:p>
          <a:p>
            <a:endParaRPr lang="en-US" dirty="0"/>
          </a:p>
        </p:txBody>
      </p:sp>
      <p:sp>
        <p:nvSpPr>
          <p:cNvPr id="4" name="Footer Placeholder 3">
            <a:extLst>
              <a:ext uri="{FF2B5EF4-FFF2-40B4-BE49-F238E27FC236}">
                <a16:creationId xmlns:a16="http://schemas.microsoft.com/office/drawing/2014/main" id="{DD2D10DE-4FD3-348B-5A16-BF4DDEB310B2}"/>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7" name="TextBox 6">
            <a:extLst>
              <a:ext uri="{FF2B5EF4-FFF2-40B4-BE49-F238E27FC236}">
                <a16:creationId xmlns:a16="http://schemas.microsoft.com/office/drawing/2014/main" id="{1B26F69A-FFBA-55C7-309C-3C18930154EC}"/>
              </a:ext>
            </a:extLst>
          </p:cNvPr>
          <p:cNvSpPr txBox="1"/>
          <p:nvPr/>
        </p:nvSpPr>
        <p:spPr>
          <a:xfrm>
            <a:off x="3096970" y="6356350"/>
            <a:ext cx="6314682" cy="338554"/>
          </a:xfrm>
          <a:prstGeom prst="rect">
            <a:avLst/>
          </a:prstGeom>
          <a:noFill/>
        </p:spPr>
        <p:txBody>
          <a:bodyPr wrap="square" rtlCol="0">
            <a:spAutoFit/>
          </a:bodyPr>
          <a:lstStyle/>
          <a:p>
            <a:r>
              <a:rPr lang="en-US" sz="1600" b="0" i="0" dirty="0">
                <a:solidFill>
                  <a:srgbClr val="373D3F"/>
                </a:solidFill>
                <a:effectLst/>
                <a:latin typeface="Avenir Next LT Pro Light (Body)"/>
              </a:rPr>
              <a:t>(</a:t>
            </a:r>
            <a:r>
              <a:rPr lang="en-US" sz="1600" b="0" i="0" dirty="0" err="1">
                <a:solidFill>
                  <a:srgbClr val="373D3F"/>
                </a:solidFill>
                <a:effectLst/>
                <a:latin typeface="Avenir Next LT Pro Light (Body)"/>
              </a:rPr>
              <a:t>MusicCentric</a:t>
            </a:r>
            <a:r>
              <a:rPr lang="en-US" sz="1600" b="0" i="0" dirty="0">
                <a:solidFill>
                  <a:srgbClr val="373D3F"/>
                </a:solidFill>
                <a:effectLst/>
                <a:latin typeface="Avenir Next LT Pro Light (Body)"/>
              </a:rPr>
              <a:t> Technologies, 2018, </a:t>
            </a:r>
            <a:r>
              <a:rPr lang="en-US" sz="1600" dirty="0">
                <a:solidFill>
                  <a:schemeClr val="tx2"/>
                </a:solidFill>
                <a:latin typeface="Avenir Next LT Pro Light (Body)"/>
              </a:rPr>
              <a:t>as cited in </a:t>
            </a:r>
            <a:r>
              <a:rPr lang="en-US" sz="1600" dirty="0">
                <a:solidFill>
                  <a:srgbClr val="373D3F"/>
                </a:solidFill>
                <a:latin typeface="Avenir Next LT Pro Light (Body)"/>
              </a:rPr>
              <a:t>Booth et al</a:t>
            </a:r>
            <a:r>
              <a:rPr lang="en-US" sz="1600" dirty="0">
                <a:solidFill>
                  <a:schemeClr val="tx2"/>
                </a:solidFill>
                <a:latin typeface="Avenir Next LT Pro Light (Body)"/>
              </a:rPr>
              <a:t>., 2022</a:t>
            </a:r>
            <a:r>
              <a:rPr lang="en-US" sz="1600" b="0" i="0" dirty="0">
                <a:solidFill>
                  <a:srgbClr val="373D3F"/>
                </a:solidFill>
                <a:effectLst/>
                <a:latin typeface="Avenir Next LT Pro Light (Body)"/>
              </a:rPr>
              <a:t>). </a:t>
            </a:r>
          </a:p>
        </p:txBody>
      </p:sp>
      <p:sp>
        <p:nvSpPr>
          <p:cNvPr id="5" name="Slide Number Placeholder 4">
            <a:extLst>
              <a:ext uri="{FF2B5EF4-FFF2-40B4-BE49-F238E27FC236}">
                <a16:creationId xmlns:a16="http://schemas.microsoft.com/office/drawing/2014/main" id="{09362E60-AEFF-7526-EEC0-406E249AE1EF}"/>
              </a:ext>
            </a:extLst>
          </p:cNvPr>
          <p:cNvSpPr>
            <a:spLocks noGrp="1"/>
          </p:cNvSpPr>
          <p:nvPr>
            <p:ph type="sldNum" sz="quarter" idx="12"/>
          </p:nvPr>
        </p:nvSpPr>
        <p:spPr/>
        <p:txBody>
          <a:bodyPr/>
          <a:lstStyle/>
          <a:p>
            <a:fld id="{5DEF7F31-0B8A-474A-B86C-91F381754329}" type="slidenum">
              <a:rPr lang="en-US" smtClean="0"/>
              <a:t>23</a:t>
            </a:fld>
            <a:endParaRPr lang="en-US" dirty="0"/>
          </a:p>
        </p:txBody>
      </p:sp>
    </p:spTree>
    <p:extLst>
      <p:ext uri="{BB962C8B-B14F-4D97-AF65-F5344CB8AC3E}">
        <p14:creationId xmlns:p14="http://schemas.microsoft.com/office/powerpoint/2010/main" val="36064960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6246D-2BA2-2419-27D9-31295043F255}"/>
              </a:ext>
            </a:extLst>
          </p:cNvPr>
          <p:cNvSpPr>
            <a:spLocks noGrp="1"/>
          </p:cNvSpPr>
          <p:nvPr>
            <p:ph type="title"/>
          </p:nvPr>
        </p:nvSpPr>
        <p:spPr/>
        <p:txBody>
          <a:bodyPr/>
          <a:lstStyle/>
          <a:p>
            <a:r>
              <a:rPr lang="en-US" dirty="0"/>
              <a:t>Fairness Scenario Responses</a:t>
            </a:r>
          </a:p>
        </p:txBody>
      </p:sp>
      <p:sp>
        <p:nvSpPr>
          <p:cNvPr id="3" name="Content Placeholder 2">
            <a:extLst>
              <a:ext uri="{FF2B5EF4-FFF2-40B4-BE49-F238E27FC236}">
                <a16:creationId xmlns:a16="http://schemas.microsoft.com/office/drawing/2014/main" id="{1E2E1EF8-BD9B-940D-5720-CF0EDF67D14D}"/>
              </a:ext>
            </a:extLst>
          </p:cNvPr>
          <p:cNvSpPr>
            <a:spLocks noGrp="1"/>
          </p:cNvSpPr>
          <p:nvPr>
            <p:ph idx="1"/>
          </p:nvPr>
        </p:nvSpPr>
        <p:spPr/>
        <p:txBody>
          <a:bodyPr/>
          <a:lstStyle/>
          <a:p>
            <a:pPr marL="514350" indent="-514350" algn="l">
              <a:buFont typeface="+mj-lt"/>
              <a:buAutoNum type="arabicPeriod"/>
            </a:pPr>
            <a:r>
              <a:rPr lang="en-US" sz="2000" b="1" i="0" dirty="0">
                <a:solidFill>
                  <a:srgbClr val="000000"/>
                </a:solidFill>
                <a:effectLst/>
              </a:rPr>
              <a:t>Take the exam copy to help you prepare:</a:t>
            </a:r>
          </a:p>
          <a:p>
            <a:pPr marL="560070" lvl="1" indent="-285750">
              <a:buFont typeface="Arial" panose="020B0604020202020204" pitchFamily="34" charset="0"/>
              <a:buChar char="•"/>
            </a:pPr>
            <a:r>
              <a:rPr lang="en-US" sz="2000" b="0" i="0" dirty="0">
                <a:solidFill>
                  <a:srgbClr val="000000"/>
                </a:solidFill>
                <a:effectLst/>
              </a:rPr>
              <a:t>If you accept the offer, you will put yourself at an unfair advantage over your classmates, as you won’t need to put as much effort into studying your course notes as everyone else in your class.</a:t>
            </a:r>
          </a:p>
          <a:p>
            <a:endParaRPr lang="en-US" dirty="0"/>
          </a:p>
        </p:txBody>
      </p:sp>
      <p:sp>
        <p:nvSpPr>
          <p:cNvPr id="4" name="Footer Placeholder 3">
            <a:extLst>
              <a:ext uri="{FF2B5EF4-FFF2-40B4-BE49-F238E27FC236}">
                <a16:creationId xmlns:a16="http://schemas.microsoft.com/office/drawing/2014/main" id="{D7FD4C24-3061-ED17-3644-627A1547154C}"/>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7" name="TextBox 6">
            <a:extLst>
              <a:ext uri="{FF2B5EF4-FFF2-40B4-BE49-F238E27FC236}">
                <a16:creationId xmlns:a16="http://schemas.microsoft.com/office/drawing/2014/main" id="{1ECE8711-6A5A-1DB1-2E18-A4AB51404DE0}"/>
              </a:ext>
            </a:extLst>
          </p:cNvPr>
          <p:cNvSpPr txBox="1"/>
          <p:nvPr/>
        </p:nvSpPr>
        <p:spPr>
          <a:xfrm>
            <a:off x="838201" y="5620325"/>
            <a:ext cx="10515598" cy="584775"/>
          </a:xfrm>
          <a:prstGeom prst="rect">
            <a:avLst/>
          </a:prstGeom>
          <a:noFill/>
        </p:spPr>
        <p:txBody>
          <a:bodyPr wrap="square" rtlCol="0">
            <a:spAutoFit/>
          </a:bodyPr>
          <a:lstStyle/>
          <a:p>
            <a:r>
              <a:rPr lang="en-US" sz="1600" b="1" i="0" dirty="0">
                <a:solidFill>
                  <a:srgbClr val="000000"/>
                </a:solidFill>
                <a:effectLst/>
                <a:latin typeface="Avenir Next LT Pro Light (Body)"/>
              </a:rPr>
              <a:t>Activity source:</a:t>
            </a:r>
            <a:r>
              <a:rPr lang="en-US" sz="1600" b="0" i="0" dirty="0">
                <a:solidFill>
                  <a:srgbClr val="000000"/>
                </a:solidFill>
                <a:effectLst/>
                <a:latin typeface="Avenir Next LT Pro Light (Body)"/>
              </a:rPr>
              <a:t> “</a:t>
            </a:r>
            <a:r>
              <a:rPr lang="en-US" sz="1600" b="0" i="0" u="sng" dirty="0">
                <a:effectLst/>
                <a:latin typeface="Avenir Next LT Pro Light (Body)"/>
                <a:hlinkClick r:id="rId3"/>
              </a:rPr>
              <a:t>Fairness</a:t>
            </a:r>
            <a:r>
              <a:rPr lang="en-US" sz="1600" b="0" i="0" dirty="0">
                <a:solidFill>
                  <a:srgbClr val="000000"/>
                </a:solidFill>
                <a:effectLst/>
                <a:latin typeface="Avenir Next LT Pro Light (Body)"/>
              </a:rPr>
              <a:t>” by Ulrike </a:t>
            </a:r>
            <a:r>
              <a:rPr lang="en-US" sz="1600" b="0" i="0" dirty="0" err="1">
                <a:solidFill>
                  <a:srgbClr val="000000"/>
                </a:solidFill>
                <a:effectLst/>
                <a:latin typeface="Avenir Next LT Pro Light (Body)"/>
              </a:rPr>
              <a:t>Kestler</a:t>
            </a:r>
            <a:r>
              <a:rPr lang="en-US" sz="1600" b="0" i="0" dirty="0">
                <a:solidFill>
                  <a:srgbClr val="000000"/>
                </a:solidFill>
                <a:effectLst/>
                <a:latin typeface="Avenir Next LT Pro Light (Body)"/>
              </a:rPr>
              <a:t> In </a:t>
            </a:r>
            <a:r>
              <a:rPr lang="en-US" sz="1600" b="0" i="1" u="sng" dirty="0">
                <a:effectLst/>
                <a:latin typeface="Avenir Next LT Pro Light (Body)"/>
                <a:hlinkClick r:id="rId4"/>
              </a:rPr>
              <a:t>Academic Integrity</a:t>
            </a:r>
            <a:r>
              <a:rPr lang="en-US" sz="1600" b="0" i="0" dirty="0">
                <a:solidFill>
                  <a:srgbClr val="000000"/>
                </a:solidFill>
                <a:effectLst/>
                <a:latin typeface="Avenir Next LT Pro Light (Body)"/>
              </a:rPr>
              <a:t> is licensed under </a:t>
            </a:r>
            <a:r>
              <a:rPr lang="en-US" sz="1600" b="0" i="0" u="sng" dirty="0">
                <a:effectLst/>
                <a:latin typeface="Avenir Next LT Pro Light (Body)"/>
                <a:hlinkClick r:id="rId5"/>
              </a:rPr>
              <a:t>CC BY-NC-SA 4.0</a:t>
            </a:r>
            <a:r>
              <a:rPr lang="en-US" sz="1600" b="0" i="0" dirty="0">
                <a:solidFill>
                  <a:srgbClr val="000000"/>
                </a:solidFill>
                <a:effectLst/>
                <a:latin typeface="Avenir Next LT Pro Light (Body)"/>
              </a:rPr>
              <a:t>. / Text version created.</a:t>
            </a:r>
            <a:endParaRPr lang="en-US" sz="1600" dirty="0">
              <a:latin typeface="Avenir Next LT Pro Light (Body)"/>
            </a:endParaRPr>
          </a:p>
        </p:txBody>
      </p:sp>
      <p:sp>
        <p:nvSpPr>
          <p:cNvPr id="5" name="Slide Number Placeholder 4">
            <a:extLst>
              <a:ext uri="{FF2B5EF4-FFF2-40B4-BE49-F238E27FC236}">
                <a16:creationId xmlns:a16="http://schemas.microsoft.com/office/drawing/2014/main" id="{F828ED35-8E6E-7D1C-0238-D65F951FBCB1}"/>
              </a:ext>
            </a:extLst>
          </p:cNvPr>
          <p:cNvSpPr>
            <a:spLocks noGrp="1"/>
          </p:cNvSpPr>
          <p:nvPr>
            <p:ph type="sldNum" sz="quarter" idx="12"/>
          </p:nvPr>
        </p:nvSpPr>
        <p:spPr/>
        <p:txBody>
          <a:bodyPr/>
          <a:lstStyle/>
          <a:p>
            <a:fld id="{5DEF7F31-0B8A-474A-B86C-91F381754329}" type="slidenum">
              <a:rPr lang="en-US" smtClean="0"/>
              <a:t>24</a:t>
            </a:fld>
            <a:endParaRPr lang="en-US" dirty="0"/>
          </a:p>
        </p:txBody>
      </p:sp>
    </p:spTree>
    <p:extLst>
      <p:ext uri="{BB962C8B-B14F-4D97-AF65-F5344CB8AC3E}">
        <p14:creationId xmlns:p14="http://schemas.microsoft.com/office/powerpoint/2010/main" val="26721664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7C003-CB2B-3641-F1FA-CB11F08363BF}"/>
              </a:ext>
            </a:extLst>
          </p:cNvPr>
          <p:cNvSpPr>
            <a:spLocks noGrp="1"/>
          </p:cNvSpPr>
          <p:nvPr>
            <p:ph type="title"/>
          </p:nvPr>
        </p:nvSpPr>
        <p:spPr/>
        <p:txBody>
          <a:bodyPr/>
          <a:lstStyle/>
          <a:p>
            <a:r>
              <a:rPr lang="en-US" dirty="0"/>
              <a:t>Fairness Scenario Responses (Continued 1)</a:t>
            </a:r>
          </a:p>
        </p:txBody>
      </p:sp>
      <p:sp>
        <p:nvSpPr>
          <p:cNvPr id="3" name="Content Placeholder 2">
            <a:extLst>
              <a:ext uri="{FF2B5EF4-FFF2-40B4-BE49-F238E27FC236}">
                <a16:creationId xmlns:a16="http://schemas.microsoft.com/office/drawing/2014/main" id="{472D772B-CEA1-AC3D-23CE-46BEA7E95827}"/>
              </a:ext>
            </a:extLst>
          </p:cNvPr>
          <p:cNvSpPr>
            <a:spLocks noGrp="1"/>
          </p:cNvSpPr>
          <p:nvPr>
            <p:ph idx="1"/>
          </p:nvPr>
        </p:nvSpPr>
        <p:spPr/>
        <p:txBody>
          <a:bodyPr/>
          <a:lstStyle/>
          <a:p>
            <a:pPr marL="514350" indent="-514350" algn="l">
              <a:buFont typeface="+mj-lt"/>
              <a:buAutoNum type="arabicPeriod" startAt="2"/>
            </a:pPr>
            <a:r>
              <a:rPr lang="en-US" sz="2000" b="1" i="0" dirty="0">
                <a:solidFill>
                  <a:srgbClr val="000000"/>
                </a:solidFill>
                <a:effectLst/>
              </a:rPr>
              <a:t>Decline the offer and keep studying:</a:t>
            </a:r>
          </a:p>
          <a:p>
            <a:pPr marL="560070" lvl="1" indent="-285750">
              <a:buFont typeface="Arial" panose="020B0604020202020204" pitchFamily="34" charset="0"/>
              <a:buChar char="•"/>
            </a:pPr>
            <a:r>
              <a:rPr lang="en-US" sz="2000" b="0" i="0" dirty="0">
                <a:solidFill>
                  <a:srgbClr val="000000"/>
                </a:solidFill>
                <a:effectLst/>
              </a:rPr>
              <a:t>This is the fair and ethical way of responding. </a:t>
            </a:r>
          </a:p>
          <a:p>
            <a:pPr marL="560070" lvl="1" indent="-285750">
              <a:buFont typeface="Arial" panose="020B0604020202020204" pitchFamily="34" charset="0"/>
              <a:buChar char="•"/>
            </a:pPr>
            <a:r>
              <a:rPr lang="en-US" sz="2000" b="0" i="0" dirty="0">
                <a:solidFill>
                  <a:srgbClr val="000000"/>
                </a:solidFill>
                <a:effectLst/>
              </a:rPr>
              <a:t>It may be tempting to accept the offer, but you know it is cheating and you would have an unfair advantage over your classmates.</a:t>
            </a:r>
          </a:p>
          <a:p>
            <a:pPr marL="560070" lvl="1" indent="-285750">
              <a:buFont typeface="Arial" panose="020B0604020202020204" pitchFamily="34" charset="0"/>
              <a:buChar char="•"/>
            </a:pPr>
            <a:r>
              <a:rPr lang="en-US" sz="2000" b="0" i="0" dirty="0">
                <a:solidFill>
                  <a:srgbClr val="000000"/>
                </a:solidFill>
                <a:effectLst/>
              </a:rPr>
              <a:t>You may also want to explain Academic Integrity principles to the student and point out that it is a punishable offence to assist another student in cheating.</a:t>
            </a:r>
          </a:p>
          <a:p>
            <a:endParaRPr lang="en-US" dirty="0"/>
          </a:p>
        </p:txBody>
      </p:sp>
      <p:sp>
        <p:nvSpPr>
          <p:cNvPr id="4" name="Footer Placeholder 3">
            <a:extLst>
              <a:ext uri="{FF2B5EF4-FFF2-40B4-BE49-F238E27FC236}">
                <a16:creationId xmlns:a16="http://schemas.microsoft.com/office/drawing/2014/main" id="{AA29B2A3-1909-5657-DDF5-208B1016970F}"/>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7" name="TextBox 6">
            <a:extLst>
              <a:ext uri="{FF2B5EF4-FFF2-40B4-BE49-F238E27FC236}">
                <a16:creationId xmlns:a16="http://schemas.microsoft.com/office/drawing/2014/main" id="{8CC0C19B-D355-3761-6FEC-96E56DF0FA06}"/>
              </a:ext>
            </a:extLst>
          </p:cNvPr>
          <p:cNvSpPr txBox="1"/>
          <p:nvPr/>
        </p:nvSpPr>
        <p:spPr>
          <a:xfrm>
            <a:off x="838201" y="5771575"/>
            <a:ext cx="10515598" cy="584775"/>
          </a:xfrm>
          <a:prstGeom prst="rect">
            <a:avLst/>
          </a:prstGeom>
          <a:noFill/>
        </p:spPr>
        <p:txBody>
          <a:bodyPr wrap="square" rtlCol="0">
            <a:spAutoFit/>
          </a:bodyPr>
          <a:lstStyle/>
          <a:p>
            <a:r>
              <a:rPr lang="en-US" sz="1600" b="1" i="0" dirty="0">
                <a:solidFill>
                  <a:srgbClr val="000000"/>
                </a:solidFill>
                <a:effectLst/>
                <a:latin typeface="Avenir Next LT Pro Light (Body)"/>
              </a:rPr>
              <a:t>Activity source:</a:t>
            </a:r>
            <a:r>
              <a:rPr lang="en-US" sz="1600" b="0" i="0" dirty="0">
                <a:solidFill>
                  <a:srgbClr val="000000"/>
                </a:solidFill>
                <a:effectLst/>
                <a:latin typeface="Avenir Next LT Pro Light (Body)"/>
              </a:rPr>
              <a:t> “</a:t>
            </a:r>
            <a:r>
              <a:rPr lang="en-US" sz="1600" b="0" i="0" u="sng" dirty="0">
                <a:effectLst/>
                <a:latin typeface="Avenir Next LT Pro Light (Body)"/>
                <a:hlinkClick r:id="rId3"/>
              </a:rPr>
              <a:t>Fairness</a:t>
            </a:r>
            <a:r>
              <a:rPr lang="en-US" sz="1600" b="0" i="0" dirty="0">
                <a:solidFill>
                  <a:srgbClr val="000000"/>
                </a:solidFill>
                <a:effectLst/>
                <a:latin typeface="Avenir Next LT Pro Light (Body)"/>
              </a:rPr>
              <a:t>” by Ulrike </a:t>
            </a:r>
            <a:r>
              <a:rPr lang="en-US" sz="1600" b="0" i="0" dirty="0" err="1">
                <a:solidFill>
                  <a:srgbClr val="000000"/>
                </a:solidFill>
                <a:effectLst/>
                <a:latin typeface="Avenir Next LT Pro Light (Body)"/>
              </a:rPr>
              <a:t>Kestler</a:t>
            </a:r>
            <a:r>
              <a:rPr lang="en-US" sz="1600" b="0" i="0" dirty="0">
                <a:solidFill>
                  <a:srgbClr val="000000"/>
                </a:solidFill>
                <a:effectLst/>
                <a:latin typeface="Avenir Next LT Pro Light (Body)"/>
              </a:rPr>
              <a:t> In </a:t>
            </a:r>
            <a:r>
              <a:rPr lang="en-US" sz="1600" b="0" i="1" u="sng" dirty="0">
                <a:effectLst/>
                <a:latin typeface="Avenir Next LT Pro Light (Body)"/>
                <a:hlinkClick r:id="rId4"/>
              </a:rPr>
              <a:t>Academic Integrity</a:t>
            </a:r>
            <a:r>
              <a:rPr lang="en-US" sz="1600" b="0" i="0" dirty="0">
                <a:solidFill>
                  <a:srgbClr val="000000"/>
                </a:solidFill>
                <a:effectLst/>
                <a:latin typeface="Avenir Next LT Pro Light (Body)"/>
              </a:rPr>
              <a:t> is licensed under </a:t>
            </a:r>
            <a:r>
              <a:rPr lang="en-US" sz="1600" b="0" i="0" u="sng" dirty="0">
                <a:effectLst/>
                <a:latin typeface="Avenir Next LT Pro Light (Body)"/>
                <a:hlinkClick r:id="rId5"/>
              </a:rPr>
              <a:t>CC BY-NC-SA 4.0</a:t>
            </a:r>
            <a:r>
              <a:rPr lang="en-US" sz="1600" b="0" i="0" dirty="0">
                <a:solidFill>
                  <a:srgbClr val="000000"/>
                </a:solidFill>
                <a:effectLst/>
                <a:latin typeface="Avenir Next LT Pro Light (Body)"/>
              </a:rPr>
              <a:t>. / Text version created and minor summarization.</a:t>
            </a:r>
            <a:endParaRPr lang="en-US" sz="1600" dirty="0">
              <a:latin typeface="Avenir Next LT Pro Light (Body)"/>
            </a:endParaRPr>
          </a:p>
        </p:txBody>
      </p:sp>
      <p:sp>
        <p:nvSpPr>
          <p:cNvPr id="5" name="Slide Number Placeholder 4">
            <a:extLst>
              <a:ext uri="{FF2B5EF4-FFF2-40B4-BE49-F238E27FC236}">
                <a16:creationId xmlns:a16="http://schemas.microsoft.com/office/drawing/2014/main" id="{72F4FFF8-B13C-5233-9ADA-791D86B1C001}"/>
              </a:ext>
            </a:extLst>
          </p:cNvPr>
          <p:cNvSpPr>
            <a:spLocks noGrp="1"/>
          </p:cNvSpPr>
          <p:nvPr>
            <p:ph type="sldNum" sz="quarter" idx="12"/>
          </p:nvPr>
        </p:nvSpPr>
        <p:spPr/>
        <p:txBody>
          <a:bodyPr/>
          <a:lstStyle/>
          <a:p>
            <a:fld id="{5DEF7F31-0B8A-474A-B86C-91F381754329}" type="slidenum">
              <a:rPr lang="en-US" smtClean="0"/>
              <a:t>25</a:t>
            </a:fld>
            <a:endParaRPr lang="en-US" dirty="0"/>
          </a:p>
        </p:txBody>
      </p:sp>
    </p:spTree>
    <p:extLst>
      <p:ext uri="{BB962C8B-B14F-4D97-AF65-F5344CB8AC3E}">
        <p14:creationId xmlns:p14="http://schemas.microsoft.com/office/powerpoint/2010/main" val="6074432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779DD-2ADE-C4E6-BEFE-9A5574C92BD3}"/>
              </a:ext>
            </a:extLst>
          </p:cNvPr>
          <p:cNvSpPr>
            <a:spLocks noGrp="1"/>
          </p:cNvSpPr>
          <p:nvPr>
            <p:ph type="title"/>
          </p:nvPr>
        </p:nvSpPr>
        <p:spPr/>
        <p:txBody>
          <a:bodyPr/>
          <a:lstStyle/>
          <a:p>
            <a:r>
              <a:rPr lang="en-US" dirty="0"/>
              <a:t>Fairness Scenario Responses (Continued 2)</a:t>
            </a:r>
          </a:p>
        </p:txBody>
      </p:sp>
      <p:sp>
        <p:nvSpPr>
          <p:cNvPr id="3" name="Content Placeholder 2">
            <a:extLst>
              <a:ext uri="{FF2B5EF4-FFF2-40B4-BE49-F238E27FC236}">
                <a16:creationId xmlns:a16="http://schemas.microsoft.com/office/drawing/2014/main" id="{5BEEB4EE-3A54-A24A-6A5F-1D7B72F58DB6}"/>
              </a:ext>
            </a:extLst>
          </p:cNvPr>
          <p:cNvSpPr>
            <a:spLocks noGrp="1"/>
          </p:cNvSpPr>
          <p:nvPr>
            <p:ph idx="1"/>
          </p:nvPr>
        </p:nvSpPr>
        <p:spPr/>
        <p:txBody>
          <a:bodyPr/>
          <a:lstStyle/>
          <a:p>
            <a:pPr marL="514350" indent="-514350" algn="l">
              <a:buFont typeface="+mj-lt"/>
              <a:buAutoNum type="arabicPeriod" startAt="3"/>
            </a:pPr>
            <a:r>
              <a:rPr lang="en-US" sz="2000" b="1" i="0" dirty="0">
                <a:solidFill>
                  <a:srgbClr val="000000"/>
                </a:solidFill>
                <a:effectLst/>
              </a:rPr>
              <a:t>Don’t take the exam copy, but ask to just take a look at the type of questions asked:</a:t>
            </a:r>
          </a:p>
          <a:p>
            <a:pPr marL="560070" lvl="1" indent="-285750">
              <a:buFont typeface="Arial" panose="020B0604020202020204" pitchFamily="34" charset="0"/>
              <a:buChar char="•"/>
            </a:pPr>
            <a:r>
              <a:rPr lang="en-US" sz="2000" b="0" i="0" dirty="0">
                <a:solidFill>
                  <a:srgbClr val="000000"/>
                </a:solidFill>
                <a:effectLst/>
              </a:rPr>
              <a:t>This still gives you an unfair advantage over your classmates, as you are aware of the types of questions asked in the exam.</a:t>
            </a:r>
          </a:p>
          <a:p>
            <a:pPr marL="514350" indent="-514350" algn="l">
              <a:buFont typeface="+mj-lt"/>
              <a:buAutoNum type="arabicPeriod" startAt="3"/>
            </a:pPr>
            <a:r>
              <a:rPr lang="en-US" sz="2000" b="1" i="0" dirty="0">
                <a:solidFill>
                  <a:srgbClr val="000000"/>
                </a:solidFill>
                <a:effectLst/>
              </a:rPr>
              <a:t>Take the exam copy and look at it, but don’t study from it:</a:t>
            </a:r>
          </a:p>
          <a:p>
            <a:pPr marL="560070" lvl="1" indent="-285750">
              <a:buFont typeface="Arial" panose="020B0604020202020204" pitchFamily="34" charset="0"/>
              <a:buChar char="•"/>
            </a:pPr>
            <a:r>
              <a:rPr lang="en-US" sz="2000" b="0" i="0" dirty="0">
                <a:solidFill>
                  <a:srgbClr val="000000"/>
                </a:solidFill>
                <a:effectLst/>
              </a:rPr>
              <a:t>This might feel fair, but you’ll remember which aspects of the course you should focus on the most, which is not fair to your classmates.</a:t>
            </a:r>
          </a:p>
          <a:p>
            <a:endParaRPr lang="en-US" dirty="0"/>
          </a:p>
        </p:txBody>
      </p:sp>
      <p:sp>
        <p:nvSpPr>
          <p:cNvPr id="4" name="Footer Placeholder 3">
            <a:extLst>
              <a:ext uri="{FF2B5EF4-FFF2-40B4-BE49-F238E27FC236}">
                <a16:creationId xmlns:a16="http://schemas.microsoft.com/office/drawing/2014/main" id="{08E19285-9EFD-C113-E384-AEFF147E49F5}"/>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95A50E1C-285B-C738-3DFB-925AB22ADF5B}"/>
              </a:ext>
            </a:extLst>
          </p:cNvPr>
          <p:cNvSpPr txBox="1"/>
          <p:nvPr/>
        </p:nvSpPr>
        <p:spPr>
          <a:xfrm>
            <a:off x="1045028" y="5710019"/>
            <a:ext cx="10515598" cy="584775"/>
          </a:xfrm>
          <a:prstGeom prst="rect">
            <a:avLst/>
          </a:prstGeom>
          <a:noFill/>
        </p:spPr>
        <p:txBody>
          <a:bodyPr wrap="square" rtlCol="0">
            <a:spAutoFit/>
          </a:bodyPr>
          <a:lstStyle/>
          <a:p>
            <a:r>
              <a:rPr lang="en-US" sz="1600" b="1" i="0" dirty="0">
                <a:solidFill>
                  <a:srgbClr val="000000"/>
                </a:solidFill>
                <a:effectLst/>
                <a:latin typeface="Avenir Next LT Pro Light (Body)"/>
              </a:rPr>
              <a:t>Activity source:</a:t>
            </a:r>
            <a:r>
              <a:rPr lang="en-US" sz="1600" b="0" i="0" dirty="0">
                <a:solidFill>
                  <a:srgbClr val="000000"/>
                </a:solidFill>
                <a:effectLst/>
                <a:latin typeface="Avenir Next LT Pro Light (Body)"/>
              </a:rPr>
              <a:t> “</a:t>
            </a:r>
            <a:r>
              <a:rPr lang="en-US" sz="1600" b="0" i="0" u="sng" dirty="0">
                <a:effectLst/>
                <a:latin typeface="Avenir Next LT Pro Light (Body)"/>
                <a:hlinkClick r:id="rId3"/>
              </a:rPr>
              <a:t>Fairness</a:t>
            </a:r>
            <a:r>
              <a:rPr lang="en-US" sz="1600" b="0" i="0" dirty="0">
                <a:solidFill>
                  <a:srgbClr val="000000"/>
                </a:solidFill>
                <a:effectLst/>
                <a:latin typeface="Avenir Next LT Pro Light (Body)"/>
              </a:rPr>
              <a:t>” by Ulrike </a:t>
            </a:r>
            <a:r>
              <a:rPr lang="en-US" sz="1600" b="0" i="0" dirty="0" err="1">
                <a:solidFill>
                  <a:srgbClr val="000000"/>
                </a:solidFill>
                <a:effectLst/>
                <a:latin typeface="Avenir Next LT Pro Light (Body)"/>
              </a:rPr>
              <a:t>Kestler</a:t>
            </a:r>
            <a:r>
              <a:rPr lang="en-US" sz="1600" b="0" i="0" dirty="0">
                <a:solidFill>
                  <a:srgbClr val="000000"/>
                </a:solidFill>
                <a:effectLst/>
                <a:latin typeface="Avenir Next LT Pro Light (Body)"/>
              </a:rPr>
              <a:t> In </a:t>
            </a:r>
            <a:r>
              <a:rPr lang="en-US" sz="1600" b="0" i="1" u="sng" dirty="0">
                <a:effectLst/>
                <a:latin typeface="Avenir Next LT Pro Light (Body)"/>
                <a:hlinkClick r:id="rId4"/>
              </a:rPr>
              <a:t>Academic Integrity</a:t>
            </a:r>
            <a:r>
              <a:rPr lang="en-US" sz="1600" b="0" i="0" dirty="0">
                <a:solidFill>
                  <a:srgbClr val="000000"/>
                </a:solidFill>
                <a:effectLst/>
                <a:latin typeface="Avenir Next LT Pro Light (Body)"/>
              </a:rPr>
              <a:t> is licensed under </a:t>
            </a:r>
            <a:r>
              <a:rPr lang="en-US" sz="1600" b="0" i="0" u="sng" dirty="0">
                <a:effectLst/>
                <a:latin typeface="Avenir Next LT Pro Light (Body)"/>
                <a:hlinkClick r:id="rId5"/>
              </a:rPr>
              <a:t>CC BY-NC-SA 4.0</a:t>
            </a:r>
            <a:r>
              <a:rPr lang="en-US" sz="1600" b="0" i="0" dirty="0">
                <a:solidFill>
                  <a:srgbClr val="000000"/>
                </a:solidFill>
                <a:effectLst/>
                <a:latin typeface="Avenir Next LT Pro Light (Body)"/>
              </a:rPr>
              <a:t>. / Text version created and minor summarization.</a:t>
            </a:r>
            <a:endParaRPr lang="en-US" sz="1600" dirty="0">
              <a:latin typeface="Avenir Next LT Pro Light (Body)"/>
            </a:endParaRPr>
          </a:p>
        </p:txBody>
      </p:sp>
      <p:sp>
        <p:nvSpPr>
          <p:cNvPr id="5" name="Slide Number Placeholder 4">
            <a:extLst>
              <a:ext uri="{FF2B5EF4-FFF2-40B4-BE49-F238E27FC236}">
                <a16:creationId xmlns:a16="http://schemas.microsoft.com/office/drawing/2014/main" id="{D30BFDF9-7B3A-5DA3-1138-C974484DB32F}"/>
              </a:ext>
            </a:extLst>
          </p:cNvPr>
          <p:cNvSpPr>
            <a:spLocks noGrp="1"/>
          </p:cNvSpPr>
          <p:nvPr>
            <p:ph type="sldNum" sz="quarter" idx="12"/>
          </p:nvPr>
        </p:nvSpPr>
        <p:spPr/>
        <p:txBody>
          <a:bodyPr/>
          <a:lstStyle/>
          <a:p>
            <a:fld id="{5DEF7F31-0B8A-474A-B86C-91F381754329}" type="slidenum">
              <a:rPr lang="en-US" smtClean="0"/>
              <a:t>26</a:t>
            </a:fld>
            <a:endParaRPr lang="en-US" dirty="0"/>
          </a:p>
        </p:txBody>
      </p:sp>
    </p:spTree>
    <p:extLst>
      <p:ext uri="{BB962C8B-B14F-4D97-AF65-F5344CB8AC3E}">
        <p14:creationId xmlns:p14="http://schemas.microsoft.com/office/powerpoint/2010/main" val="17279584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9742C-EDB7-C4D4-31FD-81C3BABC47DA}"/>
              </a:ext>
            </a:extLst>
          </p:cNvPr>
          <p:cNvSpPr>
            <a:spLocks noGrp="1"/>
          </p:cNvSpPr>
          <p:nvPr>
            <p:ph type="title"/>
          </p:nvPr>
        </p:nvSpPr>
        <p:spPr/>
        <p:txBody>
          <a:bodyPr/>
          <a:lstStyle/>
          <a:p>
            <a:r>
              <a:rPr lang="en-US" dirty="0"/>
              <a:t>Respect</a:t>
            </a:r>
          </a:p>
        </p:txBody>
      </p:sp>
      <p:sp>
        <p:nvSpPr>
          <p:cNvPr id="3" name="Content Placeholder 2">
            <a:extLst>
              <a:ext uri="{FF2B5EF4-FFF2-40B4-BE49-F238E27FC236}">
                <a16:creationId xmlns:a16="http://schemas.microsoft.com/office/drawing/2014/main" id="{193D67C8-CC2F-ED1F-A5C7-357504B56A57}"/>
              </a:ext>
            </a:extLst>
          </p:cNvPr>
          <p:cNvSpPr>
            <a:spLocks noGrp="1"/>
          </p:cNvSpPr>
          <p:nvPr>
            <p:ph idx="1"/>
          </p:nvPr>
        </p:nvSpPr>
        <p:spPr/>
        <p:txBody>
          <a:bodyPr/>
          <a:lstStyle/>
          <a:p>
            <a:r>
              <a:rPr lang="en-US" sz="2000" dirty="0"/>
              <a:t>You show respect by:</a:t>
            </a:r>
          </a:p>
          <a:p>
            <a:pPr marL="560070" lvl="1" indent="-285750">
              <a:buFont typeface="Arial" panose="020B0604020202020204" pitchFamily="34" charset="0"/>
              <a:buChar char="•"/>
            </a:pPr>
            <a:r>
              <a:rPr lang="en-US" sz="2000" b="0" dirty="0"/>
              <a:t>following assignment instructions.</a:t>
            </a:r>
          </a:p>
          <a:p>
            <a:pPr marL="560070" lvl="1" indent="-285750">
              <a:buFont typeface="Arial" panose="020B0604020202020204" pitchFamily="34" charset="0"/>
              <a:buChar char="•"/>
            </a:pPr>
            <a:r>
              <a:rPr lang="en-US" sz="2000" b="0" i="0" dirty="0">
                <a:solidFill>
                  <a:srgbClr val="373D3F"/>
                </a:solidFill>
                <a:effectLst/>
              </a:rPr>
              <a:t>actively participating in learning and showing interest in gaining new knowledge.</a:t>
            </a:r>
          </a:p>
          <a:p>
            <a:pPr marL="560070" lvl="1" indent="-285750">
              <a:buFont typeface="Arial" panose="020B0604020202020204" pitchFamily="34" charset="0"/>
              <a:buChar char="•"/>
            </a:pPr>
            <a:r>
              <a:rPr lang="en-US" sz="2000" b="0" i="0" dirty="0">
                <a:solidFill>
                  <a:srgbClr val="373D3F"/>
                </a:solidFill>
                <a:effectLst/>
              </a:rPr>
              <a:t>contributing your thoughts while accepting that others may disagree with you.</a:t>
            </a:r>
          </a:p>
          <a:p>
            <a:pPr marL="560070" lvl="1" indent="-285750">
              <a:buFont typeface="Arial" panose="020B0604020202020204" pitchFamily="34" charset="0"/>
              <a:buChar char="•"/>
            </a:pPr>
            <a:r>
              <a:rPr lang="en-US" sz="2000" b="0" i="0" dirty="0">
                <a:solidFill>
                  <a:srgbClr val="373D3F"/>
                </a:solidFill>
                <a:effectLst/>
              </a:rPr>
              <a:t>crediting others for their ideas, APA citation.</a:t>
            </a:r>
          </a:p>
          <a:p>
            <a:pPr marL="560070" lvl="1" indent="-285750">
              <a:buFont typeface="Arial" panose="020B0604020202020204" pitchFamily="34" charset="0"/>
              <a:buChar char="•"/>
            </a:pPr>
            <a:r>
              <a:rPr lang="en-US" sz="2000" b="0" i="0" dirty="0">
                <a:solidFill>
                  <a:srgbClr val="373D3F"/>
                </a:solidFill>
                <a:effectLst/>
              </a:rPr>
              <a:t>showing that you trying your best.</a:t>
            </a:r>
            <a:endParaRPr lang="en-US" sz="2000" dirty="0"/>
          </a:p>
          <a:p>
            <a:endParaRPr lang="en-US" dirty="0"/>
          </a:p>
        </p:txBody>
      </p:sp>
      <p:sp>
        <p:nvSpPr>
          <p:cNvPr id="4" name="Footer Placeholder 3">
            <a:extLst>
              <a:ext uri="{FF2B5EF4-FFF2-40B4-BE49-F238E27FC236}">
                <a16:creationId xmlns:a16="http://schemas.microsoft.com/office/drawing/2014/main" id="{66F4BDD9-EB48-8FEC-A5E0-610F72358592}"/>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7" name="TextBox 6">
            <a:extLst>
              <a:ext uri="{FF2B5EF4-FFF2-40B4-BE49-F238E27FC236}">
                <a16:creationId xmlns:a16="http://schemas.microsoft.com/office/drawing/2014/main" id="{A26AFED3-6087-82D6-9436-27A1261C1CE2}"/>
              </a:ext>
            </a:extLst>
          </p:cNvPr>
          <p:cNvSpPr txBox="1"/>
          <p:nvPr/>
        </p:nvSpPr>
        <p:spPr>
          <a:xfrm>
            <a:off x="7108837" y="6382921"/>
            <a:ext cx="2152121" cy="338554"/>
          </a:xfrm>
          <a:prstGeom prst="rect">
            <a:avLst/>
          </a:prstGeom>
          <a:noFill/>
        </p:spPr>
        <p:txBody>
          <a:bodyPr wrap="square" lIns="91440" tIns="45720" rIns="91440" bIns="45720" rtlCol="0" anchor="t">
            <a:spAutoFit/>
          </a:bodyPr>
          <a:lstStyle/>
          <a:p>
            <a:r>
              <a:rPr lang="en-US" sz="1600" dirty="0">
                <a:solidFill>
                  <a:srgbClr val="39393A"/>
                </a:solidFill>
              </a:rPr>
              <a:t>(</a:t>
            </a:r>
            <a:r>
              <a:rPr lang="en-US" sz="1600" dirty="0">
                <a:solidFill>
                  <a:schemeClr val="tx2"/>
                </a:solidFill>
              </a:rPr>
              <a:t>Booth et al., 2022</a:t>
            </a:r>
            <a:r>
              <a:rPr lang="en-US" sz="1600" dirty="0">
                <a:solidFill>
                  <a:srgbClr val="39393A"/>
                </a:solidFill>
              </a:rPr>
              <a:t>) </a:t>
            </a:r>
          </a:p>
        </p:txBody>
      </p:sp>
      <p:sp>
        <p:nvSpPr>
          <p:cNvPr id="5" name="Slide Number Placeholder 4">
            <a:extLst>
              <a:ext uri="{FF2B5EF4-FFF2-40B4-BE49-F238E27FC236}">
                <a16:creationId xmlns:a16="http://schemas.microsoft.com/office/drawing/2014/main" id="{7CFEA06B-CB41-DF1A-52A0-551575F8D3B9}"/>
              </a:ext>
            </a:extLst>
          </p:cNvPr>
          <p:cNvSpPr>
            <a:spLocks noGrp="1"/>
          </p:cNvSpPr>
          <p:nvPr>
            <p:ph type="sldNum" sz="quarter" idx="12"/>
          </p:nvPr>
        </p:nvSpPr>
        <p:spPr/>
        <p:txBody>
          <a:bodyPr/>
          <a:lstStyle/>
          <a:p>
            <a:fld id="{5DEF7F31-0B8A-474A-B86C-91F381754329}" type="slidenum">
              <a:rPr lang="en-US" smtClean="0"/>
              <a:t>27</a:t>
            </a:fld>
            <a:endParaRPr lang="en-US" dirty="0"/>
          </a:p>
        </p:txBody>
      </p:sp>
    </p:spTree>
    <p:extLst>
      <p:ext uri="{BB962C8B-B14F-4D97-AF65-F5344CB8AC3E}">
        <p14:creationId xmlns:p14="http://schemas.microsoft.com/office/powerpoint/2010/main" val="18332218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A1A11-9E91-E8D4-BECB-C4B01F442482}"/>
              </a:ext>
            </a:extLst>
          </p:cNvPr>
          <p:cNvSpPr>
            <a:spLocks noGrp="1"/>
          </p:cNvSpPr>
          <p:nvPr>
            <p:ph type="title"/>
          </p:nvPr>
        </p:nvSpPr>
        <p:spPr/>
        <p:txBody>
          <a:bodyPr/>
          <a:lstStyle/>
          <a:p>
            <a:r>
              <a:rPr lang="en-US" dirty="0"/>
              <a:t>Respect Scenario</a:t>
            </a:r>
          </a:p>
        </p:txBody>
      </p:sp>
      <p:sp>
        <p:nvSpPr>
          <p:cNvPr id="3" name="Content Placeholder 2">
            <a:extLst>
              <a:ext uri="{FF2B5EF4-FFF2-40B4-BE49-F238E27FC236}">
                <a16:creationId xmlns:a16="http://schemas.microsoft.com/office/drawing/2014/main" id="{2CBFB62C-DCA2-17B2-6F23-A86A883E6356}"/>
              </a:ext>
            </a:extLst>
          </p:cNvPr>
          <p:cNvSpPr>
            <a:spLocks noGrp="1"/>
          </p:cNvSpPr>
          <p:nvPr>
            <p:ph idx="1"/>
          </p:nvPr>
        </p:nvSpPr>
        <p:spPr/>
        <p:txBody>
          <a:bodyPr/>
          <a:lstStyle/>
          <a:p>
            <a:pPr marL="0" indent="0">
              <a:buNone/>
            </a:pPr>
            <a:r>
              <a:rPr lang="en-US" sz="2000" b="1" dirty="0"/>
              <a:t>Scenario 4: </a:t>
            </a:r>
            <a:r>
              <a:rPr lang="en-US" sz="2000" b="0" i="0" dirty="0">
                <a:solidFill>
                  <a:srgbClr val="000000"/>
                </a:solidFill>
                <a:effectLst/>
              </a:rPr>
              <a:t>At the end of your class your instructor says: “Don’t forget your assignment is due next class. Remember, this is an individual assignment. You are meant to work on this alone!” You think, “Oh no, I already completed half of the assignment with Jason and Harpreet!” What should you do?</a:t>
            </a:r>
            <a:endParaRPr lang="en-US" sz="2000" dirty="0"/>
          </a:p>
          <a:p>
            <a:endParaRPr lang="en-US" dirty="0"/>
          </a:p>
        </p:txBody>
      </p:sp>
      <p:sp>
        <p:nvSpPr>
          <p:cNvPr id="4" name="Footer Placeholder 3">
            <a:extLst>
              <a:ext uri="{FF2B5EF4-FFF2-40B4-BE49-F238E27FC236}">
                <a16:creationId xmlns:a16="http://schemas.microsoft.com/office/drawing/2014/main" id="{358EEBC6-E0B5-F5B2-2DA2-F5968D8EB5A1}"/>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BECCC64E-CEC1-5F1B-0DC5-B94D17B4B18F}"/>
              </a:ext>
            </a:extLst>
          </p:cNvPr>
          <p:cNvSpPr txBox="1"/>
          <p:nvPr/>
        </p:nvSpPr>
        <p:spPr>
          <a:xfrm>
            <a:off x="3546949" y="6356350"/>
            <a:ext cx="6303393" cy="338554"/>
          </a:xfrm>
          <a:prstGeom prst="rect">
            <a:avLst/>
          </a:prstGeom>
          <a:noFill/>
        </p:spPr>
        <p:txBody>
          <a:bodyPr wrap="square" rtlCol="0">
            <a:spAutoFit/>
          </a:bodyPr>
          <a:lstStyle/>
          <a:p>
            <a:r>
              <a:rPr lang="en-US" sz="1600" b="0" i="0" dirty="0">
                <a:solidFill>
                  <a:srgbClr val="373D3F"/>
                </a:solidFill>
                <a:effectLst/>
                <a:latin typeface="Avenir Next LT Pro Light (Body)"/>
              </a:rPr>
              <a:t>(</a:t>
            </a:r>
            <a:r>
              <a:rPr lang="en-US" sz="1600" b="0" i="0" dirty="0" err="1">
                <a:solidFill>
                  <a:srgbClr val="373D3F"/>
                </a:solidFill>
                <a:effectLst/>
                <a:latin typeface="Avenir Next LT Pro Light (Body)"/>
              </a:rPr>
              <a:t>MusicCentric</a:t>
            </a:r>
            <a:r>
              <a:rPr lang="en-US" sz="1600" b="0" i="0" dirty="0">
                <a:solidFill>
                  <a:srgbClr val="373D3F"/>
                </a:solidFill>
                <a:effectLst/>
                <a:latin typeface="Avenir Next LT Pro Light (Body)"/>
              </a:rPr>
              <a:t> Technologies, 2018, </a:t>
            </a:r>
            <a:r>
              <a:rPr lang="en-US" sz="1600" dirty="0">
                <a:solidFill>
                  <a:schemeClr val="tx2"/>
                </a:solidFill>
                <a:latin typeface="Avenir Next LT Pro Light (Body)"/>
              </a:rPr>
              <a:t>as cited in </a:t>
            </a:r>
            <a:r>
              <a:rPr lang="en-US" sz="1600" dirty="0">
                <a:solidFill>
                  <a:srgbClr val="373D3F"/>
                </a:solidFill>
                <a:latin typeface="Avenir Next LT Pro Light (Body)"/>
              </a:rPr>
              <a:t>Booth et al</a:t>
            </a:r>
            <a:r>
              <a:rPr lang="en-US" sz="1600" dirty="0">
                <a:solidFill>
                  <a:schemeClr val="tx2"/>
                </a:solidFill>
                <a:latin typeface="Avenir Next LT Pro Light (Body)"/>
              </a:rPr>
              <a:t>., 2022</a:t>
            </a:r>
            <a:r>
              <a:rPr lang="en-US" sz="1600" b="0" i="0" dirty="0">
                <a:solidFill>
                  <a:srgbClr val="373D3F"/>
                </a:solidFill>
                <a:effectLst/>
                <a:latin typeface="Avenir Next LT Pro Light (Body)"/>
              </a:rPr>
              <a:t>). </a:t>
            </a:r>
          </a:p>
        </p:txBody>
      </p:sp>
      <p:sp>
        <p:nvSpPr>
          <p:cNvPr id="5" name="Slide Number Placeholder 4">
            <a:extLst>
              <a:ext uri="{FF2B5EF4-FFF2-40B4-BE49-F238E27FC236}">
                <a16:creationId xmlns:a16="http://schemas.microsoft.com/office/drawing/2014/main" id="{D5BAD9BB-F88C-8988-1362-88C3620357C5}"/>
              </a:ext>
            </a:extLst>
          </p:cNvPr>
          <p:cNvSpPr>
            <a:spLocks noGrp="1"/>
          </p:cNvSpPr>
          <p:nvPr>
            <p:ph type="sldNum" sz="quarter" idx="12"/>
          </p:nvPr>
        </p:nvSpPr>
        <p:spPr/>
        <p:txBody>
          <a:bodyPr/>
          <a:lstStyle/>
          <a:p>
            <a:fld id="{5DEF7F31-0B8A-474A-B86C-91F381754329}" type="slidenum">
              <a:rPr lang="en-US" smtClean="0"/>
              <a:t>28</a:t>
            </a:fld>
            <a:endParaRPr lang="en-US" dirty="0"/>
          </a:p>
        </p:txBody>
      </p:sp>
    </p:spTree>
    <p:extLst>
      <p:ext uri="{BB962C8B-B14F-4D97-AF65-F5344CB8AC3E}">
        <p14:creationId xmlns:p14="http://schemas.microsoft.com/office/powerpoint/2010/main" val="36707357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A76F2-58A3-7939-1B8B-E6509E402EC0}"/>
              </a:ext>
            </a:extLst>
          </p:cNvPr>
          <p:cNvSpPr>
            <a:spLocks noGrp="1"/>
          </p:cNvSpPr>
          <p:nvPr>
            <p:ph type="title"/>
          </p:nvPr>
        </p:nvSpPr>
        <p:spPr/>
        <p:txBody>
          <a:bodyPr/>
          <a:lstStyle/>
          <a:p>
            <a:r>
              <a:rPr lang="en-US" dirty="0"/>
              <a:t>Respect Scenario Responses</a:t>
            </a:r>
          </a:p>
        </p:txBody>
      </p:sp>
      <p:sp>
        <p:nvSpPr>
          <p:cNvPr id="3" name="Content Placeholder 2">
            <a:extLst>
              <a:ext uri="{FF2B5EF4-FFF2-40B4-BE49-F238E27FC236}">
                <a16:creationId xmlns:a16="http://schemas.microsoft.com/office/drawing/2014/main" id="{3C6E50C7-1833-25E0-A41C-3CADAEADA285}"/>
              </a:ext>
            </a:extLst>
          </p:cNvPr>
          <p:cNvSpPr>
            <a:spLocks noGrp="1"/>
          </p:cNvSpPr>
          <p:nvPr>
            <p:ph idx="1"/>
          </p:nvPr>
        </p:nvSpPr>
        <p:spPr/>
        <p:txBody>
          <a:bodyPr/>
          <a:lstStyle/>
          <a:p>
            <a:pPr marL="514350" indent="-514350" algn="l">
              <a:buFont typeface="+mj-lt"/>
              <a:buAutoNum type="arabicPeriod"/>
            </a:pPr>
            <a:r>
              <a:rPr lang="en-US" sz="2000" b="1" i="0" dirty="0">
                <a:solidFill>
                  <a:srgbClr val="000000"/>
                </a:solidFill>
                <a:effectLst/>
              </a:rPr>
              <a:t>Finish the rest of the assignment with Jason and Harpreet:</a:t>
            </a:r>
          </a:p>
          <a:p>
            <a:pPr marL="560070" lvl="1" indent="-285750">
              <a:buFont typeface="Arial" panose="020B0604020202020204" pitchFamily="34" charset="0"/>
              <a:buChar char="•"/>
            </a:pPr>
            <a:r>
              <a:rPr lang="en-US" sz="2000" b="0" i="0" dirty="0">
                <a:solidFill>
                  <a:srgbClr val="000000"/>
                </a:solidFill>
                <a:effectLst/>
              </a:rPr>
              <a:t>You are not doing the work individually as required; therefore, you are disrespecting the assignment guidelines and your instructor.</a:t>
            </a:r>
          </a:p>
          <a:p>
            <a:pPr marL="560070" lvl="1" indent="-285750">
              <a:buFont typeface="Arial" panose="020B0604020202020204" pitchFamily="34" charset="0"/>
              <a:buChar char="•"/>
            </a:pPr>
            <a:r>
              <a:rPr lang="en-US" sz="2000" b="0" dirty="0">
                <a:solidFill>
                  <a:srgbClr val="000000"/>
                </a:solidFill>
              </a:rPr>
              <a:t>Y</a:t>
            </a:r>
            <a:r>
              <a:rPr lang="en-US" sz="2000" b="0" i="0" dirty="0">
                <a:solidFill>
                  <a:srgbClr val="000000"/>
                </a:solidFill>
                <a:effectLst/>
              </a:rPr>
              <a:t>ou are also committing an academic offence by </a:t>
            </a:r>
            <a:r>
              <a:rPr lang="en-US" sz="2000" b="1" i="0" dirty="0">
                <a:solidFill>
                  <a:srgbClr val="000000"/>
                </a:solidFill>
                <a:effectLst/>
              </a:rPr>
              <a:t>Facilitating Breaches of Academic Integrity </a:t>
            </a:r>
            <a:r>
              <a:rPr lang="en-US" sz="2000" b="0" i="0" dirty="0">
                <a:solidFill>
                  <a:srgbClr val="000000"/>
                </a:solidFill>
                <a:effectLst/>
              </a:rPr>
              <a:t>(working with someone else on work which was supposed to be done on your own).</a:t>
            </a:r>
          </a:p>
          <a:p>
            <a:endParaRPr lang="en-US" dirty="0"/>
          </a:p>
        </p:txBody>
      </p:sp>
      <p:sp>
        <p:nvSpPr>
          <p:cNvPr id="4" name="Footer Placeholder 3">
            <a:extLst>
              <a:ext uri="{FF2B5EF4-FFF2-40B4-BE49-F238E27FC236}">
                <a16:creationId xmlns:a16="http://schemas.microsoft.com/office/drawing/2014/main" id="{5C5D0681-89E7-8542-C083-6676EFEB2B8F}"/>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519DFC9E-8323-26C8-0C88-1454DD3A929C}"/>
              </a:ext>
            </a:extLst>
          </p:cNvPr>
          <p:cNvSpPr txBox="1"/>
          <p:nvPr/>
        </p:nvSpPr>
        <p:spPr>
          <a:xfrm>
            <a:off x="910348" y="5771575"/>
            <a:ext cx="9797143" cy="584775"/>
          </a:xfrm>
          <a:prstGeom prst="rect">
            <a:avLst/>
          </a:prstGeom>
          <a:noFill/>
        </p:spPr>
        <p:txBody>
          <a:bodyPr wrap="square" rtlCol="0">
            <a:spAutoFit/>
          </a:bodyPr>
          <a:lstStyle/>
          <a:p>
            <a:r>
              <a:rPr lang="en-US" sz="1600" b="1" i="0" dirty="0">
                <a:solidFill>
                  <a:srgbClr val="000000"/>
                </a:solidFill>
                <a:effectLst/>
                <a:latin typeface="Avenir Next LT Pro Light (Body)"/>
              </a:rPr>
              <a:t>Activity source:</a:t>
            </a:r>
            <a:r>
              <a:rPr lang="en-US" sz="1600" b="0" i="0" dirty="0">
                <a:solidFill>
                  <a:srgbClr val="000000"/>
                </a:solidFill>
                <a:effectLst/>
                <a:latin typeface="Avenir Next LT Pro Light (Body)"/>
              </a:rPr>
              <a:t> “</a:t>
            </a:r>
            <a:r>
              <a:rPr lang="en-US" sz="1600" b="0" i="0" u="sng" dirty="0">
                <a:effectLst/>
                <a:latin typeface="Avenir Next LT Pro Light (Body)"/>
                <a:hlinkClick r:id="rId3"/>
              </a:rPr>
              <a:t>Respect</a:t>
            </a:r>
            <a:r>
              <a:rPr lang="en-US" sz="1600" b="0" i="0" dirty="0">
                <a:solidFill>
                  <a:srgbClr val="000000"/>
                </a:solidFill>
                <a:effectLst/>
                <a:latin typeface="Avenir Next LT Pro Light (Body)"/>
              </a:rPr>
              <a:t>” by Ulrike </a:t>
            </a:r>
            <a:r>
              <a:rPr lang="en-US" sz="1600" b="0" i="0" dirty="0" err="1">
                <a:solidFill>
                  <a:srgbClr val="000000"/>
                </a:solidFill>
                <a:effectLst/>
                <a:latin typeface="Avenir Next LT Pro Light (Body)"/>
              </a:rPr>
              <a:t>Kestler</a:t>
            </a:r>
            <a:r>
              <a:rPr lang="en-US" sz="1600" b="0" i="0" dirty="0">
                <a:solidFill>
                  <a:srgbClr val="000000"/>
                </a:solidFill>
                <a:effectLst/>
                <a:latin typeface="Avenir Next LT Pro Light (Body)"/>
              </a:rPr>
              <a:t> In </a:t>
            </a:r>
            <a:r>
              <a:rPr lang="en-US" sz="1600" b="0" i="1" u="sng" dirty="0">
                <a:effectLst/>
                <a:latin typeface="Avenir Next LT Pro Light (Body)"/>
                <a:hlinkClick r:id="rId4"/>
              </a:rPr>
              <a:t>Academic Integrity</a:t>
            </a:r>
            <a:r>
              <a:rPr lang="en-US" sz="1600" b="0" i="0" dirty="0">
                <a:solidFill>
                  <a:srgbClr val="000000"/>
                </a:solidFill>
                <a:effectLst/>
                <a:latin typeface="Avenir Next LT Pro Light (Body)"/>
              </a:rPr>
              <a:t> is licensed under </a:t>
            </a:r>
            <a:r>
              <a:rPr lang="en-US" sz="1600" b="0" i="0" u="sng" dirty="0">
                <a:effectLst/>
                <a:latin typeface="Avenir Next LT Pro Light (Body)"/>
                <a:hlinkClick r:id="rId5"/>
              </a:rPr>
              <a:t>CC BY-NC-SA 4.0</a:t>
            </a:r>
            <a:r>
              <a:rPr lang="en-US" sz="1600" b="0" i="0" dirty="0">
                <a:solidFill>
                  <a:srgbClr val="000000"/>
                </a:solidFill>
                <a:effectLst/>
                <a:latin typeface="Avenir Next LT Pro Light (Body)"/>
              </a:rPr>
              <a:t>. / Text version created and minor summarization.</a:t>
            </a:r>
            <a:endParaRPr lang="en-US" sz="1600" dirty="0">
              <a:latin typeface="Avenir Next LT Pro Light (Body)"/>
            </a:endParaRPr>
          </a:p>
        </p:txBody>
      </p:sp>
      <p:sp>
        <p:nvSpPr>
          <p:cNvPr id="5" name="Slide Number Placeholder 4">
            <a:extLst>
              <a:ext uri="{FF2B5EF4-FFF2-40B4-BE49-F238E27FC236}">
                <a16:creationId xmlns:a16="http://schemas.microsoft.com/office/drawing/2014/main" id="{2C5E1B0D-48E9-DBCE-0D63-2273920335BF}"/>
              </a:ext>
            </a:extLst>
          </p:cNvPr>
          <p:cNvSpPr>
            <a:spLocks noGrp="1"/>
          </p:cNvSpPr>
          <p:nvPr>
            <p:ph type="sldNum" sz="quarter" idx="12"/>
          </p:nvPr>
        </p:nvSpPr>
        <p:spPr/>
        <p:txBody>
          <a:bodyPr/>
          <a:lstStyle/>
          <a:p>
            <a:fld id="{5DEF7F31-0B8A-474A-B86C-91F381754329}" type="slidenum">
              <a:rPr lang="en-US" smtClean="0"/>
              <a:t>29</a:t>
            </a:fld>
            <a:endParaRPr lang="en-US" dirty="0"/>
          </a:p>
        </p:txBody>
      </p:sp>
    </p:spTree>
    <p:extLst>
      <p:ext uri="{BB962C8B-B14F-4D97-AF65-F5344CB8AC3E}">
        <p14:creationId xmlns:p14="http://schemas.microsoft.com/office/powerpoint/2010/main" val="4023603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262AD-4206-2A32-05A0-F18DCBD11911}"/>
              </a:ext>
            </a:extLst>
          </p:cNvPr>
          <p:cNvSpPr>
            <a:spLocks noGrp="1"/>
          </p:cNvSpPr>
          <p:nvPr>
            <p:ph type="title"/>
          </p:nvPr>
        </p:nvSpPr>
        <p:spPr/>
        <p:txBody>
          <a:bodyPr>
            <a:normAutofit/>
          </a:bodyPr>
          <a:lstStyle/>
          <a:p>
            <a:r>
              <a:rPr lang="en-US" dirty="0"/>
              <a:t>1.4 – Academic Integrity</a:t>
            </a:r>
          </a:p>
        </p:txBody>
      </p:sp>
      <p:sp>
        <p:nvSpPr>
          <p:cNvPr id="3" name="Text Placeholder 2">
            <a:extLst>
              <a:ext uri="{FF2B5EF4-FFF2-40B4-BE49-F238E27FC236}">
                <a16:creationId xmlns:a16="http://schemas.microsoft.com/office/drawing/2014/main" id="{E81B9CBD-201C-2E49-6B7E-8D887E1B4985}"/>
              </a:ext>
            </a:extLst>
          </p:cNvPr>
          <p:cNvSpPr>
            <a:spLocks noGrp="1"/>
          </p:cNvSpPr>
          <p:nvPr>
            <p:ph type="body" sz="quarter" idx="13"/>
          </p:nvPr>
        </p:nvSpPr>
        <p:spPr/>
        <p:txBody>
          <a:bodyPr/>
          <a:lstStyle/>
          <a:p>
            <a:r>
              <a:rPr lang="en-US" dirty="0"/>
              <a:t>Learning Objectives</a:t>
            </a:r>
          </a:p>
        </p:txBody>
      </p:sp>
      <p:sp>
        <p:nvSpPr>
          <p:cNvPr id="4" name="Content Placeholder 3">
            <a:extLst>
              <a:ext uri="{FF2B5EF4-FFF2-40B4-BE49-F238E27FC236}">
                <a16:creationId xmlns:a16="http://schemas.microsoft.com/office/drawing/2014/main" id="{AD32405A-8971-06C6-FE97-EDD8D4CAE1DD}"/>
              </a:ext>
            </a:extLst>
          </p:cNvPr>
          <p:cNvSpPr>
            <a:spLocks noGrp="1"/>
          </p:cNvSpPr>
          <p:nvPr>
            <p:ph idx="1"/>
          </p:nvPr>
        </p:nvSpPr>
        <p:spPr/>
        <p:txBody>
          <a:bodyPr/>
          <a:lstStyle/>
          <a:p>
            <a:pPr algn="l">
              <a:buFont typeface="Arial" panose="020B0604020202020204" pitchFamily="34" charset="0"/>
              <a:buChar char="•"/>
            </a:pPr>
            <a:r>
              <a:rPr lang="en-US" b="0" i="0" dirty="0">
                <a:solidFill>
                  <a:srgbClr val="000000"/>
                </a:solidFill>
                <a:effectLst/>
              </a:rPr>
              <a:t>Explain why academic integrity is essential to your progress in a post-secondary program.</a:t>
            </a:r>
          </a:p>
          <a:p>
            <a:pPr algn="l">
              <a:buFont typeface="Arial" panose="020B0604020202020204" pitchFamily="34" charset="0"/>
              <a:buChar char="•"/>
            </a:pPr>
            <a:r>
              <a:rPr lang="en-US" b="0" i="0" dirty="0">
                <a:solidFill>
                  <a:srgbClr val="000000"/>
                </a:solidFill>
                <a:effectLst/>
              </a:rPr>
              <a:t>Review the Academic Integrity regulations in effect at Georgian College.</a:t>
            </a:r>
          </a:p>
          <a:p>
            <a:pPr algn="l">
              <a:buFont typeface="Arial" panose="020B0604020202020204" pitchFamily="34" charset="0"/>
              <a:buChar char="•"/>
            </a:pPr>
            <a:r>
              <a:rPr lang="en-US" b="0" i="0" dirty="0">
                <a:solidFill>
                  <a:srgbClr val="000000"/>
                </a:solidFill>
                <a:effectLst/>
              </a:rPr>
              <a:t>Identify examples of the different types of breaches of academic integrity.</a:t>
            </a:r>
            <a:endParaRPr lang="en-US" sz="1800" dirty="0"/>
          </a:p>
          <a:p>
            <a:endParaRPr lang="en-US" dirty="0"/>
          </a:p>
        </p:txBody>
      </p:sp>
      <p:sp>
        <p:nvSpPr>
          <p:cNvPr id="5" name="Footer Placeholder 4">
            <a:extLst>
              <a:ext uri="{FF2B5EF4-FFF2-40B4-BE49-F238E27FC236}">
                <a16:creationId xmlns:a16="http://schemas.microsoft.com/office/drawing/2014/main" id="{3814A536-09AA-2D92-C503-627CF4A83422}"/>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Slide Number Placeholder 5">
            <a:extLst>
              <a:ext uri="{FF2B5EF4-FFF2-40B4-BE49-F238E27FC236}">
                <a16:creationId xmlns:a16="http://schemas.microsoft.com/office/drawing/2014/main" id="{0A1D1BC6-DD94-A537-8E07-959231F4F130}"/>
              </a:ext>
            </a:extLst>
          </p:cNvPr>
          <p:cNvSpPr>
            <a:spLocks noGrp="1"/>
          </p:cNvSpPr>
          <p:nvPr>
            <p:ph type="sldNum" sz="quarter" idx="12"/>
          </p:nvPr>
        </p:nvSpPr>
        <p:spPr/>
        <p:txBody>
          <a:bodyPr/>
          <a:lstStyle/>
          <a:p>
            <a:fld id="{5DEF7F31-0B8A-474A-B86C-91F381754329}" type="slidenum">
              <a:rPr lang="en-US" smtClean="0"/>
              <a:t>3</a:t>
            </a:fld>
            <a:endParaRPr lang="en-US" dirty="0"/>
          </a:p>
        </p:txBody>
      </p:sp>
    </p:spTree>
    <p:extLst>
      <p:ext uri="{BB962C8B-B14F-4D97-AF65-F5344CB8AC3E}">
        <p14:creationId xmlns:p14="http://schemas.microsoft.com/office/powerpoint/2010/main" val="9240615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3540C-10AB-1C13-D8DF-C3C5B5AF1646}"/>
              </a:ext>
            </a:extLst>
          </p:cNvPr>
          <p:cNvSpPr>
            <a:spLocks noGrp="1"/>
          </p:cNvSpPr>
          <p:nvPr>
            <p:ph type="title"/>
          </p:nvPr>
        </p:nvSpPr>
        <p:spPr/>
        <p:txBody>
          <a:bodyPr/>
          <a:lstStyle/>
          <a:p>
            <a:r>
              <a:rPr lang="en-US" dirty="0"/>
              <a:t>Respect Scenario Responses (Continued 1)</a:t>
            </a:r>
          </a:p>
        </p:txBody>
      </p:sp>
      <p:sp>
        <p:nvSpPr>
          <p:cNvPr id="3" name="Content Placeholder 2">
            <a:extLst>
              <a:ext uri="{FF2B5EF4-FFF2-40B4-BE49-F238E27FC236}">
                <a16:creationId xmlns:a16="http://schemas.microsoft.com/office/drawing/2014/main" id="{FF85EAB2-20C5-18A0-ED93-865C222FCE53}"/>
              </a:ext>
            </a:extLst>
          </p:cNvPr>
          <p:cNvSpPr>
            <a:spLocks noGrp="1"/>
          </p:cNvSpPr>
          <p:nvPr>
            <p:ph idx="1"/>
          </p:nvPr>
        </p:nvSpPr>
        <p:spPr/>
        <p:txBody>
          <a:bodyPr/>
          <a:lstStyle/>
          <a:p>
            <a:pPr marL="514350" indent="-514350" algn="l">
              <a:buFont typeface="+mj-lt"/>
              <a:buAutoNum type="arabicPeriod" startAt="2"/>
            </a:pPr>
            <a:r>
              <a:rPr lang="en-US" sz="2000" b="1" i="0" dirty="0">
                <a:solidFill>
                  <a:srgbClr val="000000"/>
                </a:solidFill>
                <a:effectLst/>
              </a:rPr>
              <a:t>Complete the last half of the assignment on your own:</a:t>
            </a:r>
          </a:p>
          <a:p>
            <a:pPr marL="617220" lvl="1" indent="-342900">
              <a:buFont typeface="Arial" panose="020B0604020202020204" pitchFamily="34" charset="0"/>
              <a:buChar char="•"/>
            </a:pPr>
            <a:r>
              <a:rPr lang="en-US" sz="2000" b="0" i="0" dirty="0">
                <a:solidFill>
                  <a:srgbClr val="000000"/>
                </a:solidFill>
                <a:effectLst/>
              </a:rPr>
              <a:t>Half of the assignment is your original work, but the other half is not. </a:t>
            </a:r>
          </a:p>
          <a:p>
            <a:pPr marL="617220" lvl="1" indent="-342900">
              <a:buFont typeface="Arial" panose="020B0604020202020204" pitchFamily="34" charset="0"/>
              <a:buChar char="•"/>
            </a:pPr>
            <a:r>
              <a:rPr lang="en-US" sz="2000" b="0" dirty="0">
                <a:solidFill>
                  <a:srgbClr val="000000"/>
                </a:solidFill>
              </a:rPr>
              <a:t>Y</a:t>
            </a:r>
            <a:r>
              <a:rPr lang="en-US" sz="2000" b="0" i="0" dirty="0">
                <a:solidFill>
                  <a:srgbClr val="000000"/>
                </a:solidFill>
                <a:effectLst/>
              </a:rPr>
              <a:t>ou are still disrespecting your instructor and the guidelines given to you, and committing an academic offence by </a:t>
            </a:r>
            <a:r>
              <a:rPr lang="en-US" sz="2000" b="1" i="0" dirty="0">
                <a:solidFill>
                  <a:srgbClr val="000000"/>
                </a:solidFill>
                <a:effectLst/>
              </a:rPr>
              <a:t> Facilitating Breaches of Academic Integrity </a:t>
            </a:r>
            <a:r>
              <a:rPr lang="en-US" sz="2000" b="0" i="0" dirty="0">
                <a:solidFill>
                  <a:srgbClr val="000000"/>
                </a:solidFill>
                <a:effectLst/>
              </a:rPr>
              <a:t>(working with someone else on work which was supposed to be done on your own).</a:t>
            </a:r>
          </a:p>
          <a:p>
            <a:endParaRPr lang="en-US" dirty="0"/>
          </a:p>
        </p:txBody>
      </p:sp>
      <p:sp>
        <p:nvSpPr>
          <p:cNvPr id="4" name="Footer Placeholder 3">
            <a:extLst>
              <a:ext uri="{FF2B5EF4-FFF2-40B4-BE49-F238E27FC236}">
                <a16:creationId xmlns:a16="http://schemas.microsoft.com/office/drawing/2014/main" id="{B3735257-FA39-126B-9023-4334C1079116}"/>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D37EE3BC-49DF-DEB4-9AA4-2CFBDF6D55FA}"/>
              </a:ext>
            </a:extLst>
          </p:cNvPr>
          <p:cNvSpPr txBox="1"/>
          <p:nvPr/>
        </p:nvSpPr>
        <p:spPr>
          <a:xfrm>
            <a:off x="644534" y="5845178"/>
            <a:ext cx="9797143" cy="584775"/>
          </a:xfrm>
          <a:prstGeom prst="rect">
            <a:avLst/>
          </a:prstGeom>
          <a:noFill/>
        </p:spPr>
        <p:txBody>
          <a:bodyPr wrap="square" rtlCol="0">
            <a:spAutoFit/>
          </a:bodyPr>
          <a:lstStyle/>
          <a:p>
            <a:r>
              <a:rPr lang="en-US" sz="1600" b="1" i="0" dirty="0">
                <a:solidFill>
                  <a:srgbClr val="000000"/>
                </a:solidFill>
                <a:effectLst/>
                <a:latin typeface="Avenir Next LT Pro Light (Body)"/>
              </a:rPr>
              <a:t>Activity source:</a:t>
            </a:r>
            <a:r>
              <a:rPr lang="en-US" sz="1600" b="0" i="0" dirty="0">
                <a:solidFill>
                  <a:srgbClr val="000000"/>
                </a:solidFill>
                <a:effectLst/>
                <a:latin typeface="Avenir Next LT Pro Light (Body)"/>
              </a:rPr>
              <a:t> “</a:t>
            </a:r>
            <a:r>
              <a:rPr lang="en-US" sz="1600" b="0" i="0" u="sng" dirty="0">
                <a:effectLst/>
                <a:latin typeface="Avenir Next LT Pro Light (Body)"/>
                <a:hlinkClick r:id="rId3"/>
              </a:rPr>
              <a:t>Respect</a:t>
            </a:r>
            <a:r>
              <a:rPr lang="en-US" sz="1600" b="0" i="0" dirty="0">
                <a:solidFill>
                  <a:srgbClr val="000000"/>
                </a:solidFill>
                <a:effectLst/>
                <a:latin typeface="Avenir Next LT Pro Light (Body)"/>
              </a:rPr>
              <a:t>” by Ulrike </a:t>
            </a:r>
            <a:r>
              <a:rPr lang="en-US" sz="1600" b="0" i="0" dirty="0" err="1">
                <a:solidFill>
                  <a:srgbClr val="000000"/>
                </a:solidFill>
                <a:effectLst/>
                <a:latin typeface="Avenir Next LT Pro Light (Body)"/>
              </a:rPr>
              <a:t>Kestler</a:t>
            </a:r>
            <a:r>
              <a:rPr lang="en-US" sz="1600" b="0" i="0" dirty="0">
                <a:solidFill>
                  <a:srgbClr val="000000"/>
                </a:solidFill>
                <a:effectLst/>
                <a:latin typeface="Avenir Next LT Pro Light (Body)"/>
              </a:rPr>
              <a:t> In </a:t>
            </a:r>
            <a:r>
              <a:rPr lang="en-US" sz="1600" b="0" i="1" u="sng" dirty="0">
                <a:effectLst/>
                <a:latin typeface="Avenir Next LT Pro Light (Body)"/>
                <a:hlinkClick r:id="rId4"/>
              </a:rPr>
              <a:t>Academic Integrity</a:t>
            </a:r>
            <a:r>
              <a:rPr lang="en-US" sz="1600" b="0" i="0" dirty="0">
                <a:solidFill>
                  <a:srgbClr val="000000"/>
                </a:solidFill>
                <a:effectLst/>
                <a:latin typeface="Avenir Next LT Pro Light (Body)"/>
              </a:rPr>
              <a:t> is licensed under </a:t>
            </a:r>
            <a:r>
              <a:rPr lang="en-US" sz="1600" b="0" i="0" u="sng" dirty="0">
                <a:effectLst/>
                <a:latin typeface="Avenir Next LT Pro Light (Body)"/>
                <a:hlinkClick r:id="rId5"/>
              </a:rPr>
              <a:t>CC BY-NC-SA 4.0</a:t>
            </a:r>
            <a:r>
              <a:rPr lang="en-US" sz="1600" b="0" i="0" dirty="0">
                <a:solidFill>
                  <a:srgbClr val="000000"/>
                </a:solidFill>
                <a:effectLst/>
                <a:latin typeface="Avenir Next LT Pro Light (Body)"/>
              </a:rPr>
              <a:t>. / Text version created and minor summarization.</a:t>
            </a:r>
            <a:endParaRPr lang="en-US" sz="1600" dirty="0">
              <a:latin typeface="Avenir Next LT Pro Light (Body)"/>
            </a:endParaRPr>
          </a:p>
        </p:txBody>
      </p:sp>
      <p:sp>
        <p:nvSpPr>
          <p:cNvPr id="5" name="Slide Number Placeholder 4">
            <a:extLst>
              <a:ext uri="{FF2B5EF4-FFF2-40B4-BE49-F238E27FC236}">
                <a16:creationId xmlns:a16="http://schemas.microsoft.com/office/drawing/2014/main" id="{FCCAD887-2672-829C-3BE5-A828A4047644}"/>
              </a:ext>
            </a:extLst>
          </p:cNvPr>
          <p:cNvSpPr>
            <a:spLocks noGrp="1"/>
          </p:cNvSpPr>
          <p:nvPr>
            <p:ph type="sldNum" sz="quarter" idx="12"/>
          </p:nvPr>
        </p:nvSpPr>
        <p:spPr/>
        <p:txBody>
          <a:bodyPr/>
          <a:lstStyle/>
          <a:p>
            <a:fld id="{5DEF7F31-0B8A-474A-B86C-91F381754329}" type="slidenum">
              <a:rPr lang="en-US" smtClean="0"/>
              <a:t>30</a:t>
            </a:fld>
            <a:endParaRPr lang="en-US" dirty="0"/>
          </a:p>
        </p:txBody>
      </p:sp>
    </p:spTree>
    <p:extLst>
      <p:ext uri="{BB962C8B-B14F-4D97-AF65-F5344CB8AC3E}">
        <p14:creationId xmlns:p14="http://schemas.microsoft.com/office/powerpoint/2010/main" val="12830901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BE19A-C916-6342-C537-29787A037260}"/>
              </a:ext>
            </a:extLst>
          </p:cNvPr>
          <p:cNvSpPr>
            <a:spLocks noGrp="1"/>
          </p:cNvSpPr>
          <p:nvPr>
            <p:ph type="title"/>
          </p:nvPr>
        </p:nvSpPr>
        <p:spPr/>
        <p:txBody>
          <a:bodyPr/>
          <a:lstStyle/>
          <a:p>
            <a:r>
              <a:rPr lang="en-US" dirty="0"/>
              <a:t>Respect Scenario Responses (Continued 2)</a:t>
            </a:r>
          </a:p>
        </p:txBody>
      </p:sp>
      <p:sp>
        <p:nvSpPr>
          <p:cNvPr id="3" name="Content Placeholder 2">
            <a:extLst>
              <a:ext uri="{FF2B5EF4-FFF2-40B4-BE49-F238E27FC236}">
                <a16:creationId xmlns:a16="http://schemas.microsoft.com/office/drawing/2014/main" id="{E2693516-ACFF-4056-47E4-94D4ACB3C4DC}"/>
              </a:ext>
            </a:extLst>
          </p:cNvPr>
          <p:cNvSpPr>
            <a:spLocks noGrp="1"/>
          </p:cNvSpPr>
          <p:nvPr>
            <p:ph idx="1"/>
          </p:nvPr>
        </p:nvSpPr>
        <p:spPr/>
        <p:txBody>
          <a:bodyPr/>
          <a:lstStyle/>
          <a:p>
            <a:pPr marL="514350" indent="-514350" algn="l">
              <a:buFont typeface="+mj-lt"/>
              <a:buAutoNum type="arabicPeriod" startAt="3"/>
            </a:pPr>
            <a:r>
              <a:rPr lang="en-US" sz="2000" b="1" i="0" dirty="0">
                <a:solidFill>
                  <a:srgbClr val="000000"/>
                </a:solidFill>
                <a:effectLst/>
              </a:rPr>
              <a:t>Ask Jason and Harpreet what they want to do:</a:t>
            </a:r>
          </a:p>
          <a:p>
            <a:pPr marL="617220" lvl="1" indent="-342900">
              <a:buFont typeface="Arial" panose="020B0604020202020204" pitchFamily="34" charset="0"/>
              <a:buChar char="•"/>
            </a:pPr>
            <a:r>
              <a:rPr lang="en-US" sz="2000" b="0" i="0" dirty="0">
                <a:solidFill>
                  <a:srgbClr val="000000"/>
                </a:solidFill>
                <a:effectLst/>
              </a:rPr>
              <a:t>This is not a decision for Jason and Harpreet to make.</a:t>
            </a:r>
          </a:p>
          <a:p>
            <a:pPr marL="617220" lvl="1" indent="-342900">
              <a:buFont typeface="Arial" panose="020B0604020202020204" pitchFamily="34" charset="0"/>
              <a:buChar char="•"/>
            </a:pPr>
            <a:r>
              <a:rPr lang="en-US" sz="2000" b="0" dirty="0">
                <a:solidFill>
                  <a:srgbClr val="000000"/>
                </a:solidFill>
              </a:rPr>
              <a:t>Y</a:t>
            </a:r>
            <a:r>
              <a:rPr lang="en-US" sz="2000" b="0" i="0" dirty="0">
                <a:solidFill>
                  <a:srgbClr val="000000"/>
                </a:solidFill>
                <a:effectLst/>
              </a:rPr>
              <a:t>ou must choose the best option for you and consider the results of your action. </a:t>
            </a:r>
          </a:p>
          <a:p>
            <a:pPr marL="617220" lvl="1" indent="-342900">
              <a:buFont typeface="Arial" panose="020B0604020202020204" pitchFamily="34" charset="0"/>
              <a:buChar char="•"/>
            </a:pPr>
            <a:r>
              <a:rPr lang="en-US" sz="2000" b="0" dirty="0">
                <a:solidFill>
                  <a:srgbClr val="000000"/>
                </a:solidFill>
              </a:rPr>
              <a:t>To</a:t>
            </a:r>
            <a:r>
              <a:rPr lang="en-US" sz="2000" dirty="0">
                <a:solidFill>
                  <a:srgbClr val="000000"/>
                </a:solidFill>
              </a:rPr>
              <a:t> </a:t>
            </a:r>
            <a:r>
              <a:rPr lang="en-US" sz="2000" b="0" i="0" dirty="0">
                <a:solidFill>
                  <a:srgbClr val="000000"/>
                </a:solidFill>
                <a:effectLst/>
              </a:rPr>
              <a:t>be respectful and uphold academic integrity principles, your only option is to start the assignment over on your own. You should also encourage Jason and Harpreet to do the same.</a:t>
            </a:r>
          </a:p>
          <a:p>
            <a:endParaRPr lang="en-US" dirty="0"/>
          </a:p>
        </p:txBody>
      </p:sp>
      <p:sp>
        <p:nvSpPr>
          <p:cNvPr id="4" name="Footer Placeholder 3">
            <a:extLst>
              <a:ext uri="{FF2B5EF4-FFF2-40B4-BE49-F238E27FC236}">
                <a16:creationId xmlns:a16="http://schemas.microsoft.com/office/drawing/2014/main" id="{38EF3068-3269-192B-DFD2-8A8DDC81DF00}"/>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0E1CB4F9-5825-D9DF-B299-E8C975CF25C7}"/>
              </a:ext>
            </a:extLst>
          </p:cNvPr>
          <p:cNvSpPr txBox="1"/>
          <p:nvPr/>
        </p:nvSpPr>
        <p:spPr>
          <a:xfrm>
            <a:off x="389353" y="5845178"/>
            <a:ext cx="9797143" cy="584775"/>
          </a:xfrm>
          <a:prstGeom prst="rect">
            <a:avLst/>
          </a:prstGeom>
          <a:noFill/>
        </p:spPr>
        <p:txBody>
          <a:bodyPr wrap="square" rtlCol="0">
            <a:spAutoFit/>
          </a:bodyPr>
          <a:lstStyle/>
          <a:p>
            <a:r>
              <a:rPr lang="en-US" sz="1600" b="1" i="0" dirty="0">
                <a:solidFill>
                  <a:srgbClr val="000000"/>
                </a:solidFill>
                <a:effectLst/>
                <a:latin typeface="Avenir Next LT Pro Light (Body)"/>
              </a:rPr>
              <a:t>Activity source:</a:t>
            </a:r>
            <a:r>
              <a:rPr lang="en-US" sz="1600" b="0" i="0" dirty="0">
                <a:solidFill>
                  <a:srgbClr val="000000"/>
                </a:solidFill>
                <a:effectLst/>
                <a:latin typeface="Avenir Next LT Pro Light (Body)"/>
              </a:rPr>
              <a:t> “</a:t>
            </a:r>
            <a:r>
              <a:rPr lang="en-US" sz="1600" b="0" i="0" u="sng" dirty="0">
                <a:effectLst/>
                <a:latin typeface="Avenir Next LT Pro Light (Body)"/>
                <a:hlinkClick r:id="rId3"/>
              </a:rPr>
              <a:t>Respect</a:t>
            </a:r>
            <a:r>
              <a:rPr lang="en-US" sz="1600" b="0" i="0" dirty="0">
                <a:solidFill>
                  <a:srgbClr val="000000"/>
                </a:solidFill>
                <a:effectLst/>
                <a:latin typeface="Avenir Next LT Pro Light (Body)"/>
              </a:rPr>
              <a:t>” by Ulrike </a:t>
            </a:r>
            <a:r>
              <a:rPr lang="en-US" sz="1600" b="0" i="0" dirty="0" err="1">
                <a:solidFill>
                  <a:srgbClr val="000000"/>
                </a:solidFill>
                <a:effectLst/>
                <a:latin typeface="Avenir Next LT Pro Light (Body)"/>
              </a:rPr>
              <a:t>Kestler</a:t>
            </a:r>
            <a:r>
              <a:rPr lang="en-US" sz="1600" b="0" i="0" dirty="0">
                <a:solidFill>
                  <a:srgbClr val="000000"/>
                </a:solidFill>
                <a:effectLst/>
                <a:latin typeface="Avenir Next LT Pro Light (Body)"/>
              </a:rPr>
              <a:t> In </a:t>
            </a:r>
            <a:r>
              <a:rPr lang="en-US" sz="1600" b="0" i="1" u="sng" dirty="0">
                <a:effectLst/>
                <a:latin typeface="Avenir Next LT Pro Light (Body)"/>
                <a:hlinkClick r:id="rId4"/>
              </a:rPr>
              <a:t>Academic Integrity</a:t>
            </a:r>
            <a:r>
              <a:rPr lang="en-US" sz="1600" b="0" i="0" dirty="0">
                <a:solidFill>
                  <a:srgbClr val="000000"/>
                </a:solidFill>
                <a:effectLst/>
                <a:latin typeface="Avenir Next LT Pro Light (Body)"/>
              </a:rPr>
              <a:t> is licensed under </a:t>
            </a:r>
            <a:r>
              <a:rPr lang="en-US" sz="1600" b="0" i="0" u="sng" dirty="0">
                <a:effectLst/>
                <a:latin typeface="Avenir Next LT Pro Light (Body)"/>
                <a:hlinkClick r:id="rId5"/>
              </a:rPr>
              <a:t>CC BY-NC-SA 4.0</a:t>
            </a:r>
            <a:r>
              <a:rPr lang="en-US" sz="1600" b="0" i="0" dirty="0">
                <a:solidFill>
                  <a:srgbClr val="000000"/>
                </a:solidFill>
                <a:effectLst/>
                <a:latin typeface="Avenir Next LT Pro Light (Body)"/>
              </a:rPr>
              <a:t>. / Text version created and minor summarization.</a:t>
            </a:r>
            <a:endParaRPr lang="en-US" sz="1600" dirty="0">
              <a:latin typeface="Avenir Next LT Pro Light (Body)"/>
            </a:endParaRPr>
          </a:p>
        </p:txBody>
      </p:sp>
      <p:sp>
        <p:nvSpPr>
          <p:cNvPr id="5" name="Slide Number Placeholder 4">
            <a:extLst>
              <a:ext uri="{FF2B5EF4-FFF2-40B4-BE49-F238E27FC236}">
                <a16:creationId xmlns:a16="http://schemas.microsoft.com/office/drawing/2014/main" id="{E8713BF4-5FC7-FA53-EEA0-C4046A2A829D}"/>
              </a:ext>
            </a:extLst>
          </p:cNvPr>
          <p:cNvSpPr>
            <a:spLocks noGrp="1"/>
          </p:cNvSpPr>
          <p:nvPr>
            <p:ph type="sldNum" sz="quarter" idx="12"/>
          </p:nvPr>
        </p:nvSpPr>
        <p:spPr/>
        <p:txBody>
          <a:bodyPr/>
          <a:lstStyle/>
          <a:p>
            <a:fld id="{5DEF7F31-0B8A-474A-B86C-91F381754329}" type="slidenum">
              <a:rPr lang="en-US" smtClean="0"/>
              <a:t>31</a:t>
            </a:fld>
            <a:endParaRPr lang="en-US" dirty="0"/>
          </a:p>
        </p:txBody>
      </p:sp>
    </p:spTree>
    <p:extLst>
      <p:ext uri="{BB962C8B-B14F-4D97-AF65-F5344CB8AC3E}">
        <p14:creationId xmlns:p14="http://schemas.microsoft.com/office/powerpoint/2010/main" val="14722811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5DA3D-E797-6C20-16AA-75E2C57E5196}"/>
              </a:ext>
            </a:extLst>
          </p:cNvPr>
          <p:cNvSpPr>
            <a:spLocks noGrp="1"/>
          </p:cNvSpPr>
          <p:nvPr>
            <p:ph type="title"/>
          </p:nvPr>
        </p:nvSpPr>
        <p:spPr/>
        <p:txBody>
          <a:bodyPr/>
          <a:lstStyle/>
          <a:p>
            <a:r>
              <a:rPr lang="en-US" dirty="0"/>
              <a:t>Respect Scenario Responses (Continued 3)</a:t>
            </a:r>
          </a:p>
        </p:txBody>
      </p:sp>
      <p:sp>
        <p:nvSpPr>
          <p:cNvPr id="3" name="Content Placeholder 2">
            <a:extLst>
              <a:ext uri="{FF2B5EF4-FFF2-40B4-BE49-F238E27FC236}">
                <a16:creationId xmlns:a16="http://schemas.microsoft.com/office/drawing/2014/main" id="{0F7EE027-49EA-A299-938B-242C9C77CFF8}"/>
              </a:ext>
            </a:extLst>
          </p:cNvPr>
          <p:cNvSpPr>
            <a:spLocks noGrp="1"/>
          </p:cNvSpPr>
          <p:nvPr>
            <p:ph idx="1"/>
          </p:nvPr>
        </p:nvSpPr>
        <p:spPr/>
        <p:txBody>
          <a:bodyPr/>
          <a:lstStyle/>
          <a:p>
            <a:pPr marL="514350" indent="-514350" algn="l">
              <a:buFont typeface="+mj-lt"/>
              <a:buAutoNum type="arabicPeriod" startAt="4"/>
            </a:pPr>
            <a:r>
              <a:rPr lang="en-US" sz="2000" b="1" i="0" dirty="0">
                <a:solidFill>
                  <a:srgbClr val="000000"/>
                </a:solidFill>
                <a:effectLst/>
              </a:rPr>
              <a:t>Start the assignment over on your own:</a:t>
            </a:r>
          </a:p>
          <a:p>
            <a:pPr marL="560070" lvl="1" indent="-285750">
              <a:buFont typeface="Arial" panose="020B0604020202020204" pitchFamily="34" charset="0"/>
              <a:buChar char="•"/>
            </a:pPr>
            <a:r>
              <a:rPr lang="en-US" sz="2000" b="0" dirty="0">
                <a:solidFill>
                  <a:srgbClr val="000000"/>
                </a:solidFill>
              </a:rPr>
              <a:t>T</a:t>
            </a:r>
            <a:r>
              <a:rPr lang="en-US" sz="2000" b="0" i="0" dirty="0">
                <a:solidFill>
                  <a:srgbClr val="000000"/>
                </a:solidFill>
                <a:effectLst/>
              </a:rPr>
              <a:t>his is an honest way to proceed. By working individually, you will demonstrate your understanding of the material and show that you respect your instructor and the guidelines given for the assignment.</a:t>
            </a:r>
          </a:p>
          <a:p>
            <a:endParaRPr lang="en-US" dirty="0"/>
          </a:p>
        </p:txBody>
      </p:sp>
      <p:sp>
        <p:nvSpPr>
          <p:cNvPr id="4" name="Footer Placeholder 3">
            <a:extLst>
              <a:ext uri="{FF2B5EF4-FFF2-40B4-BE49-F238E27FC236}">
                <a16:creationId xmlns:a16="http://schemas.microsoft.com/office/drawing/2014/main" id="{05F58B73-DD36-63E4-9944-F10AFADB8745}"/>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68FF94FC-252F-71EE-3CB0-68C244EDF1E5}"/>
              </a:ext>
            </a:extLst>
          </p:cNvPr>
          <p:cNvSpPr txBox="1"/>
          <p:nvPr/>
        </p:nvSpPr>
        <p:spPr>
          <a:xfrm>
            <a:off x="412897" y="5954137"/>
            <a:ext cx="10761617" cy="584775"/>
          </a:xfrm>
          <a:prstGeom prst="rect">
            <a:avLst/>
          </a:prstGeom>
          <a:noFill/>
        </p:spPr>
        <p:txBody>
          <a:bodyPr wrap="square" rtlCol="0">
            <a:spAutoFit/>
          </a:bodyPr>
          <a:lstStyle/>
          <a:p>
            <a:r>
              <a:rPr lang="en-US" sz="1600" b="1" i="0" dirty="0">
                <a:solidFill>
                  <a:srgbClr val="000000"/>
                </a:solidFill>
                <a:effectLst/>
                <a:latin typeface="Avenir Next LT Pro Light (Body)"/>
              </a:rPr>
              <a:t>Activity source:</a:t>
            </a:r>
            <a:r>
              <a:rPr lang="en-US" sz="1600" b="0" i="0" dirty="0">
                <a:solidFill>
                  <a:srgbClr val="000000"/>
                </a:solidFill>
                <a:effectLst/>
                <a:latin typeface="Avenir Next LT Pro Light (Body)"/>
              </a:rPr>
              <a:t> “</a:t>
            </a:r>
            <a:r>
              <a:rPr lang="en-US" sz="1600" b="0" i="0" u="sng" dirty="0">
                <a:effectLst/>
                <a:latin typeface="Avenir Next LT Pro Light (Body)"/>
                <a:hlinkClick r:id="rId3"/>
              </a:rPr>
              <a:t>Respect</a:t>
            </a:r>
            <a:r>
              <a:rPr lang="en-US" sz="1600" b="0" i="0" dirty="0">
                <a:solidFill>
                  <a:srgbClr val="000000"/>
                </a:solidFill>
                <a:effectLst/>
                <a:latin typeface="Avenir Next LT Pro Light (Body)"/>
              </a:rPr>
              <a:t>” by Ulrike </a:t>
            </a:r>
            <a:r>
              <a:rPr lang="en-US" sz="1600" b="0" i="0" dirty="0" err="1">
                <a:solidFill>
                  <a:srgbClr val="000000"/>
                </a:solidFill>
                <a:effectLst/>
                <a:latin typeface="Avenir Next LT Pro Light (Body)"/>
              </a:rPr>
              <a:t>Kestler</a:t>
            </a:r>
            <a:r>
              <a:rPr lang="en-US" sz="1600" b="0" i="0" dirty="0">
                <a:solidFill>
                  <a:srgbClr val="000000"/>
                </a:solidFill>
                <a:effectLst/>
                <a:latin typeface="Avenir Next LT Pro Light (Body)"/>
              </a:rPr>
              <a:t> In </a:t>
            </a:r>
            <a:r>
              <a:rPr lang="en-US" sz="1600" b="0" i="1" u="sng" dirty="0">
                <a:effectLst/>
                <a:latin typeface="Avenir Next LT Pro Light (Body)"/>
                <a:hlinkClick r:id="rId4"/>
              </a:rPr>
              <a:t>Academic Integrity</a:t>
            </a:r>
            <a:r>
              <a:rPr lang="en-US" sz="1600" b="0" i="0" dirty="0">
                <a:solidFill>
                  <a:srgbClr val="000000"/>
                </a:solidFill>
                <a:effectLst/>
                <a:latin typeface="Avenir Next LT Pro Light (Body)"/>
              </a:rPr>
              <a:t> is licensed under </a:t>
            </a:r>
            <a:r>
              <a:rPr lang="en-US" sz="1600" b="0" i="0" u="sng" dirty="0">
                <a:effectLst/>
                <a:latin typeface="Avenir Next LT Pro Light (Body)"/>
                <a:hlinkClick r:id="rId5"/>
              </a:rPr>
              <a:t>CC BY-NC-SA 4.0</a:t>
            </a:r>
            <a:r>
              <a:rPr lang="en-US" sz="1600" b="0" i="0" dirty="0">
                <a:solidFill>
                  <a:srgbClr val="000000"/>
                </a:solidFill>
                <a:effectLst/>
                <a:latin typeface="Avenir Next LT Pro Light (Body)"/>
              </a:rPr>
              <a:t>. / Text version created and minor summarization.</a:t>
            </a:r>
            <a:endParaRPr lang="en-US" sz="1600" dirty="0">
              <a:latin typeface="Avenir Next LT Pro Light (Body)"/>
            </a:endParaRPr>
          </a:p>
        </p:txBody>
      </p:sp>
      <p:sp>
        <p:nvSpPr>
          <p:cNvPr id="5" name="Slide Number Placeholder 4">
            <a:extLst>
              <a:ext uri="{FF2B5EF4-FFF2-40B4-BE49-F238E27FC236}">
                <a16:creationId xmlns:a16="http://schemas.microsoft.com/office/drawing/2014/main" id="{952665A5-5BF6-0270-02CF-E27EB898BA15}"/>
              </a:ext>
            </a:extLst>
          </p:cNvPr>
          <p:cNvSpPr>
            <a:spLocks noGrp="1"/>
          </p:cNvSpPr>
          <p:nvPr>
            <p:ph type="sldNum" sz="quarter" idx="12"/>
          </p:nvPr>
        </p:nvSpPr>
        <p:spPr/>
        <p:txBody>
          <a:bodyPr/>
          <a:lstStyle/>
          <a:p>
            <a:fld id="{5DEF7F31-0B8A-474A-B86C-91F381754329}" type="slidenum">
              <a:rPr lang="en-US" smtClean="0"/>
              <a:t>32</a:t>
            </a:fld>
            <a:endParaRPr lang="en-US" dirty="0"/>
          </a:p>
        </p:txBody>
      </p:sp>
    </p:spTree>
    <p:extLst>
      <p:ext uri="{BB962C8B-B14F-4D97-AF65-F5344CB8AC3E}">
        <p14:creationId xmlns:p14="http://schemas.microsoft.com/office/powerpoint/2010/main" val="29090319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95E70-9C00-62B1-D2EE-12A80CB2C83A}"/>
              </a:ext>
            </a:extLst>
          </p:cNvPr>
          <p:cNvSpPr>
            <a:spLocks noGrp="1"/>
          </p:cNvSpPr>
          <p:nvPr>
            <p:ph type="title"/>
          </p:nvPr>
        </p:nvSpPr>
        <p:spPr/>
        <p:txBody>
          <a:bodyPr/>
          <a:lstStyle/>
          <a:p>
            <a:r>
              <a:rPr lang="en-US" dirty="0"/>
              <a:t>Respect Scenario Responses (Continued 4)</a:t>
            </a:r>
          </a:p>
        </p:txBody>
      </p:sp>
      <p:sp>
        <p:nvSpPr>
          <p:cNvPr id="3" name="Content Placeholder 2">
            <a:extLst>
              <a:ext uri="{FF2B5EF4-FFF2-40B4-BE49-F238E27FC236}">
                <a16:creationId xmlns:a16="http://schemas.microsoft.com/office/drawing/2014/main" id="{A217B167-A037-0B8F-399B-21060D530DE5}"/>
              </a:ext>
            </a:extLst>
          </p:cNvPr>
          <p:cNvSpPr>
            <a:spLocks noGrp="1"/>
          </p:cNvSpPr>
          <p:nvPr>
            <p:ph idx="1"/>
          </p:nvPr>
        </p:nvSpPr>
        <p:spPr/>
        <p:txBody>
          <a:bodyPr/>
          <a:lstStyle/>
          <a:p>
            <a:pPr marL="514350" indent="-514350" algn="l">
              <a:buFont typeface="+mj-lt"/>
              <a:buAutoNum type="arabicPeriod" startAt="5"/>
            </a:pPr>
            <a:r>
              <a:rPr lang="en-US" sz="2000" b="1" i="0" dirty="0">
                <a:solidFill>
                  <a:srgbClr val="000000"/>
                </a:solidFill>
                <a:effectLst/>
              </a:rPr>
              <a:t>Consult with your instructor about your situation:</a:t>
            </a:r>
          </a:p>
          <a:p>
            <a:pPr marL="560070" lvl="1" indent="-285750">
              <a:buFont typeface="Arial" panose="020B0604020202020204" pitchFamily="34" charset="0"/>
              <a:buChar char="•"/>
            </a:pPr>
            <a:r>
              <a:rPr lang="en-US" sz="2000" b="0" i="0" dirty="0">
                <a:solidFill>
                  <a:srgbClr val="000000"/>
                </a:solidFill>
                <a:effectLst/>
              </a:rPr>
              <a:t>This is also a good way to proceed. </a:t>
            </a:r>
            <a:endParaRPr lang="en-US" sz="2000" dirty="0">
              <a:solidFill>
                <a:srgbClr val="000000"/>
              </a:solidFill>
            </a:endParaRPr>
          </a:p>
          <a:p>
            <a:pPr marL="560070" lvl="1" indent="-285750">
              <a:buFont typeface="Arial" panose="020B0604020202020204" pitchFamily="34" charset="0"/>
              <a:buChar char="•"/>
            </a:pPr>
            <a:r>
              <a:rPr lang="en-US" sz="2000" b="0" i="0" dirty="0">
                <a:solidFill>
                  <a:srgbClr val="000000"/>
                </a:solidFill>
                <a:effectLst/>
              </a:rPr>
              <a:t>At one time we have all forgotten or misunderstood instructions, only </a:t>
            </a:r>
            <a:r>
              <a:rPr lang="en-US" sz="2000" dirty="0">
                <a:solidFill>
                  <a:srgbClr val="000000"/>
                </a:solidFill>
              </a:rPr>
              <a:t>to </a:t>
            </a:r>
            <a:r>
              <a:rPr lang="en-US" sz="2000" b="0" i="0" dirty="0">
                <a:solidFill>
                  <a:srgbClr val="000000"/>
                </a:solidFill>
                <a:effectLst/>
              </a:rPr>
              <a:t>realize this later. Your instructor will appreciate your honesty and respect you for respecting their instructions. They may tell you to start over or find another acceptable way for you to finish the assignment.</a:t>
            </a:r>
            <a:endParaRPr lang="en-US" sz="2000" dirty="0"/>
          </a:p>
          <a:p>
            <a:endParaRPr lang="en-US" dirty="0"/>
          </a:p>
        </p:txBody>
      </p:sp>
      <p:sp>
        <p:nvSpPr>
          <p:cNvPr id="4" name="Footer Placeholder 3">
            <a:extLst>
              <a:ext uri="{FF2B5EF4-FFF2-40B4-BE49-F238E27FC236}">
                <a16:creationId xmlns:a16="http://schemas.microsoft.com/office/drawing/2014/main" id="{9FC6C6C3-3C38-818F-6CC8-83CB331E2B72}"/>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7" name="TextBox 6">
            <a:extLst>
              <a:ext uri="{FF2B5EF4-FFF2-40B4-BE49-F238E27FC236}">
                <a16:creationId xmlns:a16="http://schemas.microsoft.com/office/drawing/2014/main" id="{529ACD46-465D-1ED3-A57B-E48871D677F7}"/>
              </a:ext>
            </a:extLst>
          </p:cNvPr>
          <p:cNvSpPr txBox="1"/>
          <p:nvPr/>
        </p:nvSpPr>
        <p:spPr>
          <a:xfrm>
            <a:off x="304796" y="5771575"/>
            <a:ext cx="10761617" cy="584775"/>
          </a:xfrm>
          <a:prstGeom prst="rect">
            <a:avLst/>
          </a:prstGeom>
          <a:noFill/>
        </p:spPr>
        <p:txBody>
          <a:bodyPr wrap="square" rtlCol="0">
            <a:spAutoFit/>
          </a:bodyPr>
          <a:lstStyle/>
          <a:p>
            <a:r>
              <a:rPr lang="en-US" sz="1600" b="1" i="0" dirty="0">
                <a:solidFill>
                  <a:srgbClr val="000000"/>
                </a:solidFill>
                <a:effectLst/>
                <a:latin typeface="Avenir Next LT Pro Light (Body)"/>
              </a:rPr>
              <a:t>Activity source:</a:t>
            </a:r>
            <a:r>
              <a:rPr lang="en-US" sz="1600" b="0" i="0" dirty="0">
                <a:solidFill>
                  <a:srgbClr val="000000"/>
                </a:solidFill>
                <a:effectLst/>
                <a:latin typeface="Avenir Next LT Pro Light (Body)"/>
              </a:rPr>
              <a:t> “</a:t>
            </a:r>
            <a:r>
              <a:rPr lang="en-US" sz="1600" b="0" i="0" u="sng" dirty="0">
                <a:effectLst/>
                <a:latin typeface="Avenir Next LT Pro Light (Body)"/>
                <a:hlinkClick r:id="rId3"/>
              </a:rPr>
              <a:t>Respect</a:t>
            </a:r>
            <a:r>
              <a:rPr lang="en-US" sz="1600" b="0" i="0" dirty="0">
                <a:solidFill>
                  <a:srgbClr val="000000"/>
                </a:solidFill>
                <a:effectLst/>
                <a:latin typeface="Avenir Next LT Pro Light (Body)"/>
              </a:rPr>
              <a:t>” by Ulrike </a:t>
            </a:r>
            <a:r>
              <a:rPr lang="en-US" sz="1600" b="0" i="0" dirty="0" err="1">
                <a:solidFill>
                  <a:srgbClr val="000000"/>
                </a:solidFill>
                <a:effectLst/>
                <a:latin typeface="Avenir Next LT Pro Light (Body)"/>
              </a:rPr>
              <a:t>Kestler</a:t>
            </a:r>
            <a:r>
              <a:rPr lang="en-US" sz="1600" b="0" i="0" dirty="0">
                <a:solidFill>
                  <a:srgbClr val="000000"/>
                </a:solidFill>
                <a:effectLst/>
                <a:latin typeface="Avenir Next LT Pro Light (Body)"/>
              </a:rPr>
              <a:t> In </a:t>
            </a:r>
            <a:r>
              <a:rPr lang="en-US" sz="1600" b="0" i="1" u="sng" dirty="0">
                <a:effectLst/>
                <a:latin typeface="Avenir Next LT Pro Light (Body)"/>
                <a:hlinkClick r:id="rId4"/>
              </a:rPr>
              <a:t>Academic Integrity</a:t>
            </a:r>
            <a:r>
              <a:rPr lang="en-US" sz="1600" b="0" i="0" dirty="0">
                <a:solidFill>
                  <a:srgbClr val="000000"/>
                </a:solidFill>
                <a:effectLst/>
                <a:latin typeface="Avenir Next LT Pro Light (Body)"/>
              </a:rPr>
              <a:t> is licensed under </a:t>
            </a:r>
            <a:r>
              <a:rPr lang="en-US" sz="1600" b="0" i="0" u="sng" dirty="0">
                <a:effectLst/>
                <a:latin typeface="Avenir Next LT Pro Light (Body)"/>
                <a:hlinkClick r:id="rId5"/>
              </a:rPr>
              <a:t>CC BY-NC-SA 4.0</a:t>
            </a:r>
            <a:r>
              <a:rPr lang="en-US" sz="1600" b="0" i="0" dirty="0">
                <a:solidFill>
                  <a:srgbClr val="000000"/>
                </a:solidFill>
                <a:effectLst/>
                <a:latin typeface="Avenir Next LT Pro Light (Body)"/>
              </a:rPr>
              <a:t>. / Text version created and minor summarization.</a:t>
            </a:r>
            <a:endParaRPr lang="en-US" sz="1600" dirty="0">
              <a:latin typeface="Avenir Next LT Pro Light (Body)"/>
            </a:endParaRPr>
          </a:p>
        </p:txBody>
      </p:sp>
      <p:sp>
        <p:nvSpPr>
          <p:cNvPr id="5" name="Slide Number Placeholder 4">
            <a:extLst>
              <a:ext uri="{FF2B5EF4-FFF2-40B4-BE49-F238E27FC236}">
                <a16:creationId xmlns:a16="http://schemas.microsoft.com/office/drawing/2014/main" id="{68B889F3-B32F-FF98-EA4D-7CFD51FBEE91}"/>
              </a:ext>
            </a:extLst>
          </p:cNvPr>
          <p:cNvSpPr>
            <a:spLocks noGrp="1"/>
          </p:cNvSpPr>
          <p:nvPr>
            <p:ph type="sldNum" sz="quarter" idx="12"/>
          </p:nvPr>
        </p:nvSpPr>
        <p:spPr/>
        <p:txBody>
          <a:bodyPr/>
          <a:lstStyle/>
          <a:p>
            <a:fld id="{5DEF7F31-0B8A-474A-B86C-91F381754329}" type="slidenum">
              <a:rPr lang="en-US" smtClean="0"/>
              <a:t>33</a:t>
            </a:fld>
            <a:endParaRPr lang="en-US" dirty="0"/>
          </a:p>
        </p:txBody>
      </p:sp>
    </p:spTree>
    <p:extLst>
      <p:ext uri="{BB962C8B-B14F-4D97-AF65-F5344CB8AC3E}">
        <p14:creationId xmlns:p14="http://schemas.microsoft.com/office/powerpoint/2010/main" val="37103355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1B1F3-53E4-D1BE-4363-0CCF7D57571A}"/>
              </a:ext>
            </a:extLst>
          </p:cNvPr>
          <p:cNvSpPr>
            <a:spLocks noGrp="1"/>
          </p:cNvSpPr>
          <p:nvPr>
            <p:ph type="title"/>
          </p:nvPr>
        </p:nvSpPr>
        <p:spPr/>
        <p:txBody>
          <a:bodyPr/>
          <a:lstStyle/>
          <a:p>
            <a:r>
              <a:rPr lang="en-US" dirty="0"/>
              <a:t>Responsibility</a:t>
            </a:r>
          </a:p>
        </p:txBody>
      </p:sp>
      <p:sp>
        <p:nvSpPr>
          <p:cNvPr id="3" name="Content Placeholder 2">
            <a:extLst>
              <a:ext uri="{FF2B5EF4-FFF2-40B4-BE49-F238E27FC236}">
                <a16:creationId xmlns:a16="http://schemas.microsoft.com/office/drawing/2014/main" id="{BFF4116D-34E2-E75C-90FC-36076372A80D}"/>
              </a:ext>
            </a:extLst>
          </p:cNvPr>
          <p:cNvSpPr>
            <a:spLocks noGrp="1"/>
          </p:cNvSpPr>
          <p:nvPr>
            <p:ph idx="1"/>
          </p:nvPr>
        </p:nvSpPr>
        <p:spPr/>
        <p:txBody>
          <a:bodyPr/>
          <a:lstStyle/>
          <a:p>
            <a:r>
              <a:rPr lang="en-US" sz="2000" dirty="0"/>
              <a:t>You show responsible </a:t>
            </a:r>
            <a:r>
              <a:rPr lang="en-US" sz="2000" dirty="0" err="1"/>
              <a:t>behaviour</a:t>
            </a:r>
            <a:r>
              <a:rPr lang="en-US" sz="2000" dirty="0"/>
              <a:t> when you:</a:t>
            </a:r>
          </a:p>
          <a:p>
            <a:pPr marL="560070" lvl="1" indent="-285750">
              <a:buFont typeface="Arial" panose="020B0604020202020204" pitchFamily="34" charset="0"/>
              <a:buChar char="•"/>
            </a:pPr>
            <a:r>
              <a:rPr lang="en-US" sz="2000" b="0" dirty="0"/>
              <a:t>Lead by example.</a:t>
            </a:r>
          </a:p>
          <a:p>
            <a:pPr marL="560070" lvl="1" indent="-285750">
              <a:buFont typeface="Arial" panose="020B0604020202020204" pitchFamily="34" charset="0"/>
              <a:buChar char="•"/>
            </a:pPr>
            <a:r>
              <a:rPr lang="en-US" sz="2000" b="0" dirty="0"/>
              <a:t>Resist negative peer pressure.</a:t>
            </a:r>
          </a:p>
          <a:p>
            <a:pPr marL="560070" lvl="1" indent="-285750">
              <a:buFont typeface="Arial" panose="020B0604020202020204" pitchFamily="34" charset="0"/>
              <a:buChar char="•"/>
            </a:pPr>
            <a:r>
              <a:rPr lang="en-US" sz="2000" b="0" dirty="0"/>
              <a:t>Discourage others from violating academic integrity principles.</a:t>
            </a:r>
          </a:p>
          <a:p>
            <a:pPr marL="560070" lvl="1" indent="-285750">
              <a:buFont typeface="Arial" panose="020B0604020202020204" pitchFamily="34" charset="0"/>
              <a:buChar char="•"/>
            </a:pPr>
            <a:r>
              <a:rPr lang="en-US" sz="2000" b="0" dirty="0"/>
              <a:t>Doing work to the best of your ability. </a:t>
            </a:r>
          </a:p>
          <a:p>
            <a:r>
              <a:rPr lang="en-US" sz="2000" dirty="0"/>
              <a:t>You are accountable to yourself and others.</a:t>
            </a:r>
          </a:p>
          <a:p>
            <a:endParaRPr lang="en-US" dirty="0"/>
          </a:p>
        </p:txBody>
      </p:sp>
      <p:sp>
        <p:nvSpPr>
          <p:cNvPr id="4" name="Footer Placeholder 3">
            <a:extLst>
              <a:ext uri="{FF2B5EF4-FFF2-40B4-BE49-F238E27FC236}">
                <a16:creationId xmlns:a16="http://schemas.microsoft.com/office/drawing/2014/main" id="{EE462E83-430E-3AEA-AD98-B8D6655E5750}"/>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FC848054-6280-A24A-EDA3-6C7FAE6469B3}"/>
              </a:ext>
            </a:extLst>
          </p:cNvPr>
          <p:cNvSpPr txBox="1"/>
          <p:nvPr/>
        </p:nvSpPr>
        <p:spPr>
          <a:xfrm>
            <a:off x="7288487" y="6301226"/>
            <a:ext cx="2644697" cy="338554"/>
          </a:xfrm>
          <a:prstGeom prst="rect">
            <a:avLst/>
          </a:prstGeom>
          <a:noFill/>
        </p:spPr>
        <p:txBody>
          <a:bodyPr wrap="square" rtlCol="0">
            <a:spAutoFit/>
          </a:bodyPr>
          <a:lstStyle/>
          <a:p>
            <a:r>
              <a:rPr lang="en-US" sz="1600" dirty="0">
                <a:solidFill>
                  <a:srgbClr val="39393A"/>
                </a:solidFill>
              </a:rPr>
              <a:t>(Booth et al., 2022)</a:t>
            </a:r>
          </a:p>
        </p:txBody>
      </p:sp>
      <p:sp>
        <p:nvSpPr>
          <p:cNvPr id="5" name="Slide Number Placeholder 4">
            <a:extLst>
              <a:ext uri="{FF2B5EF4-FFF2-40B4-BE49-F238E27FC236}">
                <a16:creationId xmlns:a16="http://schemas.microsoft.com/office/drawing/2014/main" id="{055EC1B7-603A-1365-6304-4B0A6D2DA083}"/>
              </a:ext>
            </a:extLst>
          </p:cNvPr>
          <p:cNvSpPr>
            <a:spLocks noGrp="1"/>
          </p:cNvSpPr>
          <p:nvPr>
            <p:ph type="sldNum" sz="quarter" idx="12"/>
          </p:nvPr>
        </p:nvSpPr>
        <p:spPr/>
        <p:txBody>
          <a:bodyPr/>
          <a:lstStyle/>
          <a:p>
            <a:fld id="{5DEF7F31-0B8A-474A-B86C-91F381754329}" type="slidenum">
              <a:rPr lang="en-US" smtClean="0"/>
              <a:t>34</a:t>
            </a:fld>
            <a:endParaRPr lang="en-US" dirty="0"/>
          </a:p>
        </p:txBody>
      </p:sp>
    </p:spTree>
    <p:extLst>
      <p:ext uri="{BB962C8B-B14F-4D97-AF65-F5344CB8AC3E}">
        <p14:creationId xmlns:p14="http://schemas.microsoft.com/office/powerpoint/2010/main" val="50989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194DB-092C-BDE4-FE9E-27740AB73DC8}"/>
              </a:ext>
            </a:extLst>
          </p:cNvPr>
          <p:cNvSpPr>
            <a:spLocks noGrp="1"/>
          </p:cNvSpPr>
          <p:nvPr>
            <p:ph type="title"/>
          </p:nvPr>
        </p:nvSpPr>
        <p:spPr/>
        <p:txBody>
          <a:bodyPr/>
          <a:lstStyle/>
          <a:p>
            <a:r>
              <a:rPr lang="en-US" dirty="0"/>
              <a:t>Responsibility Scenario</a:t>
            </a:r>
          </a:p>
        </p:txBody>
      </p:sp>
      <p:sp>
        <p:nvSpPr>
          <p:cNvPr id="3" name="Content Placeholder 2">
            <a:extLst>
              <a:ext uri="{FF2B5EF4-FFF2-40B4-BE49-F238E27FC236}">
                <a16:creationId xmlns:a16="http://schemas.microsoft.com/office/drawing/2014/main" id="{A330F090-D1DE-2389-5EF6-53C44B60BB22}"/>
              </a:ext>
            </a:extLst>
          </p:cNvPr>
          <p:cNvSpPr>
            <a:spLocks noGrp="1"/>
          </p:cNvSpPr>
          <p:nvPr>
            <p:ph idx="1"/>
          </p:nvPr>
        </p:nvSpPr>
        <p:spPr/>
        <p:txBody>
          <a:bodyPr/>
          <a:lstStyle/>
          <a:p>
            <a:pPr marL="0" indent="0">
              <a:buNone/>
            </a:pPr>
            <a:r>
              <a:rPr lang="en-US" sz="2000" b="1" dirty="0"/>
              <a:t>Scenario 5: </a:t>
            </a:r>
            <a:r>
              <a:rPr lang="en-US" sz="2000" b="0" i="0" dirty="0">
                <a:solidFill>
                  <a:srgbClr val="000000"/>
                </a:solidFill>
                <a:effectLst/>
              </a:rPr>
              <a:t>You have difficulties with your studies, especially in one of your courses. You have been stuck on your essay for a whole week already. You are afraid that you may fail the course if you can’t turn this situation around. What should you do?</a:t>
            </a:r>
            <a:endParaRPr lang="en-US" sz="2000" dirty="0"/>
          </a:p>
          <a:p>
            <a:endParaRPr lang="en-US" dirty="0"/>
          </a:p>
        </p:txBody>
      </p:sp>
      <p:sp>
        <p:nvSpPr>
          <p:cNvPr id="4" name="Footer Placeholder 3">
            <a:extLst>
              <a:ext uri="{FF2B5EF4-FFF2-40B4-BE49-F238E27FC236}">
                <a16:creationId xmlns:a16="http://schemas.microsoft.com/office/drawing/2014/main" id="{9DC4ED3E-D3D2-6203-7FAB-5639BD5FF9E6}"/>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F14956F5-A849-0E25-D1B5-AB439075352D}"/>
              </a:ext>
            </a:extLst>
          </p:cNvPr>
          <p:cNvSpPr txBox="1"/>
          <p:nvPr/>
        </p:nvSpPr>
        <p:spPr>
          <a:xfrm>
            <a:off x="3461101" y="6352143"/>
            <a:ext cx="6359838" cy="338554"/>
          </a:xfrm>
          <a:prstGeom prst="rect">
            <a:avLst/>
          </a:prstGeom>
          <a:noFill/>
        </p:spPr>
        <p:txBody>
          <a:bodyPr wrap="square" rtlCol="0">
            <a:spAutoFit/>
          </a:bodyPr>
          <a:lstStyle/>
          <a:p>
            <a:r>
              <a:rPr lang="en-US" sz="1600" b="0" i="0" dirty="0">
                <a:solidFill>
                  <a:srgbClr val="373D3F"/>
                </a:solidFill>
                <a:effectLst/>
                <a:latin typeface="Avenir Next LT Pro Light (Body)"/>
              </a:rPr>
              <a:t>(</a:t>
            </a:r>
            <a:r>
              <a:rPr lang="en-US" sz="1600" b="0" i="0" dirty="0" err="1">
                <a:solidFill>
                  <a:srgbClr val="373D3F"/>
                </a:solidFill>
                <a:effectLst/>
                <a:latin typeface="Avenir Next LT Pro Light (Body)"/>
              </a:rPr>
              <a:t>MusicCentric</a:t>
            </a:r>
            <a:r>
              <a:rPr lang="en-US" sz="1600" b="0" i="0" dirty="0">
                <a:solidFill>
                  <a:srgbClr val="373D3F"/>
                </a:solidFill>
                <a:effectLst/>
                <a:latin typeface="Avenir Next LT Pro Light (Body)"/>
              </a:rPr>
              <a:t> Technologies, 2018, </a:t>
            </a:r>
            <a:r>
              <a:rPr lang="en-US" sz="1600" dirty="0">
                <a:solidFill>
                  <a:schemeClr val="tx2"/>
                </a:solidFill>
                <a:latin typeface="Avenir Next LT Pro Light (Body)"/>
              </a:rPr>
              <a:t>as cited in </a:t>
            </a:r>
            <a:r>
              <a:rPr lang="en-US" sz="1600" dirty="0">
                <a:solidFill>
                  <a:srgbClr val="373D3F"/>
                </a:solidFill>
                <a:latin typeface="Avenir Next LT Pro Light (Body)"/>
              </a:rPr>
              <a:t>Booth et al</a:t>
            </a:r>
            <a:r>
              <a:rPr lang="en-US" sz="1600" dirty="0">
                <a:solidFill>
                  <a:schemeClr val="tx2"/>
                </a:solidFill>
                <a:latin typeface="Avenir Next LT Pro Light (Body)"/>
              </a:rPr>
              <a:t>., 2022</a:t>
            </a:r>
            <a:r>
              <a:rPr lang="en-US" sz="1600" b="0" i="0" dirty="0">
                <a:solidFill>
                  <a:srgbClr val="373D3F"/>
                </a:solidFill>
                <a:effectLst/>
                <a:latin typeface="Avenir Next LT Pro Light (Body)"/>
              </a:rPr>
              <a:t>). </a:t>
            </a:r>
          </a:p>
        </p:txBody>
      </p:sp>
      <p:sp>
        <p:nvSpPr>
          <p:cNvPr id="5" name="Slide Number Placeholder 4">
            <a:extLst>
              <a:ext uri="{FF2B5EF4-FFF2-40B4-BE49-F238E27FC236}">
                <a16:creationId xmlns:a16="http://schemas.microsoft.com/office/drawing/2014/main" id="{5447D869-A38E-D819-F11A-7A837192ACFD}"/>
              </a:ext>
            </a:extLst>
          </p:cNvPr>
          <p:cNvSpPr>
            <a:spLocks noGrp="1"/>
          </p:cNvSpPr>
          <p:nvPr>
            <p:ph type="sldNum" sz="quarter" idx="12"/>
          </p:nvPr>
        </p:nvSpPr>
        <p:spPr/>
        <p:txBody>
          <a:bodyPr/>
          <a:lstStyle/>
          <a:p>
            <a:fld id="{5DEF7F31-0B8A-474A-B86C-91F381754329}" type="slidenum">
              <a:rPr lang="en-US" smtClean="0"/>
              <a:t>35</a:t>
            </a:fld>
            <a:endParaRPr lang="en-US" dirty="0"/>
          </a:p>
        </p:txBody>
      </p:sp>
    </p:spTree>
    <p:extLst>
      <p:ext uri="{BB962C8B-B14F-4D97-AF65-F5344CB8AC3E}">
        <p14:creationId xmlns:p14="http://schemas.microsoft.com/office/powerpoint/2010/main" val="40940115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755E2-BD68-8043-442F-1EF8984BB6E9}"/>
              </a:ext>
            </a:extLst>
          </p:cNvPr>
          <p:cNvSpPr>
            <a:spLocks noGrp="1"/>
          </p:cNvSpPr>
          <p:nvPr>
            <p:ph type="title"/>
          </p:nvPr>
        </p:nvSpPr>
        <p:spPr/>
        <p:txBody>
          <a:bodyPr/>
          <a:lstStyle/>
          <a:p>
            <a:r>
              <a:rPr lang="en-US" dirty="0"/>
              <a:t>Responsibility Scenario Responses</a:t>
            </a:r>
          </a:p>
        </p:txBody>
      </p:sp>
      <p:sp>
        <p:nvSpPr>
          <p:cNvPr id="3" name="Content Placeholder 2">
            <a:extLst>
              <a:ext uri="{FF2B5EF4-FFF2-40B4-BE49-F238E27FC236}">
                <a16:creationId xmlns:a16="http://schemas.microsoft.com/office/drawing/2014/main" id="{78D76DFB-19F8-928D-3804-8FFEE4171709}"/>
              </a:ext>
            </a:extLst>
          </p:cNvPr>
          <p:cNvSpPr>
            <a:spLocks noGrp="1"/>
          </p:cNvSpPr>
          <p:nvPr>
            <p:ph idx="1"/>
          </p:nvPr>
        </p:nvSpPr>
        <p:spPr>
          <a:xfrm>
            <a:off x="1038305" y="2459214"/>
            <a:ext cx="9950103" cy="3513514"/>
          </a:xfrm>
        </p:spPr>
        <p:txBody>
          <a:bodyPr/>
          <a:lstStyle/>
          <a:p>
            <a:pPr marL="514350" indent="-514350" algn="l">
              <a:buFont typeface="+mj-lt"/>
              <a:buAutoNum type="arabicPeriod"/>
            </a:pPr>
            <a:r>
              <a:rPr lang="en-US" sz="2000" b="1" i="0" dirty="0">
                <a:solidFill>
                  <a:srgbClr val="000000"/>
                </a:solidFill>
                <a:effectLst/>
              </a:rPr>
              <a:t>Ask your friends for advice:</a:t>
            </a:r>
          </a:p>
          <a:p>
            <a:pPr marL="560070" lvl="1" indent="-285750">
              <a:buFont typeface="Arial" panose="020B0604020202020204" pitchFamily="34" charset="0"/>
              <a:buChar char="•"/>
            </a:pPr>
            <a:r>
              <a:rPr lang="en-US" sz="2000" b="0" i="0" dirty="0">
                <a:solidFill>
                  <a:srgbClr val="000000"/>
                </a:solidFill>
                <a:effectLst/>
              </a:rPr>
              <a:t>This is a good place to start, but it is your responsibility to take advantage of all the options available to you:  getting advice from your professor and various student support services offered by Georgian College.</a:t>
            </a:r>
          </a:p>
          <a:p>
            <a:endParaRPr lang="en-US" dirty="0"/>
          </a:p>
        </p:txBody>
      </p:sp>
      <p:sp>
        <p:nvSpPr>
          <p:cNvPr id="4" name="Footer Placeholder 3">
            <a:extLst>
              <a:ext uri="{FF2B5EF4-FFF2-40B4-BE49-F238E27FC236}">
                <a16:creationId xmlns:a16="http://schemas.microsoft.com/office/drawing/2014/main" id="{3CB0F632-281E-E95A-B56B-BF1C91DAE6C3}"/>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38589A90-2132-D04E-7FE5-099BE438B99B}"/>
              </a:ext>
            </a:extLst>
          </p:cNvPr>
          <p:cNvSpPr txBox="1"/>
          <p:nvPr/>
        </p:nvSpPr>
        <p:spPr>
          <a:xfrm>
            <a:off x="718694" y="5771575"/>
            <a:ext cx="10308771" cy="584775"/>
          </a:xfrm>
          <a:prstGeom prst="rect">
            <a:avLst/>
          </a:prstGeom>
          <a:noFill/>
        </p:spPr>
        <p:txBody>
          <a:bodyPr wrap="square" rtlCol="0">
            <a:spAutoFit/>
          </a:bodyPr>
          <a:lstStyle/>
          <a:p>
            <a:r>
              <a:rPr lang="en-US" sz="1600" b="1" i="0" dirty="0">
                <a:solidFill>
                  <a:srgbClr val="000000"/>
                </a:solidFill>
                <a:effectLst/>
                <a:latin typeface="Avenir Next LT Pro Light (Body)"/>
              </a:rPr>
              <a:t>Activity source:</a:t>
            </a:r>
            <a:r>
              <a:rPr lang="en-US" sz="1600" b="0" i="0" dirty="0">
                <a:solidFill>
                  <a:srgbClr val="000000"/>
                </a:solidFill>
                <a:effectLst/>
                <a:latin typeface="Avenir Next LT Pro Light (Body)"/>
              </a:rPr>
              <a:t> “</a:t>
            </a:r>
            <a:r>
              <a:rPr lang="en-US" sz="1600" b="0" i="0" u="sng" dirty="0">
                <a:effectLst/>
                <a:latin typeface="Avenir Next LT Pro Light (Body)"/>
                <a:hlinkClick r:id="rId3"/>
              </a:rPr>
              <a:t>Responsibility</a:t>
            </a:r>
            <a:r>
              <a:rPr lang="en-US" sz="1600" b="0" i="0" dirty="0">
                <a:solidFill>
                  <a:srgbClr val="000000"/>
                </a:solidFill>
                <a:effectLst/>
                <a:latin typeface="Avenir Next LT Pro Light (Body)"/>
              </a:rPr>
              <a:t>” by Ulrike </a:t>
            </a:r>
            <a:r>
              <a:rPr lang="en-US" sz="1600" b="0" i="0" dirty="0" err="1">
                <a:solidFill>
                  <a:srgbClr val="000000"/>
                </a:solidFill>
                <a:effectLst/>
                <a:latin typeface="Avenir Next LT Pro Light (Body)"/>
              </a:rPr>
              <a:t>Kestler</a:t>
            </a:r>
            <a:r>
              <a:rPr lang="en-US" sz="1600" b="0" i="0" dirty="0">
                <a:solidFill>
                  <a:srgbClr val="000000"/>
                </a:solidFill>
                <a:effectLst/>
                <a:latin typeface="Avenir Next LT Pro Light (Body)"/>
              </a:rPr>
              <a:t> In </a:t>
            </a:r>
            <a:r>
              <a:rPr lang="en-US" sz="1600" b="0" i="1" u="sng" dirty="0">
                <a:effectLst/>
                <a:latin typeface="Avenir Next LT Pro Light (Body)"/>
                <a:hlinkClick r:id="rId4"/>
              </a:rPr>
              <a:t>Academic Integrity</a:t>
            </a:r>
            <a:r>
              <a:rPr lang="en-US" sz="1600" b="0" i="0" dirty="0">
                <a:solidFill>
                  <a:srgbClr val="000000"/>
                </a:solidFill>
                <a:effectLst/>
                <a:latin typeface="Avenir Next LT Pro Light (Body)"/>
              </a:rPr>
              <a:t> is licensed under </a:t>
            </a:r>
            <a:r>
              <a:rPr lang="en-US" sz="1600" b="0" i="0" u="sng" dirty="0">
                <a:effectLst/>
                <a:latin typeface="Avenir Next LT Pro Light (Body)"/>
                <a:hlinkClick r:id="rId5"/>
              </a:rPr>
              <a:t>CC BY-NC-SA 4.0</a:t>
            </a:r>
            <a:r>
              <a:rPr lang="en-US" sz="1600" b="0" i="0" dirty="0">
                <a:solidFill>
                  <a:srgbClr val="000000"/>
                </a:solidFill>
                <a:effectLst/>
                <a:latin typeface="Avenir Next LT Pro Light (Body)"/>
              </a:rPr>
              <a:t>. / Text version created and minor summarization.</a:t>
            </a:r>
            <a:endParaRPr lang="en-US" sz="1600" dirty="0">
              <a:latin typeface="Avenir Next LT Pro Light (Body)"/>
            </a:endParaRPr>
          </a:p>
        </p:txBody>
      </p:sp>
      <p:sp>
        <p:nvSpPr>
          <p:cNvPr id="5" name="Slide Number Placeholder 4">
            <a:extLst>
              <a:ext uri="{FF2B5EF4-FFF2-40B4-BE49-F238E27FC236}">
                <a16:creationId xmlns:a16="http://schemas.microsoft.com/office/drawing/2014/main" id="{6E9F6C09-D7EC-97DB-7319-C7541E347FFF}"/>
              </a:ext>
            </a:extLst>
          </p:cNvPr>
          <p:cNvSpPr>
            <a:spLocks noGrp="1"/>
          </p:cNvSpPr>
          <p:nvPr>
            <p:ph type="sldNum" sz="quarter" idx="12"/>
          </p:nvPr>
        </p:nvSpPr>
        <p:spPr/>
        <p:txBody>
          <a:bodyPr/>
          <a:lstStyle/>
          <a:p>
            <a:fld id="{5DEF7F31-0B8A-474A-B86C-91F381754329}" type="slidenum">
              <a:rPr lang="en-US" smtClean="0"/>
              <a:t>36</a:t>
            </a:fld>
            <a:endParaRPr lang="en-US" dirty="0"/>
          </a:p>
        </p:txBody>
      </p:sp>
    </p:spTree>
    <p:extLst>
      <p:ext uri="{BB962C8B-B14F-4D97-AF65-F5344CB8AC3E}">
        <p14:creationId xmlns:p14="http://schemas.microsoft.com/office/powerpoint/2010/main" val="38881909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5A589-E1C8-5F6C-7E3D-7D9E7E0B5B03}"/>
              </a:ext>
            </a:extLst>
          </p:cNvPr>
          <p:cNvSpPr>
            <a:spLocks noGrp="1"/>
          </p:cNvSpPr>
          <p:nvPr>
            <p:ph type="title"/>
          </p:nvPr>
        </p:nvSpPr>
        <p:spPr/>
        <p:txBody>
          <a:bodyPr/>
          <a:lstStyle/>
          <a:p>
            <a:r>
              <a:rPr lang="en-US" dirty="0"/>
              <a:t>Responsibility Scenario Responses (Continued 1)</a:t>
            </a:r>
          </a:p>
        </p:txBody>
      </p:sp>
      <p:sp>
        <p:nvSpPr>
          <p:cNvPr id="3" name="Content Placeholder 2">
            <a:extLst>
              <a:ext uri="{FF2B5EF4-FFF2-40B4-BE49-F238E27FC236}">
                <a16:creationId xmlns:a16="http://schemas.microsoft.com/office/drawing/2014/main" id="{4139170E-019B-68DC-D633-D43C1EE76B32}"/>
              </a:ext>
            </a:extLst>
          </p:cNvPr>
          <p:cNvSpPr>
            <a:spLocks noGrp="1"/>
          </p:cNvSpPr>
          <p:nvPr>
            <p:ph idx="1"/>
          </p:nvPr>
        </p:nvSpPr>
        <p:spPr/>
        <p:txBody>
          <a:bodyPr/>
          <a:lstStyle/>
          <a:p>
            <a:pPr marL="514350" indent="-514350" algn="l">
              <a:buFont typeface="+mj-lt"/>
              <a:buAutoNum type="arabicPeriod" startAt="2"/>
            </a:pPr>
            <a:r>
              <a:rPr lang="en-US" sz="2000" b="1" i="0" dirty="0">
                <a:solidFill>
                  <a:srgbClr val="000000"/>
                </a:solidFill>
                <a:effectLst/>
              </a:rPr>
              <a:t>Drop the course in which you are not doing well:</a:t>
            </a:r>
            <a:endParaRPr lang="en-US" sz="2000" dirty="0">
              <a:solidFill>
                <a:srgbClr val="000000"/>
              </a:solidFill>
            </a:endParaRPr>
          </a:p>
          <a:p>
            <a:pPr marL="560070" lvl="1" indent="-285750">
              <a:buFont typeface="Arial" panose="020B0604020202020204" pitchFamily="34" charset="0"/>
              <a:buChar char="•"/>
            </a:pPr>
            <a:r>
              <a:rPr lang="en-US" sz="2000" b="0" i="0" dirty="0">
                <a:solidFill>
                  <a:srgbClr val="000000"/>
                </a:solidFill>
                <a:effectLst/>
              </a:rPr>
              <a:t>This may feel like a good solution, but it is likely only a temporary fix. </a:t>
            </a:r>
          </a:p>
          <a:p>
            <a:pPr marL="560070" lvl="1" indent="-285750">
              <a:buFont typeface="Arial" panose="020B0604020202020204" pitchFamily="34" charset="0"/>
              <a:buChar char="•"/>
            </a:pPr>
            <a:r>
              <a:rPr lang="en-US" sz="2000" b="0" i="0" dirty="0">
                <a:solidFill>
                  <a:srgbClr val="000000"/>
                </a:solidFill>
                <a:effectLst/>
              </a:rPr>
              <a:t>You are responsible  to seek out the college’s support services to overcome issues related to: time-management, effective study skills and needing research and writing help.</a:t>
            </a:r>
          </a:p>
          <a:p>
            <a:endParaRPr lang="en-US" dirty="0"/>
          </a:p>
        </p:txBody>
      </p:sp>
      <p:sp>
        <p:nvSpPr>
          <p:cNvPr id="4" name="Footer Placeholder 3">
            <a:extLst>
              <a:ext uri="{FF2B5EF4-FFF2-40B4-BE49-F238E27FC236}">
                <a16:creationId xmlns:a16="http://schemas.microsoft.com/office/drawing/2014/main" id="{B29EF9A1-4899-4981-6F3A-1712AB86F738}"/>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DE8821A6-8A32-E487-5A3F-1909D3C71A6B}"/>
              </a:ext>
            </a:extLst>
          </p:cNvPr>
          <p:cNvSpPr txBox="1"/>
          <p:nvPr/>
        </p:nvSpPr>
        <p:spPr>
          <a:xfrm>
            <a:off x="694154" y="5628989"/>
            <a:ext cx="10308771" cy="584775"/>
          </a:xfrm>
          <a:prstGeom prst="rect">
            <a:avLst/>
          </a:prstGeom>
          <a:noFill/>
        </p:spPr>
        <p:txBody>
          <a:bodyPr wrap="square" rtlCol="0">
            <a:spAutoFit/>
          </a:bodyPr>
          <a:lstStyle/>
          <a:p>
            <a:r>
              <a:rPr lang="en-US" sz="1600" b="1" i="0" dirty="0">
                <a:solidFill>
                  <a:srgbClr val="000000"/>
                </a:solidFill>
                <a:effectLst/>
                <a:latin typeface="Avenir Next LT Pro Light (Body)"/>
              </a:rPr>
              <a:t>Activity source:</a:t>
            </a:r>
            <a:r>
              <a:rPr lang="en-US" sz="1600" b="0" i="0" dirty="0">
                <a:solidFill>
                  <a:srgbClr val="000000"/>
                </a:solidFill>
                <a:effectLst/>
                <a:latin typeface="Avenir Next LT Pro Light (Body)"/>
              </a:rPr>
              <a:t> “</a:t>
            </a:r>
            <a:r>
              <a:rPr lang="en-US" sz="1600" b="0" i="0" u="sng" dirty="0">
                <a:effectLst/>
                <a:latin typeface="Avenir Next LT Pro Light (Body)"/>
                <a:hlinkClick r:id="rId3"/>
              </a:rPr>
              <a:t>Responsibility</a:t>
            </a:r>
            <a:r>
              <a:rPr lang="en-US" sz="1600" b="0" i="0" dirty="0">
                <a:solidFill>
                  <a:srgbClr val="000000"/>
                </a:solidFill>
                <a:effectLst/>
                <a:latin typeface="Avenir Next LT Pro Light (Body)"/>
              </a:rPr>
              <a:t>” by Ulrike </a:t>
            </a:r>
            <a:r>
              <a:rPr lang="en-US" sz="1600" b="0" i="0" dirty="0" err="1">
                <a:solidFill>
                  <a:srgbClr val="000000"/>
                </a:solidFill>
                <a:effectLst/>
                <a:latin typeface="Avenir Next LT Pro Light (Body)"/>
              </a:rPr>
              <a:t>Kestler</a:t>
            </a:r>
            <a:r>
              <a:rPr lang="en-US" sz="1600" b="0" i="0" dirty="0">
                <a:solidFill>
                  <a:srgbClr val="000000"/>
                </a:solidFill>
                <a:effectLst/>
                <a:latin typeface="Avenir Next LT Pro Light (Body)"/>
              </a:rPr>
              <a:t> In </a:t>
            </a:r>
            <a:r>
              <a:rPr lang="en-US" sz="1600" b="0" i="1" u="sng" dirty="0">
                <a:effectLst/>
                <a:latin typeface="Avenir Next LT Pro Light (Body)"/>
                <a:hlinkClick r:id="rId4"/>
              </a:rPr>
              <a:t>Academic Integrity</a:t>
            </a:r>
            <a:r>
              <a:rPr lang="en-US" sz="1600" b="0" i="0" dirty="0">
                <a:solidFill>
                  <a:srgbClr val="000000"/>
                </a:solidFill>
                <a:effectLst/>
                <a:latin typeface="Avenir Next LT Pro Light (Body)"/>
              </a:rPr>
              <a:t> is licensed under </a:t>
            </a:r>
            <a:r>
              <a:rPr lang="en-US" sz="1600" b="0" i="0" u="sng" dirty="0">
                <a:effectLst/>
                <a:latin typeface="Avenir Next LT Pro Light (Body)"/>
                <a:hlinkClick r:id="rId5"/>
              </a:rPr>
              <a:t>CC BY-NC-SA 4.0</a:t>
            </a:r>
            <a:r>
              <a:rPr lang="en-US" sz="1600" b="0" i="0" dirty="0">
                <a:solidFill>
                  <a:srgbClr val="000000"/>
                </a:solidFill>
                <a:effectLst/>
                <a:latin typeface="Avenir Next LT Pro Light (Body)"/>
              </a:rPr>
              <a:t>. / Text version created and minor summarization.</a:t>
            </a:r>
            <a:endParaRPr lang="en-US" sz="1600" dirty="0">
              <a:latin typeface="Avenir Next LT Pro Light (Body)"/>
            </a:endParaRPr>
          </a:p>
        </p:txBody>
      </p:sp>
      <p:sp>
        <p:nvSpPr>
          <p:cNvPr id="5" name="Slide Number Placeholder 4">
            <a:extLst>
              <a:ext uri="{FF2B5EF4-FFF2-40B4-BE49-F238E27FC236}">
                <a16:creationId xmlns:a16="http://schemas.microsoft.com/office/drawing/2014/main" id="{A6FE2685-B4A9-3876-6710-DDBEDE90A040}"/>
              </a:ext>
            </a:extLst>
          </p:cNvPr>
          <p:cNvSpPr>
            <a:spLocks noGrp="1"/>
          </p:cNvSpPr>
          <p:nvPr>
            <p:ph type="sldNum" sz="quarter" idx="12"/>
          </p:nvPr>
        </p:nvSpPr>
        <p:spPr/>
        <p:txBody>
          <a:bodyPr/>
          <a:lstStyle/>
          <a:p>
            <a:fld id="{5DEF7F31-0B8A-474A-B86C-91F381754329}" type="slidenum">
              <a:rPr lang="en-US" smtClean="0"/>
              <a:t>37</a:t>
            </a:fld>
            <a:endParaRPr lang="en-US" dirty="0"/>
          </a:p>
        </p:txBody>
      </p:sp>
    </p:spTree>
    <p:extLst>
      <p:ext uri="{BB962C8B-B14F-4D97-AF65-F5344CB8AC3E}">
        <p14:creationId xmlns:p14="http://schemas.microsoft.com/office/powerpoint/2010/main" val="33437881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5A589-E1C8-5F6C-7E3D-7D9E7E0B5B03}"/>
              </a:ext>
            </a:extLst>
          </p:cNvPr>
          <p:cNvSpPr>
            <a:spLocks noGrp="1"/>
          </p:cNvSpPr>
          <p:nvPr>
            <p:ph type="title"/>
          </p:nvPr>
        </p:nvSpPr>
        <p:spPr/>
        <p:txBody>
          <a:bodyPr/>
          <a:lstStyle/>
          <a:p>
            <a:r>
              <a:rPr lang="en-US" dirty="0"/>
              <a:t>Responsibility Scenario Responses (Continued 2)</a:t>
            </a:r>
          </a:p>
        </p:txBody>
      </p:sp>
      <p:sp>
        <p:nvSpPr>
          <p:cNvPr id="3" name="Content Placeholder 2">
            <a:extLst>
              <a:ext uri="{FF2B5EF4-FFF2-40B4-BE49-F238E27FC236}">
                <a16:creationId xmlns:a16="http://schemas.microsoft.com/office/drawing/2014/main" id="{4139170E-019B-68DC-D633-D43C1EE76B32}"/>
              </a:ext>
            </a:extLst>
          </p:cNvPr>
          <p:cNvSpPr>
            <a:spLocks noGrp="1"/>
          </p:cNvSpPr>
          <p:nvPr>
            <p:ph idx="1"/>
          </p:nvPr>
        </p:nvSpPr>
        <p:spPr/>
        <p:txBody>
          <a:bodyPr/>
          <a:lstStyle/>
          <a:p>
            <a:pPr marL="514350" indent="-514350" algn="l">
              <a:buFont typeface="+mj-lt"/>
              <a:buAutoNum type="arabicPeriod" startAt="3"/>
            </a:pPr>
            <a:r>
              <a:rPr lang="en-US" sz="2000" b="1" i="0" dirty="0">
                <a:solidFill>
                  <a:srgbClr val="000000"/>
                </a:solidFill>
                <a:effectLst/>
              </a:rPr>
              <a:t>Make no change and hope to pass:</a:t>
            </a:r>
          </a:p>
          <a:p>
            <a:pPr marL="560070" lvl="1" indent="-285750">
              <a:buFont typeface="Arial" panose="020B0604020202020204" pitchFamily="34" charset="0"/>
              <a:buChar char="•"/>
            </a:pPr>
            <a:r>
              <a:rPr lang="en-US" sz="2000" b="0" i="0" dirty="0">
                <a:solidFill>
                  <a:srgbClr val="000000"/>
                </a:solidFill>
                <a:effectLst/>
              </a:rPr>
              <a:t>You may choose to hope things get better by doing nothing, but you should take responsibility for your learning and seek out help available to you from various student support services offered by Georgian College.</a:t>
            </a:r>
          </a:p>
          <a:p>
            <a:endParaRPr lang="en-US" dirty="0"/>
          </a:p>
        </p:txBody>
      </p:sp>
      <p:sp>
        <p:nvSpPr>
          <p:cNvPr id="4" name="Footer Placeholder 3">
            <a:extLst>
              <a:ext uri="{FF2B5EF4-FFF2-40B4-BE49-F238E27FC236}">
                <a16:creationId xmlns:a16="http://schemas.microsoft.com/office/drawing/2014/main" id="{B29EF9A1-4899-4981-6F3A-1712AB86F738}"/>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65B1C396-FDD0-A5E8-53AD-ACCCB49F357F}"/>
              </a:ext>
            </a:extLst>
          </p:cNvPr>
          <p:cNvSpPr txBox="1"/>
          <p:nvPr/>
        </p:nvSpPr>
        <p:spPr>
          <a:xfrm>
            <a:off x="630358" y="5921376"/>
            <a:ext cx="10308771" cy="584775"/>
          </a:xfrm>
          <a:prstGeom prst="rect">
            <a:avLst/>
          </a:prstGeom>
          <a:noFill/>
        </p:spPr>
        <p:txBody>
          <a:bodyPr wrap="square" rtlCol="0">
            <a:spAutoFit/>
          </a:bodyPr>
          <a:lstStyle/>
          <a:p>
            <a:r>
              <a:rPr lang="en-US" sz="1600" b="1" i="0" dirty="0">
                <a:solidFill>
                  <a:srgbClr val="000000"/>
                </a:solidFill>
                <a:effectLst/>
                <a:latin typeface="Avenir Next LT Pro Light (Body)"/>
              </a:rPr>
              <a:t>Activity source:</a:t>
            </a:r>
            <a:r>
              <a:rPr lang="en-US" sz="1600" b="0" i="0" dirty="0">
                <a:solidFill>
                  <a:srgbClr val="000000"/>
                </a:solidFill>
                <a:effectLst/>
                <a:latin typeface="Avenir Next LT Pro Light (Body)"/>
              </a:rPr>
              <a:t> “</a:t>
            </a:r>
            <a:r>
              <a:rPr lang="en-US" sz="1600" b="0" i="0" u="sng" dirty="0">
                <a:effectLst/>
                <a:latin typeface="Avenir Next LT Pro Light (Body)"/>
                <a:hlinkClick r:id="rId3"/>
              </a:rPr>
              <a:t>Responsibility</a:t>
            </a:r>
            <a:r>
              <a:rPr lang="en-US" sz="1600" b="0" i="0" dirty="0">
                <a:solidFill>
                  <a:srgbClr val="000000"/>
                </a:solidFill>
                <a:effectLst/>
                <a:latin typeface="Avenir Next LT Pro Light (Body)"/>
              </a:rPr>
              <a:t>” by Ulrike </a:t>
            </a:r>
            <a:r>
              <a:rPr lang="en-US" sz="1600" b="0" i="0" dirty="0" err="1">
                <a:solidFill>
                  <a:srgbClr val="000000"/>
                </a:solidFill>
                <a:effectLst/>
                <a:latin typeface="Avenir Next LT Pro Light (Body)"/>
              </a:rPr>
              <a:t>Kestler</a:t>
            </a:r>
            <a:r>
              <a:rPr lang="en-US" sz="1600" b="0" i="0" dirty="0">
                <a:solidFill>
                  <a:srgbClr val="000000"/>
                </a:solidFill>
                <a:effectLst/>
                <a:latin typeface="Avenir Next LT Pro Light (Body)"/>
              </a:rPr>
              <a:t> In </a:t>
            </a:r>
            <a:r>
              <a:rPr lang="en-US" sz="1600" b="0" i="1" u="sng" dirty="0">
                <a:effectLst/>
                <a:latin typeface="Avenir Next LT Pro Light (Body)"/>
                <a:hlinkClick r:id="rId4"/>
              </a:rPr>
              <a:t>Academic Integrity</a:t>
            </a:r>
            <a:r>
              <a:rPr lang="en-US" sz="1600" b="0" i="0" dirty="0">
                <a:solidFill>
                  <a:srgbClr val="000000"/>
                </a:solidFill>
                <a:effectLst/>
                <a:latin typeface="Avenir Next LT Pro Light (Body)"/>
              </a:rPr>
              <a:t> is licensed under </a:t>
            </a:r>
            <a:r>
              <a:rPr lang="en-US" sz="1600" b="0" i="0" u="sng" dirty="0">
                <a:effectLst/>
                <a:latin typeface="Avenir Next LT Pro Light (Body)"/>
                <a:hlinkClick r:id="rId5"/>
              </a:rPr>
              <a:t>CC BY-NC-SA 4.0</a:t>
            </a:r>
            <a:r>
              <a:rPr lang="en-US" sz="1600" b="0" i="0" dirty="0">
                <a:solidFill>
                  <a:srgbClr val="000000"/>
                </a:solidFill>
                <a:effectLst/>
                <a:latin typeface="Avenir Next LT Pro Light (Body)"/>
              </a:rPr>
              <a:t>. / Text version created and minor summarization.</a:t>
            </a:r>
            <a:endParaRPr lang="en-US" sz="1600" dirty="0">
              <a:latin typeface="Avenir Next LT Pro Light (Body)"/>
            </a:endParaRPr>
          </a:p>
        </p:txBody>
      </p:sp>
      <p:sp>
        <p:nvSpPr>
          <p:cNvPr id="5" name="Slide Number Placeholder 4">
            <a:extLst>
              <a:ext uri="{FF2B5EF4-FFF2-40B4-BE49-F238E27FC236}">
                <a16:creationId xmlns:a16="http://schemas.microsoft.com/office/drawing/2014/main" id="{A6FE2685-B4A9-3876-6710-DDBEDE90A040}"/>
              </a:ext>
            </a:extLst>
          </p:cNvPr>
          <p:cNvSpPr>
            <a:spLocks noGrp="1"/>
          </p:cNvSpPr>
          <p:nvPr>
            <p:ph type="sldNum" sz="quarter" idx="12"/>
          </p:nvPr>
        </p:nvSpPr>
        <p:spPr/>
        <p:txBody>
          <a:bodyPr/>
          <a:lstStyle/>
          <a:p>
            <a:fld id="{5DEF7F31-0B8A-474A-B86C-91F381754329}" type="slidenum">
              <a:rPr lang="en-US" smtClean="0"/>
              <a:t>38</a:t>
            </a:fld>
            <a:endParaRPr lang="en-US" dirty="0"/>
          </a:p>
        </p:txBody>
      </p:sp>
    </p:spTree>
    <p:extLst>
      <p:ext uri="{BB962C8B-B14F-4D97-AF65-F5344CB8AC3E}">
        <p14:creationId xmlns:p14="http://schemas.microsoft.com/office/powerpoint/2010/main" val="33264506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F9B4C-4A8E-9486-A39E-44B7974B9F66}"/>
              </a:ext>
            </a:extLst>
          </p:cNvPr>
          <p:cNvSpPr>
            <a:spLocks noGrp="1"/>
          </p:cNvSpPr>
          <p:nvPr>
            <p:ph type="title"/>
          </p:nvPr>
        </p:nvSpPr>
        <p:spPr/>
        <p:txBody>
          <a:bodyPr/>
          <a:lstStyle/>
          <a:p>
            <a:r>
              <a:rPr lang="en-US" dirty="0"/>
              <a:t>Responsibility Scenario Responses (Continued 3)</a:t>
            </a:r>
          </a:p>
        </p:txBody>
      </p:sp>
      <p:sp>
        <p:nvSpPr>
          <p:cNvPr id="3" name="Content Placeholder 2">
            <a:extLst>
              <a:ext uri="{FF2B5EF4-FFF2-40B4-BE49-F238E27FC236}">
                <a16:creationId xmlns:a16="http://schemas.microsoft.com/office/drawing/2014/main" id="{D6D31AA9-2B38-B9C8-059B-0D75A3CA2921}"/>
              </a:ext>
            </a:extLst>
          </p:cNvPr>
          <p:cNvSpPr>
            <a:spLocks noGrp="1"/>
          </p:cNvSpPr>
          <p:nvPr>
            <p:ph idx="1"/>
          </p:nvPr>
        </p:nvSpPr>
        <p:spPr/>
        <p:txBody>
          <a:bodyPr/>
          <a:lstStyle/>
          <a:p>
            <a:pPr marL="514350" indent="-514350">
              <a:buFont typeface="+mj-lt"/>
              <a:buAutoNum type="arabicPeriod" startAt="4"/>
            </a:pPr>
            <a:r>
              <a:rPr lang="en-US" sz="2000" b="1" i="0" dirty="0">
                <a:solidFill>
                  <a:srgbClr val="000000"/>
                </a:solidFill>
                <a:effectLst/>
              </a:rPr>
              <a:t>Spend more time on campus:</a:t>
            </a:r>
          </a:p>
          <a:p>
            <a:pPr marL="560070" lvl="1" indent="-285750">
              <a:buFont typeface="Arial" panose="020B0604020202020204" pitchFamily="34" charset="0"/>
              <a:buChar char="•"/>
            </a:pPr>
            <a:r>
              <a:rPr lang="en-US" sz="2000" b="0" i="0" dirty="0">
                <a:solidFill>
                  <a:srgbClr val="000000"/>
                </a:solidFill>
                <a:effectLst/>
              </a:rPr>
              <a:t>Spending more time on campus and trying to study more to overcome your difficulties may not result in improvement, but rather in increased stress. </a:t>
            </a:r>
          </a:p>
          <a:p>
            <a:pPr marL="560070" lvl="1" indent="-285750">
              <a:buFont typeface="Arial" panose="020B0604020202020204" pitchFamily="34" charset="0"/>
              <a:buChar char="•"/>
            </a:pPr>
            <a:r>
              <a:rPr lang="en-US" sz="2000" b="0" i="0" dirty="0">
                <a:solidFill>
                  <a:srgbClr val="000000"/>
                </a:solidFill>
                <a:effectLst/>
              </a:rPr>
              <a:t>If you are struggling, seek out support from your instructor and from various student support services, such as the </a:t>
            </a:r>
            <a:r>
              <a:rPr lang="en-US" sz="2000" i="0" u="sng" dirty="0">
                <a:solidFill>
                  <a:srgbClr val="000000"/>
                </a:solidFill>
                <a:effectLst/>
                <a:hlinkClick r:id="rId3"/>
              </a:rPr>
              <a:t>Library and Academic Success</a:t>
            </a:r>
            <a:r>
              <a:rPr lang="en-US" sz="2000" i="0" dirty="0">
                <a:solidFill>
                  <a:srgbClr val="000000"/>
                </a:solidFill>
                <a:effectLst/>
              </a:rPr>
              <a:t>.</a:t>
            </a:r>
          </a:p>
          <a:p>
            <a:endParaRPr lang="en-US" dirty="0"/>
          </a:p>
        </p:txBody>
      </p:sp>
      <p:sp>
        <p:nvSpPr>
          <p:cNvPr id="4" name="Footer Placeholder 3">
            <a:extLst>
              <a:ext uri="{FF2B5EF4-FFF2-40B4-BE49-F238E27FC236}">
                <a16:creationId xmlns:a16="http://schemas.microsoft.com/office/drawing/2014/main" id="{3FB38C8D-653C-D968-1431-8DB8EF95B6D3}"/>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84E743CA-AD45-6FEA-649D-51F769D4AF12}"/>
              </a:ext>
            </a:extLst>
          </p:cNvPr>
          <p:cNvSpPr txBox="1"/>
          <p:nvPr/>
        </p:nvSpPr>
        <p:spPr>
          <a:xfrm>
            <a:off x="630965" y="5628989"/>
            <a:ext cx="10308771" cy="584775"/>
          </a:xfrm>
          <a:prstGeom prst="rect">
            <a:avLst/>
          </a:prstGeom>
          <a:noFill/>
        </p:spPr>
        <p:txBody>
          <a:bodyPr wrap="square" rtlCol="0">
            <a:spAutoFit/>
          </a:bodyPr>
          <a:lstStyle/>
          <a:p>
            <a:r>
              <a:rPr lang="en-US" sz="1600" b="1" i="0" dirty="0">
                <a:solidFill>
                  <a:srgbClr val="000000"/>
                </a:solidFill>
                <a:effectLst/>
                <a:latin typeface="Avenir Next LT Pro Light (Body)"/>
              </a:rPr>
              <a:t>Activity source:</a:t>
            </a:r>
            <a:r>
              <a:rPr lang="en-US" sz="1600" b="0" i="0" dirty="0">
                <a:solidFill>
                  <a:srgbClr val="000000"/>
                </a:solidFill>
                <a:effectLst/>
                <a:latin typeface="Avenir Next LT Pro Light (Body)"/>
              </a:rPr>
              <a:t> “</a:t>
            </a:r>
            <a:r>
              <a:rPr lang="en-US" sz="1600" b="0" i="0" u="sng" dirty="0">
                <a:effectLst/>
                <a:latin typeface="Avenir Next LT Pro Light (Body)"/>
                <a:hlinkClick r:id="rId4"/>
              </a:rPr>
              <a:t>Responsibility</a:t>
            </a:r>
            <a:r>
              <a:rPr lang="en-US" sz="1600" b="0" i="0" dirty="0">
                <a:solidFill>
                  <a:srgbClr val="000000"/>
                </a:solidFill>
                <a:effectLst/>
                <a:latin typeface="Avenir Next LT Pro Light (Body)"/>
              </a:rPr>
              <a:t>” by Ulrike </a:t>
            </a:r>
            <a:r>
              <a:rPr lang="en-US" sz="1600" b="0" i="0" dirty="0" err="1">
                <a:solidFill>
                  <a:srgbClr val="000000"/>
                </a:solidFill>
                <a:effectLst/>
                <a:latin typeface="Avenir Next LT Pro Light (Body)"/>
              </a:rPr>
              <a:t>Kestler</a:t>
            </a:r>
            <a:r>
              <a:rPr lang="en-US" sz="1600" b="0" i="0" dirty="0">
                <a:solidFill>
                  <a:srgbClr val="000000"/>
                </a:solidFill>
                <a:effectLst/>
                <a:latin typeface="Avenir Next LT Pro Light (Body)"/>
              </a:rPr>
              <a:t> In </a:t>
            </a:r>
            <a:r>
              <a:rPr lang="en-US" sz="1600" b="0" i="1" u="sng" dirty="0">
                <a:effectLst/>
                <a:latin typeface="Avenir Next LT Pro Light (Body)"/>
                <a:hlinkClick r:id="rId5"/>
              </a:rPr>
              <a:t>Academic Integrity</a:t>
            </a:r>
            <a:r>
              <a:rPr lang="en-US" sz="1600" b="0" i="0" dirty="0">
                <a:solidFill>
                  <a:srgbClr val="000000"/>
                </a:solidFill>
                <a:effectLst/>
                <a:latin typeface="Avenir Next LT Pro Light (Body)"/>
              </a:rPr>
              <a:t> is licensed under </a:t>
            </a:r>
            <a:r>
              <a:rPr lang="en-US" sz="1600" b="0" i="0" u="sng" dirty="0">
                <a:effectLst/>
                <a:latin typeface="Avenir Next LT Pro Light (Body)"/>
                <a:hlinkClick r:id="rId6"/>
              </a:rPr>
              <a:t>CC BY-NC-SA 4.0</a:t>
            </a:r>
            <a:r>
              <a:rPr lang="en-US" sz="1600" b="0" i="0" dirty="0">
                <a:solidFill>
                  <a:srgbClr val="000000"/>
                </a:solidFill>
                <a:effectLst/>
                <a:latin typeface="Avenir Next LT Pro Light (Body)"/>
              </a:rPr>
              <a:t>. / Text version created and minor summarization.</a:t>
            </a:r>
            <a:endParaRPr lang="en-US" sz="1600" dirty="0">
              <a:latin typeface="Avenir Next LT Pro Light (Body)"/>
            </a:endParaRPr>
          </a:p>
        </p:txBody>
      </p:sp>
      <p:sp>
        <p:nvSpPr>
          <p:cNvPr id="5" name="Slide Number Placeholder 4">
            <a:extLst>
              <a:ext uri="{FF2B5EF4-FFF2-40B4-BE49-F238E27FC236}">
                <a16:creationId xmlns:a16="http://schemas.microsoft.com/office/drawing/2014/main" id="{CC67F911-0A4A-E804-597A-AE2FB73433EB}"/>
              </a:ext>
            </a:extLst>
          </p:cNvPr>
          <p:cNvSpPr>
            <a:spLocks noGrp="1"/>
          </p:cNvSpPr>
          <p:nvPr>
            <p:ph type="sldNum" sz="quarter" idx="12"/>
          </p:nvPr>
        </p:nvSpPr>
        <p:spPr/>
        <p:txBody>
          <a:bodyPr/>
          <a:lstStyle/>
          <a:p>
            <a:fld id="{5DEF7F31-0B8A-474A-B86C-91F381754329}" type="slidenum">
              <a:rPr lang="en-US" smtClean="0"/>
              <a:t>39</a:t>
            </a:fld>
            <a:endParaRPr lang="en-US" dirty="0"/>
          </a:p>
        </p:txBody>
      </p:sp>
    </p:spTree>
    <p:extLst>
      <p:ext uri="{BB962C8B-B14F-4D97-AF65-F5344CB8AC3E}">
        <p14:creationId xmlns:p14="http://schemas.microsoft.com/office/powerpoint/2010/main" val="2154504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262AD-4206-2A32-05A0-F18DCBD11911}"/>
              </a:ext>
            </a:extLst>
          </p:cNvPr>
          <p:cNvSpPr>
            <a:spLocks noGrp="1"/>
          </p:cNvSpPr>
          <p:nvPr>
            <p:ph type="title"/>
          </p:nvPr>
        </p:nvSpPr>
        <p:spPr/>
        <p:txBody>
          <a:bodyPr>
            <a:normAutofit/>
          </a:bodyPr>
          <a:lstStyle/>
          <a:p>
            <a:r>
              <a:rPr lang="en-US" dirty="0"/>
              <a:t>1.4 – Academic Integrity (Continued)</a:t>
            </a:r>
          </a:p>
        </p:txBody>
      </p:sp>
      <p:sp>
        <p:nvSpPr>
          <p:cNvPr id="3" name="Text Placeholder 2">
            <a:extLst>
              <a:ext uri="{FF2B5EF4-FFF2-40B4-BE49-F238E27FC236}">
                <a16:creationId xmlns:a16="http://schemas.microsoft.com/office/drawing/2014/main" id="{E81B9CBD-201C-2E49-6B7E-8D887E1B4985}"/>
              </a:ext>
            </a:extLst>
          </p:cNvPr>
          <p:cNvSpPr>
            <a:spLocks noGrp="1"/>
          </p:cNvSpPr>
          <p:nvPr>
            <p:ph type="body" sz="quarter" idx="13"/>
          </p:nvPr>
        </p:nvSpPr>
        <p:spPr/>
        <p:txBody>
          <a:bodyPr/>
          <a:lstStyle/>
          <a:p>
            <a:r>
              <a:rPr lang="en-US" dirty="0"/>
              <a:t>Learning Objectives</a:t>
            </a:r>
          </a:p>
        </p:txBody>
      </p:sp>
      <p:sp>
        <p:nvSpPr>
          <p:cNvPr id="4" name="Content Placeholder 3">
            <a:extLst>
              <a:ext uri="{FF2B5EF4-FFF2-40B4-BE49-F238E27FC236}">
                <a16:creationId xmlns:a16="http://schemas.microsoft.com/office/drawing/2014/main" id="{AD32405A-8971-06C6-FE97-EDD8D4CAE1DD}"/>
              </a:ext>
            </a:extLst>
          </p:cNvPr>
          <p:cNvSpPr>
            <a:spLocks noGrp="1"/>
          </p:cNvSpPr>
          <p:nvPr>
            <p:ph idx="1"/>
          </p:nvPr>
        </p:nvSpPr>
        <p:spPr/>
        <p:txBody>
          <a:bodyPr/>
          <a:lstStyle/>
          <a:p>
            <a:pPr algn="l">
              <a:buFont typeface="Arial" panose="020B0604020202020204" pitchFamily="34" charset="0"/>
              <a:buChar char="•"/>
            </a:pPr>
            <a:r>
              <a:rPr lang="en-US" b="0" i="0" dirty="0">
                <a:solidFill>
                  <a:srgbClr val="000000"/>
                </a:solidFill>
                <a:effectLst/>
              </a:rPr>
              <a:t>Identify resources and services at your college/university to help you complete your assignments with integrity.</a:t>
            </a:r>
          </a:p>
          <a:p>
            <a:pPr algn="l">
              <a:buFont typeface="Arial" panose="020B0604020202020204" pitchFamily="34" charset="0"/>
              <a:buChar char="•"/>
            </a:pPr>
            <a:r>
              <a:rPr lang="en-US" b="0" i="0" dirty="0">
                <a:solidFill>
                  <a:srgbClr val="000000"/>
                </a:solidFill>
                <a:effectLst/>
              </a:rPr>
              <a:t>Describe how the use of artificial intelligence tools in your academic work could be detrimental to your academic progress.</a:t>
            </a:r>
          </a:p>
          <a:p>
            <a:endParaRPr lang="en-US" dirty="0"/>
          </a:p>
        </p:txBody>
      </p:sp>
      <p:sp>
        <p:nvSpPr>
          <p:cNvPr id="5" name="Footer Placeholder 4">
            <a:extLst>
              <a:ext uri="{FF2B5EF4-FFF2-40B4-BE49-F238E27FC236}">
                <a16:creationId xmlns:a16="http://schemas.microsoft.com/office/drawing/2014/main" id="{3814A536-09AA-2D92-C503-627CF4A83422}"/>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Slide Number Placeholder 5">
            <a:extLst>
              <a:ext uri="{FF2B5EF4-FFF2-40B4-BE49-F238E27FC236}">
                <a16:creationId xmlns:a16="http://schemas.microsoft.com/office/drawing/2014/main" id="{0A1D1BC6-DD94-A537-8E07-959231F4F130}"/>
              </a:ext>
            </a:extLst>
          </p:cNvPr>
          <p:cNvSpPr>
            <a:spLocks noGrp="1"/>
          </p:cNvSpPr>
          <p:nvPr>
            <p:ph type="sldNum" sz="quarter" idx="12"/>
          </p:nvPr>
        </p:nvSpPr>
        <p:spPr/>
        <p:txBody>
          <a:bodyPr/>
          <a:lstStyle/>
          <a:p>
            <a:fld id="{5DEF7F31-0B8A-474A-B86C-91F381754329}" type="slidenum">
              <a:rPr lang="en-US" smtClean="0"/>
              <a:t>4</a:t>
            </a:fld>
            <a:endParaRPr lang="en-US" dirty="0"/>
          </a:p>
        </p:txBody>
      </p:sp>
    </p:spTree>
    <p:extLst>
      <p:ext uri="{BB962C8B-B14F-4D97-AF65-F5344CB8AC3E}">
        <p14:creationId xmlns:p14="http://schemas.microsoft.com/office/powerpoint/2010/main" val="31888949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30134-7F9D-B4C9-A825-6370F21A90E1}"/>
              </a:ext>
            </a:extLst>
          </p:cNvPr>
          <p:cNvSpPr>
            <a:spLocks noGrp="1"/>
          </p:cNvSpPr>
          <p:nvPr>
            <p:ph type="title"/>
          </p:nvPr>
        </p:nvSpPr>
        <p:spPr/>
        <p:txBody>
          <a:bodyPr/>
          <a:lstStyle/>
          <a:p>
            <a:r>
              <a:rPr lang="en-US" dirty="0"/>
              <a:t>Responsibility Scenario Responses (Continued 4)</a:t>
            </a:r>
          </a:p>
        </p:txBody>
      </p:sp>
      <p:sp>
        <p:nvSpPr>
          <p:cNvPr id="3" name="Content Placeholder 2">
            <a:extLst>
              <a:ext uri="{FF2B5EF4-FFF2-40B4-BE49-F238E27FC236}">
                <a16:creationId xmlns:a16="http://schemas.microsoft.com/office/drawing/2014/main" id="{7BD0A1AA-44DB-A44B-4F57-9B860671C3BD}"/>
              </a:ext>
            </a:extLst>
          </p:cNvPr>
          <p:cNvSpPr>
            <a:spLocks noGrp="1"/>
          </p:cNvSpPr>
          <p:nvPr>
            <p:ph idx="1"/>
          </p:nvPr>
        </p:nvSpPr>
        <p:spPr/>
        <p:txBody>
          <a:bodyPr/>
          <a:lstStyle/>
          <a:p>
            <a:pPr marL="514350" indent="-514350" algn="l">
              <a:buFont typeface="+mj-lt"/>
              <a:buAutoNum type="arabicPeriod" startAt="5"/>
            </a:pPr>
            <a:r>
              <a:rPr lang="en-US" sz="2000" b="1" i="0" dirty="0">
                <a:solidFill>
                  <a:srgbClr val="000000"/>
                </a:solidFill>
                <a:effectLst/>
              </a:rPr>
              <a:t>Get a sample paper from an online service:</a:t>
            </a:r>
          </a:p>
          <a:p>
            <a:pPr marL="560070" lvl="1" indent="-285750">
              <a:buFont typeface="Arial" panose="020B0604020202020204" pitchFamily="34" charset="0"/>
              <a:buChar char="•"/>
            </a:pPr>
            <a:r>
              <a:rPr lang="en-US" sz="2000" b="0" i="0" dirty="0">
                <a:solidFill>
                  <a:srgbClr val="000000"/>
                </a:solidFill>
                <a:effectLst/>
              </a:rPr>
              <a:t>Companies often represent themselves as “tutoring” or “writing help” services, but they may try to lure students to buy a paper from them. </a:t>
            </a:r>
          </a:p>
          <a:p>
            <a:pPr marL="560070" lvl="1" indent="-285750">
              <a:buFont typeface="Arial" panose="020B0604020202020204" pitchFamily="34" charset="0"/>
              <a:buChar char="•"/>
            </a:pPr>
            <a:r>
              <a:rPr lang="en-US" sz="2000" b="0" dirty="0">
                <a:solidFill>
                  <a:srgbClr val="000000"/>
                </a:solidFill>
              </a:rPr>
              <a:t>O</a:t>
            </a:r>
            <a:r>
              <a:rPr lang="en-US" sz="2000" b="0" i="0" dirty="0">
                <a:solidFill>
                  <a:srgbClr val="000000"/>
                </a:solidFill>
                <a:effectLst/>
              </a:rPr>
              <a:t>ften ask you to upload materials from your courses. </a:t>
            </a:r>
            <a:endParaRPr lang="en-US" sz="2000" dirty="0">
              <a:solidFill>
                <a:srgbClr val="000000"/>
              </a:solidFill>
            </a:endParaRPr>
          </a:p>
          <a:p>
            <a:pPr marL="560070" lvl="1" indent="-285750">
              <a:buFont typeface="Arial" panose="020B0604020202020204" pitchFamily="34" charset="0"/>
              <a:buChar char="•"/>
            </a:pPr>
            <a:r>
              <a:rPr lang="en-US" sz="2000" b="0" i="0" dirty="0">
                <a:solidFill>
                  <a:srgbClr val="000000"/>
                </a:solidFill>
                <a:effectLst/>
              </a:rPr>
              <a:t>Sometimes even blackmail students who have used their service.</a:t>
            </a:r>
          </a:p>
          <a:p>
            <a:pPr marL="560070" lvl="1" indent="-285750">
              <a:buFont typeface="Arial" panose="020B0604020202020204" pitchFamily="34" charset="0"/>
              <a:buChar char="•"/>
            </a:pPr>
            <a:r>
              <a:rPr lang="en-US" sz="2000" b="0" i="0" dirty="0">
                <a:solidFill>
                  <a:srgbClr val="000000"/>
                </a:solidFill>
                <a:effectLst/>
              </a:rPr>
              <a:t>These companies can be highly unethical and you should avoid using them.</a:t>
            </a:r>
          </a:p>
          <a:p>
            <a:endParaRPr lang="en-US" dirty="0"/>
          </a:p>
        </p:txBody>
      </p:sp>
      <p:sp>
        <p:nvSpPr>
          <p:cNvPr id="4" name="Footer Placeholder 3">
            <a:extLst>
              <a:ext uri="{FF2B5EF4-FFF2-40B4-BE49-F238E27FC236}">
                <a16:creationId xmlns:a16="http://schemas.microsoft.com/office/drawing/2014/main" id="{8E531100-D545-52CB-4CEF-462228015593}"/>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E8EF4680-9A02-0F52-ABA0-46EA2764031F}"/>
              </a:ext>
            </a:extLst>
          </p:cNvPr>
          <p:cNvSpPr txBox="1"/>
          <p:nvPr/>
        </p:nvSpPr>
        <p:spPr>
          <a:xfrm>
            <a:off x="587826" y="5771575"/>
            <a:ext cx="10308771" cy="584775"/>
          </a:xfrm>
          <a:prstGeom prst="rect">
            <a:avLst/>
          </a:prstGeom>
          <a:noFill/>
        </p:spPr>
        <p:txBody>
          <a:bodyPr wrap="square" rtlCol="0">
            <a:spAutoFit/>
          </a:bodyPr>
          <a:lstStyle/>
          <a:p>
            <a:r>
              <a:rPr lang="en-US" sz="1600" b="1" i="0" dirty="0">
                <a:solidFill>
                  <a:srgbClr val="000000"/>
                </a:solidFill>
                <a:effectLst/>
                <a:latin typeface="Avenir Next LT Pro Light (Body)"/>
              </a:rPr>
              <a:t>Activity source:</a:t>
            </a:r>
            <a:r>
              <a:rPr lang="en-US" sz="1600" b="0" i="0" dirty="0">
                <a:solidFill>
                  <a:srgbClr val="000000"/>
                </a:solidFill>
                <a:effectLst/>
                <a:latin typeface="Avenir Next LT Pro Light (Body)"/>
              </a:rPr>
              <a:t> “</a:t>
            </a:r>
            <a:r>
              <a:rPr lang="en-US" sz="1600" b="0" i="0" u="sng" dirty="0">
                <a:effectLst/>
                <a:latin typeface="Avenir Next LT Pro Light (Body)"/>
                <a:hlinkClick r:id="rId3"/>
              </a:rPr>
              <a:t>Responsibility</a:t>
            </a:r>
            <a:r>
              <a:rPr lang="en-US" sz="1600" b="0" i="0" dirty="0">
                <a:solidFill>
                  <a:srgbClr val="000000"/>
                </a:solidFill>
                <a:effectLst/>
                <a:latin typeface="Avenir Next LT Pro Light (Body)"/>
              </a:rPr>
              <a:t>” by Ulrike </a:t>
            </a:r>
            <a:r>
              <a:rPr lang="en-US" sz="1600" b="0" i="0" dirty="0" err="1">
                <a:solidFill>
                  <a:srgbClr val="000000"/>
                </a:solidFill>
                <a:effectLst/>
                <a:latin typeface="Avenir Next LT Pro Light (Body)"/>
              </a:rPr>
              <a:t>Kestler</a:t>
            </a:r>
            <a:r>
              <a:rPr lang="en-US" sz="1600" b="0" i="0" dirty="0">
                <a:solidFill>
                  <a:srgbClr val="000000"/>
                </a:solidFill>
                <a:effectLst/>
                <a:latin typeface="Avenir Next LT Pro Light (Body)"/>
              </a:rPr>
              <a:t> In </a:t>
            </a:r>
            <a:r>
              <a:rPr lang="en-US" sz="1600" b="0" i="1" u="sng" dirty="0">
                <a:effectLst/>
                <a:latin typeface="Avenir Next LT Pro Light (Body)"/>
                <a:hlinkClick r:id="rId4"/>
              </a:rPr>
              <a:t>Academic Integrity</a:t>
            </a:r>
            <a:r>
              <a:rPr lang="en-US" sz="1600" b="0" i="0" dirty="0">
                <a:solidFill>
                  <a:srgbClr val="000000"/>
                </a:solidFill>
                <a:effectLst/>
                <a:latin typeface="Avenir Next LT Pro Light (Body)"/>
              </a:rPr>
              <a:t> is licensed under </a:t>
            </a:r>
            <a:r>
              <a:rPr lang="en-US" sz="1600" b="0" i="0" u="sng" dirty="0">
                <a:effectLst/>
                <a:latin typeface="Avenir Next LT Pro Light (Body)"/>
                <a:hlinkClick r:id="rId5"/>
              </a:rPr>
              <a:t>CC BY-NC-SA 4.0</a:t>
            </a:r>
            <a:r>
              <a:rPr lang="en-US" sz="1600" b="0" i="0" dirty="0">
                <a:solidFill>
                  <a:srgbClr val="000000"/>
                </a:solidFill>
                <a:effectLst/>
                <a:latin typeface="Avenir Next LT Pro Light (Body)"/>
              </a:rPr>
              <a:t>. / Text version created and minor summarization.</a:t>
            </a:r>
            <a:endParaRPr lang="en-US" sz="1600" dirty="0">
              <a:latin typeface="Avenir Next LT Pro Light (Body)"/>
            </a:endParaRPr>
          </a:p>
        </p:txBody>
      </p:sp>
      <p:sp>
        <p:nvSpPr>
          <p:cNvPr id="5" name="Slide Number Placeholder 4">
            <a:extLst>
              <a:ext uri="{FF2B5EF4-FFF2-40B4-BE49-F238E27FC236}">
                <a16:creationId xmlns:a16="http://schemas.microsoft.com/office/drawing/2014/main" id="{0E189208-6C74-0917-067D-56DD0391A4D1}"/>
              </a:ext>
            </a:extLst>
          </p:cNvPr>
          <p:cNvSpPr>
            <a:spLocks noGrp="1"/>
          </p:cNvSpPr>
          <p:nvPr>
            <p:ph type="sldNum" sz="quarter" idx="12"/>
          </p:nvPr>
        </p:nvSpPr>
        <p:spPr/>
        <p:txBody>
          <a:bodyPr/>
          <a:lstStyle/>
          <a:p>
            <a:fld id="{5DEF7F31-0B8A-474A-B86C-91F381754329}" type="slidenum">
              <a:rPr lang="en-US" smtClean="0"/>
              <a:t>40</a:t>
            </a:fld>
            <a:endParaRPr lang="en-US" dirty="0"/>
          </a:p>
        </p:txBody>
      </p:sp>
    </p:spTree>
    <p:extLst>
      <p:ext uri="{BB962C8B-B14F-4D97-AF65-F5344CB8AC3E}">
        <p14:creationId xmlns:p14="http://schemas.microsoft.com/office/powerpoint/2010/main" val="11286738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9B026-269C-D13C-D579-E10C4F7AEA51}"/>
              </a:ext>
            </a:extLst>
          </p:cNvPr>
          <p:cNvSpPr>
            <a:spLocks noGrp="1"/>
          </p:cNvSpPr>
          <p:nvPr>
            <p:ph type="title"/>
          </p:nvPr>
        </p:nvSpPr>
        <p:spPr/>
        <p:txBody>
          <a:bodyPr/>
          <a:lstStyle/>
          <a:p>
            <a:r>
              <a:rPr lang="en-US" dirty="0"/>
              <a:t>Responsibility Scenario Responses (Continued 5)</a:t>
            </a:r>
          </a:p>
        </p:txBody>
      </p:sp>
      <p:sp>
        <p:nvSpPr>
          <p:cNvPr id="3" name="Content Placeholder 2">
            <a:extLst>
              <a:ext uri="{FF2B5EF4-FFF2-40B4-BE49-F238E27FC236}">
                <a16:creationId xmlns:a16="http://schemas.microsoft.com/office/drawing/2014/main" id="{2B714F2B-13F2-2BBB-AEB7-E23EEE6332AE}"/>
              </a:ext>
            </a:extLst>
          </p:cNvPr>
          <p:cNvSpPr>
            <a:spLocks noGrp="1"/>
          </p:cNvSpPr>
          <p:nvPr>
            <p:ph idx="1"/>
          </p:nvPr>
        </p:nvSpPr>
        <p:spPr/>
        <p:txBody>
          <a:bodyPr/>
          <a:lstStyle/>
          <a:p>
            <a:pPr marL="514350" indent="-514350" algn="l">
              <a:buFont typeface="+mj-lt"/>
              <a:buAutoNum type="arabicPeriod" startAt="5"/>
            </a:pPr>
            <a:r>
              <a:rPr lang="en-US" sz="2000" b="1" i="0" dirty="0">
                <a:solidFill>
                  <a:srgbClr val="000000"/>
                </a:solidFill>
                <a:effectLst/>
              </a:rPr>
              <a:t>Get a sample paper from an online service:</a:t>
            </a:r>
            <a:endParaRPr lang="en-US" sz="2000" b="0" i="0" dirty="0">
              <a:solidFill>
                <a:srgbClr val="000000"/>
              </a:solidFill>
              <a:effectLst/>
            </a:endParaRPr>
          </a:p>
          <a:p>
            <a:pPr marL="560070" lvl="1" indent="-285750">
              <a:buFont typeface="Arial" panose="020B0604020202020204" pitchFamily="34" charset="0"/>
              <a:buChar char="•"/>
            </a:pPr>
            <a:r>
              <a:rPr lang="en-US" sz="2000" b="1" dirty="0">
                <a:solidFill>
                  <a:srgbClr val="000000"/>
                </a:solidFill>
              </a:rPr>
              <a:t>N</a:t>
            </a:r>
            <a:r>
              <a:rPr lang="en-US" sz="2000" b="1" i="0" dirty="0">
                <a:solidFill>
                  <a:srgbClr val="000000"/>
                </a:solidFill>
                <a:effectLst/>
              </a:rPr>
              <a:t>eed help</a:t>
            </a:r>
            <a:r>
              <a:rPr lang="en-US" sz="2000" b="0" i="0" dirty="0">
                <a:solidFill>
                  <a:srgbClr val="000000"/>
                </a:solidFill>
                <a:effectLst/>
              </a:rPr>
              <a:t>? seek out support from your instructor and from various student services, such as the </a:t>
            </a:r>
            <a:r>
              <a:rPr lang="en-US" sz="2000" b="0" i="0" u="sng" dirty="0">
                <a:solidFill>
                  <a:srgbClr val="000000"/>
                </a:solidFill>
                <a:effectLst/>
                <a:hlinkClick r:id="rId3"/>
              </a:rPr>
              <a:t>Library and Academic Success</a:t>
            </a:r>
            <a:r>
              <a:rPr lang="en-US" sz="2000" b="0" i="0" dirty="0">
                <a:solidFill>
                  <a:srgbClr val="000000"/>
                </a:solidFill>
                <a:effectLst/>
              </a:rPr>
              <a:t>.</a:t>
            </a:r>
          </a:p>
          <a:p>
            <a:pPr marL="560070" lvl="1" indent="-285750">
              <a:buFont typeface="Arial" panose="020B0604020202020204" pitchFamily="34" charset="0"/>
              <a:buChar char="•"/>
            </a:pPr>
            <a:r>
              <a:rPr lang="en-US" sz="2000" b="1" i="0" dirty="0">
                <a:solidFill>
                  <a:srgbClr val="000000"/>
                </a:solidFill>
                <a:effectLst/>
              </a:rPr>
              <a:t>Remember</a:t>
            </a:r>
            <a:r>
              <a:rPr lang="en-US" sz="2000" b="0" i="0" dirty="0">
                <a:solidFill>
                  <a:srgbClr val="000000"/>
                </a:solidFill>
                <a:effectLst/>
              </a:rPr>
              <a:t>: you can only improve and learn by doing the work yourself!</a:t>
            </a:r>
          </a:p>
          <a:p>
            <a:endParaRPr lang="en-US" dirty="0"/>
          </a:p>
        </p:txBody>
      </p:sp>
      <p:sp>
        <p:nvSpPr>
          <p:cNvPr id="4" name="Footer Placeholder 3">
            <a:extLst>
              <a:ext uri="{FF2B5EF4-FFF2-40B4-BE49-F238E27FC236}">
                <a16:creationId xmlns:a16="http://schemas.microsoft.com/office/drawing/2014/main" id="{19321F8B-694E-6683-E35E-DE1EC1FB24A3}"/>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D53E3817-1A73-A521-E2F2-A2947BBE57F9}"/>
              </a:ext>
            </a:extLst>
          </p:cNvPr>
          <p:cNvSpPr txBox="1"/>
          <p:nvPr/>
        </p:nvSpPr>
        <p:spPr>
          <a:xfrm>
            <a:off x="587826" y="5771575"/>
            <a:ext cx="10308771" cy="584775"/>
          </a:xfrm>
          <a:prstGeom prst="rect">
            <a:avLst/>
          </a:prstGeom>
          <a:noFill/>
        </p:spPr>
        <p:txBody>
          <a:bodyPr wrap="square" rtlCol="0">
            <a:spAutoFit/>
          </a:bodyPr>
          <a:lstStyle/>
          <a:p>
            <a:r>
              <a:rPr lang="en-US" sz="1600" b="1" i="0" dirty="0">
                <a:solidFill>
                  <a:srgbClr val="000000"/>
                </a:solidFill>
                <a:effectLst/>
                <a:latin typeface="Avenir Next LT Pro Light (Body)"/>
              </a:rPr>
              <a:t>Activity source:</a:t>
            </a:r>
            <a:r>
              <a:rPr lang="en-US" sz="1600" b="0" i="0" dirty="0">
                <a:solidFill>
                  <a:srgbClr val="000000"/>
                </a:solidFill>
                <a:effectLst/>
                <a:latin typeface="Avenir Next LT Pro Light (Body)"/>
              </a:rPr>
              <a:t> “</a:t>
            </a:r>
            <a:r>
              <a:rPr lang="en-US" sz="1600" b="0" i="0" u="sng" dirty="0">
                <a:effectLst/>
                <a:latin typeface="Avenir Next LT Pro Light (Body)"/>
                <a:hlinkClick r:id="rId4"/>
              </a:rPr>
              <a:t>Responsibility</a:t>
            </a:r>
            <a:r>
              <a:rPr lang="en-US" sz="1600" b="0" i="0" dirty="0">
                <a:solidFill>
                  <a:srgbClr val="000000"/>
                </a:solidFill>
                <a:effectLst/>
                <a:latin typeface="Avenir Next LT Pro Light (Body)"/>
              </a:rPr>
              <a:t>” by Ulrike </a:t>
            </a:r>
            <a:r>
              <a:rPr lang="en-US" sz="1600" b="0" i="0" dirty="0" err="1">
                <a:solidFill>
                  <a:srgbClr val="000000"/>
                </a:solidFill>
                <a:effectLst/>
                <a:latin typeface="Avenir Next LT Pro Light (Body)"/>
              </a:rPr>
              <a:t>Kestler</a:t>
            </a:r>
            <a:r>
              <a:rPr lang="en-US" sz="1600" b="0" i="0" dirty="0">
                <a:solidFill>
                  <a:srgbClr val="000000"/>
                </a:solidFill>
                <a:effectLst/>
                <a:latin typeface="Avenir Next LT Pro Light (Body)"/>
              </a:rPr>
              <a:t> In </a:t>
            </a:r>
            <a:r>
              <a:rPr lang="en-US" sz="1600" b="0" i="1" u="sng" dirty="0">
                <a:effectLst/>
                <a:latin typeface="Avenir Next LT Pro Light (Body)"/>
                <a:hlinkClick r:id="rId5"/>
              </a:rPr>
              <a:t>Academic Integrity</a:t>
            </a:r>
            <a:r>
              <a:rPr lang="en-US" sz="1600" b="0" i="0" dirty="0">
                <a:solidFill>
                  <a:srgbClr val="000000"/>
                </a:solidFill>
                <a:effectLst/>
                <a:latin typeface="Avenir Next LT Pro Light (Body)"/>
              </a:rPr>
              <a:t> is licensed under </a:t>
            </a:r>
            <a:r>
              <a:rPr lang="en-US" sz="1600" b="0" i="0" u="sng" dirty="0">
                <a:effectLst/>
                <a:latin typeface="Avenir Next LT Pro Light (Body)"/>
                <a:hlinkClick r:id="rId6"/>
              </a:rPr>
              <a:t>CC BY-NC-SA 4.0</a:t>
            </a:r>
            <a:r>
              <a:rPr lang="en-US" sz="1600" b="0" i="0" dirty="0">
                <a:solidFill>
                  <a:srgbClr val="000000"/>
                </a:solidFill>
                <a:effectLst/>
                <a:latin typeface="Avenir Next LT Pro Light (Body)"/>
              </a:rPr>
              <a:t>. / Text version created and minor summarization.</a:t>
            </a:r>
            <a:endParaRPr lang="en-US" sz="1600" dirty="0">
              <a:latin typeface="Avenir Next LT Pro Light (Body)"/>
            </a:endParaRPr>
          </a:p>
        </p:txBody>
      </p:sp>
      <p:sp>
        <p:nvSpPr>
          <p:cNvPr id="5" name="Slide Number Placeholder 4">
            <a:extLst>
              <a:ext uri="{FF2B5EF4-FFF2-40B4-BE49-F238E27FC236}">
                <a16:creationId xmlns:a16="http://schemas.microsoft.com/office/drawing/2014/main" id="{EC27BF7F-781E-80D4-4659-0073132C8B4E}"/>
              </a:ext>
            </a:extLst>
          </p:cNvPr>
          <p:cNvSpPr>
            <a:spLocks noGrp="1"/>
          </p:cNvSpPr>
          <p:nvPr>
            <p:ph type="sldNum" sz="quarter" idx="12"/>
          </p:nvPr>
        </p:nvSpPr>
        <p:spPr/>
        <p:txBody>
          <a:bodyPr/>
          <a:lstStyle/>
          <a:p>
            <a:fld id="{5DEF7F31-0B8A-474A-B86C-91F381754329}" type="slidenum">
              <a:rPr lang="en-US" smtClean="0"/>
              <a:t>41</a:t>
            </a:fld>
            <a:endParaRPr lang="en-US" dirty="0"/>
          </a:p>
        </p:txBody>
      </p:sp>
    </p:spTree>
    <p:extLst>
      <p:ext uri="{BB962C8B-B14F-4D97-AF65-F5344CB8AC3E}">
        <p14:creationId xmlns:p14="http://schemas.microsoft.com/office/powerpoint/2010/main" val="38504233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F2481-C9B6-C3A3-5151-763F40FA2FD4}"/>
              </a:ext>
            </a:extLst>
          </p:cNvPr>
          <p:cNvSpPr>
            <a:spLocks noGrp="1"/>
          </p:cNvSpPr>
          <p:nvPr>
            <p:ph type="title"/>
          </p:nvPr>
        </p:nvSpPr>
        <p:spPr/>
        <p:txBody>
          <a:bodyPr/>
          <a:lstStyle/>
          <a:p>
            <a:r>
              <a:rPr lang="en-US" dirty="0"/>
              <a:t>Responsibility Scenario Responses (Continued 6)</a:t>
            </a:r>
          </a:p>
        </p:txBody>
      </p:sp>
      <p:sp>
        <p:nvSpPr>
          <p:cNvPr id="3" name="Content Placeholder 2">
            <a:extLst>
              <a:ext uri="{FF2B5EF4-FFF2-40B4-BE49-F238E27FC236}">
                <a16:creationId xmlns:a16="http://schemas.microsoft.com/office/drawing/2014/main" id="{DF8CDA52-719C-6E32-6AC8-7F644EF59372}"/>
              </a:ext>
            </a:extLst>
          </p:cNvPr>
          <p:cNvSpPr>
            <a:spLocks noGrp="1"/>
          </p:cNvSpPr>
          <p:nvPr>
            <p:ph idx="1"/>
          </p:nvPr>
        </p:nvSpPr>
        <p:spPr/>
        <p:txBody>
          <a:bodyPr/>
          <a:lstStyle/>
          <a:p>
            <a:pPr marL="514350" indent="-514350" algn="l">
              <a:buFont typeface="+mj-lt"/>
              <a:buAutoNum type="arabicPeriod" startAt="6"/>
            </a:pPr>
            <a:r>
              <a:rPr lang="en-US" sz="2000" b="1" i="0" dirty="0">
                <a:solidFill>
                  <a:srgbClr val="000000"/>
                </a:solidFill>
                <a:effectLst/>
              </a:rPr>
              <a:t>Use an Artificial Intelligence tool such as ChatGPT to write some or all of your paper:</a:t>
            </a:r>
          </a:p>
          <a:p>
            <a:pPr marL="560070" lvl="1" indent="-285750">
              <a:buFont typeface="Arial" panose="020B0604020202020204" pitchFamily="34" charset="0"/>
              <a:buChar char="•"/>
            </a:pPr>
            <a:r>
              <a:rPr lang="en-US" sz="2000" b="0" i="0" dirty="0">
                <a:solidFill>
                  <a:srgbClr val="000000"/>
                </a:solidFill>
                <a:effectLst/>
              </a:rPr>
              <a:t>Unless your professor has specifically told you that you may use an artificial intelligence tool in your paper, doing so could be considered plagiarism, cheating or another form of breach of academic integrity.</a:t>
            </a:r>
          </a:p>
          <a:p>
            <a:pPr marL="560070" lvl="1" indent="-285750">
              <a:buFont typeface="Arial" panose="020B0604020202020204" pitchFamily="34" charset="0"/>
              <a:buChar char="•"/>
            </a:pPr>
            <a:r>
              <a:rPr lang="en-US" sz="2000" b="0" i="0" dirty="0">
                <a:solidFill>
                  <a:srgbClr val="000000"/>
                </a:solidFill>
                <a:effectLst/>
              </a:rPr>
              <a:t>Professors have tools to detect AI writing, and may recognize that the writing in your paper does not match previous assignments. </a:t>
            </a:r>
          </a:p>
          <a:p>
            <a:endParaRPr lang="en-US" dirty="0"/>
          </a:p>
        </p:txBody>
      </p:sp>
      <p:sp>
        <p:nvSpPr>
          <p:cNvPr id="4" name="Footer Placeholder 3">
            <a:extLst>
              <a:ext uri="{FF2B5EF4-FFF2-40B4-BE49-F238E27FC236}">
                <a16:creationId xmlns:a16="http://schemas.microsoft.com/office/drawing/2014/main" id="{D5E9205D-F0C2-C144-5CBC-AFE889BEFB5F}"/>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543ED237-1B4B-E866-C871-AAC08C0B4B3F}"/>
              </a:ext>
            </a:extLst>
          </p:cNvPr>
          <p:cNvSpPr txBox="1"/>
          <p:nvPr/>
        </p:nvSpPr>
        <p:spPr>
          <a:xfrm>
            <a:off x="487359" y="5987743"/>
            <a:ext cx="10308771" cy="584775"/>
          </a:xfrm>
          <a:prstGeom prst="rect">
            <a:avLst/>
          </a:prstGeom>
          <a:noFill/>
        </p:spPr>
        <p:txBody>
          <a:bodyPr wrap="square" rtlCol="0">
            <a:spAutoFit/>
          </a:bodyPr>
          <a:lstStyle/>
          <a:p>
            <a:r>
              <a:rPr lang="en-US" sz="1600" b="1" i="0" dirty="0">
                <a:solidFill>
                  <a:srgbClr val="000000"/>
                </a:solidFill>
                <a:effectLst/>
                <a:latin typeface="Avenir Next LT Pro Light (Body)"/>
              </a:rPr>
              <a:t>Activity source:</a:t>
            </a:r>
            <a:r>
              <a:rPr lang="en-US" sz="1600" b="0" i="0" dirty="0">
                <a:solidFill>
                  <a:srgbClr val="000000"/>
                </a:solidFill>
                <a:effectLst/>
                <a:latin typeface="Avenir Next LT Pro Light (Body)"/>
              </a:rPr>
              <a:t> “</a:t>
            </a:r>
            <a:r>
              <a:rPr lang="en-US" sz="1600" b="0" i="0" u="sng" dirty="0">
                <a:effectLst/>
                <a:latin typeface="Avenir Next LT Pro Light (Body)"/>
                <a:hlinkClick r:id="rId3"/>
              </a:rPr>
              <a:t>Responsibility</a:t>
            </a:r>
            <a:r>
              <a:rPr lang="en-US" sz="1600" b="0" i="0" dirty="0">
                <a:solidFill>
                  <a:srgbClr val="000000"/>
                </a:solidFill>
                <a:effectLst/>
                <a:latin typeface="Avenir Next LT Pro Light (Body)"/>
              </a:rPr>
              <a:t>” by Ulrike </a:t>
            </a:r>
            <a:r>
              <a:rPr lang="en-US" sz="1600" b="0" i="0" dirty="0" err="1">
                <a:solidFill>
                  <a:srgbClr val="000000"/>
                </a:solidFill>
                <a:effectLst/>
                <a:latin typeface="Avenir Next LT Pro Light (Body)"/>
              </a:rPr>
              <a:t>Kestler</a:t>
            </a:r>
            <a:r>
              <a:rPr lang="en-US" sz="1600" b="0" i="0" dirty="0">
                <a:solidFill>
                  <a:srgbClr val="000000"/>
                </a:solidFill>
                <a:effectLst/>
                <a:latin typeface="Avenir Next LT Pro Light (Body)"/>
              </a:rPr>
              <a:t> In </a:t>
            </a:r>
            <a:r>
              <a:rPr lang="en-US" sz="1600" b="0" i="1" u="sng" dirty="0">
                <a:effectLst/>
                <a:latin typeface="Avenir Next LT Pro Light (Body)"/>
                <a:hlinkClick r:id="rId4"/>
              </a:rPr>
              <a:t>Academic Integrity</a:t>
            </a:r>
            <a:r>
              <a:rPr lang="en-US" sz="1600" b="0" i="0" dirty="0">
                <a:solidFill>
                  <a:srgbClr val="000000"/>
                </a:solidFill>
                <a:effectLst/>
                <a:latin typeface="Avenir Next LT Pro Light (Body)"/>
              </a:rPr>
              <a:t> is licensed under </a:t>
            </a:r>
            <a:r>
              <a:rPr lang="en-US" sz="1600" b="0" i="0" u="sng" dirty="0">
                <a:effectLst/>
                <a:latin typeface="Avenir Next LT Pro Light (Body)"/>
                <a:hlinkClick r:id="rId5"/>
              </a:rPr>
              <a:t>CC BY-NC-SA 4.0</a:t>
            </a:r>
            <a:r>
              <a:rPr lang="en-US" sz="1600" b="0" i="0" dirty="0">
                <a:solidFill>
                  <a:srgbClr val="000000"/>
                </a:solidFill>
                <a:effectLst/>
                <a:latin typeface="Avenir Next LT Pro Light (Body)"/>
              </a:rPr>
              <a:t>. / Text version created and minor summarization.</a:t>
            </a:r>
            <a:endParaRPr lang="en-US" sz="1600" dirty="0">
              <a:latin typeface="Avenir Next LT Pro Light (Body)"/>
            </a:endParaRPr>
          </a:p>
        </p:txBody>
      </p:sp>
      <p:sp>
        <p:nvSpPr>
          <p:cNvPr id="5" name="Slide Number Placeholder 4">
            <a:extLst>
              <a:ext uri="{FF2B5EF4-FFF2-40B4-BE49-F238E27FC236}">
                <a16:creationId xmlns:a16="http://schemas.microsoft.com/office/drawing/2014/main" id="{5A7B4AF6-1D01-C427-E87A-F53B39C7A0A6}"/>
              </a:ext>
            </a:extLst>
          </p:cNvPr>
          <p:cNvSpPr>
            <a:spLocks noGrp="1"/>
          </p:cNvSpPr>
          <p:nvPr>
            <p:ph type="sldNum" sz="quarter" idx="12"/>
          </p:nvPr>
        </p:nvSpPr>
        <p:spPr/>
        <p:txBody>
          <a:bodyPr/>
          <a:lstStyle/>
          <a:p>
            <a:fld id="{5DEF7F31-0B8A-474A-B86C-91F381754329}" type="slidenum">
              <a:rPr lang="en-US" smtClean="0"/>
              <a:t>42</a:t>
            </a:fld>
            <a:endParaRPr lang="en-US" dirty="0"/>
          </a:p>
        </p:txBody>
      </p:sp>
    </p:spTree>
    <p:extLst>
      <p:ext uri="{BB962C8B-B14F-4D97-AF65-F5344CB8AC3E}">
        <p14:creationId xmlns:p14="http://schemas.microsoft.com/office/powerpoint/2010/main" val="36119943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E11A6-F382-090A-EC0D-A3CBEA795699}"/>
              </a:ext>
            </a:extLst>
          </p:cNvPr>
          <p:cNvSpPr>
            <a:spLocks noGrp="1"/>
          </p:cNvSpPr>
          <p:nvPr>
            <p:ph type="title"/>
          </p:nvPr>
        </p:nvSpPr>
        <p:spPr/>
        <p:txBody>
          <a:bodyPr/>
          <a:lstStyle/>
          <a:p>
            <a:r>
              <a:rPr lang="en-US" dirty="0"/>
              <a:t>Responsibility Scenario Responses (Continued 8)</a:t>
            </a:r>
          </a:p>
        </p:txBody>
      </p:sp>
      <p:sp>
        <p:nvSpPr>
          <p:cNvPr id="3" name="Content Placeholder 2">
            <a:extLst>
              <a:ext uri="{FF2B5EF4-FFF2-40B4-BE49-F238E27FC236}">
                <a16:creationId xmlns:a16="http://schemas.microsoft.com/office/drawing/2014/main" id="{78B91D74-C6A1-F437-5FF3-F461467E0CE5}"/>
              </a:ext>
            </a:extLst>
          </p:cNvPr>
          <p:cNvSpPr>
            <a:spLocks noGrp="1"/>
          </p:cNvSpPr>
          <p:nvPr>
            <p:ph idx="1"/>
          </p:nvPr>
        </p:nvSpPr>
        <p:spPr/>
        <p:txBody>
          <a:bodyPr>
            <a:normAutofit lnSpcReduction="10000"/>
          </a:bodyPr>
          <a:lstStyle/>
          <a:p>
            <a:pPr marL="514350" indent="-514350" algn="l">
              <a:buFont typeface="+mj-lt"/>
              <a:buAutoNum type="arabicPeriod" startAt="7"/>
            </a:pPr>
            <a:r>
              <a:rPr lang="en-US" sz="2000" b="1" i="0" dirty="0">
                <a:solidFill>
                  <a:srgbClr val="000000"/>
                </a:solidFill>
                <a:effectLst/>
              </a:rPr>
              <a:t>Take advantage of the support Georgian College offers:</a:t>
            </a:r>
          </a:p>
          <a:p>
            <a:pPr marL="560070" lvl="1" indent="-285750">
              <a:buFont typeface="Arial" panose="020B0604020202020204" pitchFamily="34" charset="0"/>
              <a:buChar char="•"/>
            </a:pPr>
            <a:r>
              <a:rPr lang="en-US" sz="2000" b="0" i="0" dirty="0">
                <a:solidFill>
                  <a:srgbClr val="000000"/>
                </a:solidFill>
                <a:effectLst/>
              </a:rPr>
              <a:t>This would be your best course of action! </a:t>
            </a:r>
          </a:p>
          <a:p>
            <a:pPr marL="560070" lvl="1" indent="-285750">
              <a:buFont typeface="Arial" panose="020B0604020202020204" pitchFamily="34" charset="0"/>
              <a:buChar char="•"/>
            </a:pPr>
            <a:r>
              <a:rPr lang="en-US" sz="2000" b="1" i="0" dirty="0">
                <a:solidFill>
                  <a:srgbClr val="000000"/>
                </a:solidFill>
                <a:effectLst/>
              </a:rPr>
              <a:t>Need help</a:t>
            </a:r>
            <a:r>
              <a:rPr lang="en-US" sz="2000" b="0" i="0" dirty="0">
                <a:solidFill>
                  <a:srgbClr val="000000"/>
                </a:solidFill>
                <a:effectLst/>
              </a:rPr>
              <a:t>? There are various approved services available to you at Georgian College, such as </a:t>
            </a:r>
            <a:r>
              <a:rPr lang="en-US" sz="2000" b="0" i="0" u="sng" dirty="0">
                <a:solidFill>
                  <a:srgbClr val="000000"/>
                </a:solidFill>
                <a:effectLst/>
                <a:hlinkClick r:id="rId3"/>
              </a:rPr>
              <a:t>Counselling</a:t>
            </a:r>
            <a:r>
              <a:rPr lang="en-US" sz="2000" b="0" i="0" dirty="0">
                <a:solidFill>
                  <a:srgbClr val="000000"/>
                </a:solidFill>
                <a:effectLst/>
              </a:rPr>
              <a:t>, the </a:t>
            </a:r>
            <a:r>
              <a:rPr lang="en-US" sz="2000" b="0" i="0" u="sng" dirty="0">
                <a:solidFill>
                  <a:srgbClr val="000000"/>
                </a:solidFill>
                <a:effectLst/>
                <a:hlinkClick r:id="rId4"/>
              </a:rPr>
              <a:t>Library &amp; Academic Success Centre</a:t>
            </a:r>
            <a:r>
              <a:rPr lang="en-US" sz="2000" b="0" i="0" dirty="0">
                <a:solidFill>
                  <a:srgbClr val="000000"/>
                </a:solidFill>
                <a:effectLst/>
              </a:rPr>
              <a:t> which includes </a:t>
            </a:r>
            <a:r>
              <a:rPr lang="en-US" sz="2000" b="0" i="0" u="sng" dirty="0">
                <a:solidFill>
                  <a:srgbClr val="000000"/>
                </a:solidFill>
                <a:effectLst/>
                <a:hlinkClick r:id="rId5"/>
              </a:rPr>
              <a:t>tutoring</a:t>
            </a:r>
            <a:r>
              <a:rPr lang="en-US" sz="2000" b="0" i="0" dirty="0">
                <a:solidFill>
                  <a:srgbClr val="000000"/>
                </a:solidFill>
                <a:effectLst/>
              </a:rPr>
              <a:t>, the </a:t>
            </a:r>
            <a:r>
              <a:rPr lang="en-US" sz="2000" b="0" i="0" u="sng" dirty="0">
                <a:solidFill>
                  <a:srgbClr val="000000"/>
                </a:solidFill>
                <a:effectLst/>
                <a:hlinkClick r:id="rId6"/>
              </a:rPr>
              <a:t>Math Centre</a:t>
            </a:r>
            <a:r>
              <a:rPr lang="en-US" sz="2000" b="0" i="0" dirty="0">
                <a:solidFill>
                  <a:srgbClr val="000000"/>
                </a:solidFill>
                <a:effectLst/>
              </a:rPr>
              <a:t>, the </a:t>
            </a:r>
            <a:r>
              <a:rPr lang="en-US" sz="2000" b="0" i="0" u="sng" dirty="0">
                <a:solidFill>
                  <a:srgbClr val="000000"/>
                </a:solidFill>
                <a:effectLst/>
                <a:hlinkClick r:id="rId7"/>
              </a:rPr>
              <a:t>Writing Centre and Language Help Centre</a:t>
            </a:r>
            <a:r>
              <a:rPr lang="en-US" sz="2000" b="0" i="0" dirty="0">
                <a:solidFill>
                  <a:srgbClr val="000000"/>
                </a:solidFill>
                <a:effectLst/>
              </a:rPr>
              <a:t>. </a:t>
            </a:r>
          </a:p>
          <a:p>
            <a:pPr marL="560070" lvl="1" indent="-285750">
              <a:buFont typeface="Arial" panose="020B0604020202020204" pitchFamily="34" charset="0"/>
              <a:buChar char="•"/>
            </a:pPr>
            <a:r>
              <a:rPr lang="en-US" sz="2000" b="1" i="0" dirty="0">
                <a:solidFill>
                  <a:srgbClr val="000000"/>
                </a:solidFill>
                <a:effectLst/>
              </a:rPr>
              <a:t>Remember</a:t>
            </a:r>
            <a:r>
              <a:rPr lang="en-US" sz="2000" b="0" i="0" dirty="0">
                <a:solidFill>
                  <a:srgbClr val="000000"/>
                </a:solidFill>
                <a:effectLst/>
              </a:rPr>
              <a:t>: you can only improve and learn by doing the work yourself!</a:t>
            </a:r>
          </a:p>
          <a:p>
            <a:pPr marL="560070" lvl="1" indent="-285750">
              <a:buFont typeface="Arial" panose="020B0604020202020204" pitchFamily="34" charset="0"/>
              <a:buChar char="•"/>
            </a:pPr>
            <a:r>
              <a:rPr lang="en-US" sz="2000" b="0" i="0" dirty="0">
                <a:solidFill>
                  <a:srgbClr val="000000"/>
                </a:solidFill>
                <a:effectLst/>
              </a:rPr>
              <a:t>Getting help from Georgian support services also ensures you are upholding Academic Integrity principles.</a:t>
            </a:r>
          </a:p>
          <a:p>
            <a:endParaRPr lang="en-US" dirty="0"/>
          </a:p>
        </p:txBody>
      </p:sp>
      <p:sp>
        <p:nvSpPr>
          <p:cNvPr id="4" name="Footer Placeholder 3">
            <a:extLst>
              <a:ext uri="{FF2B5EF4-FFF2-40B4-BE49-F238E27FC236}">
                <a16:creationId xmlns:a16="http://schemas.microsoft.com/office/drawing/2014/main" id="{E4AC8A2F-1DCA-094D-9693-98E30F4733F6}"/>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E4E41423-8444-A3E0-7E43-4F5EC610963F}"/>
              </a:ext>
            </a:extLst>
          </p:cNvPr>
          <p:cNvSpPr txBox="1"/>
          <p:nvPr/>
        </p:nvSpPr>
        <p:spPr>
          <a:xfrm>
            <a:off x="487359" y="5936294"/>
            <a:ext cx="10308771" cy="584775"/>
          </a:xfrm>
          <a:prstGeom prst="rect">
            <a:avLst/>
          </a:prstGeom>
          <a:noFill/>
        </p:spPr>
        <p:txBody>
          <a:bodyPr wrap="square" rtlCol="0">
            <a:spAutoFit/>
          </a:bodyPr>
          <a:lstStyle/>
          <a:p>
            <a:r>
              <a:rPr lang="en-US" sz="1600" b="1" i="0" dirty="0">
                <a:solidFill>
                  <a:srgbClr val="000000"/>
                </a:solidFill>
                <a:effectLst/>
                <a:latin typeface="Avenir Next LT Pro Light (Body)"/>
              </a:rPr>
              <a:t>Activity source:</a:t>
            </a:r>
            <a:r>
              <a:rPr lang="en-US" sz="1600" b="0" i="0" dirty="0">
                <a:solidFill>
                  <a:srgbClr val="000000"/>
                </a:solidFill>
                <a:effectLst/>
                <a:latin typeface="Avenir Next LT Pro Light (Body)"/>
              </a:rPr>
              <a:t> “</a:t>
            </a:r>
            <a:r>
              <a:rPr lang="en-US" sz="1600" b="0" i="0" u="sng" dirty="0">
                <a:effectLst/>
                <a:latin typeface="Avenir Next LT Pro Light (Body)"/>
                <a:hlinkClick r:id="rId8"/>
              </a:rPr>
              <a:t>Responsibility</a:t>
            </a:r>
            <a:r>
              <a:rPr lang="en-US" sz="1600" b="0" i="0" dirty="0">
                <a:solidFill>
                  <a:srgbClr val="000000"/>
                </a:solidFill>
                <a:effectLst/>
                <a:latin typeface="Avenir Next LT Pro Light (Body)"/>
              </a:rPr>
              <a:t>” by Ulrike </a:t>
            </a:r>
            <a:r>
              <a:rPr lang="en-US" sz="1600" b="0" i="0" dirty="0" err="1">
                <a:solidFill>
                  <a:srgbClr val="000000"/>
                </a:solidFill>
                <a:effectLst/>
                <a:latin typeface="Avenir Next LT Pro Light (Body)"/>
              </a:rPr>
              <a:t>Kestler</a:t>
            </a:r>
            <a:r>
              <a:rPr lang="en-US" sz="1600" b="0" i="0" dirty="0">
                <a:solidFill>
                  <a:srgbClr val="000000"/>
                </a:solidFill>
                <a:effectLst/>
                <a:latin typeface="Avenir Next LT Pro Light (Body)"/>
              </a:rPr>
              <a:t> In </a:t>
            </a:r>
            <a:r>
              <a:rPr lang="en-US" sz="1600" b="0" i="1" u="sng" dirty="0">
                <a:effectLst/>
                <a:latin typeface="Avenir Next LT Pro Light (Body)"/>
                <a:hlinkClick r:id="rId9"/>
              </a:rPr>
              <a:t>Academic Integrity</a:t>
            </a:r>
            <a:r>
              <a:rPr lang="en-US" sz="1600" b="0" i="0" dirty="0">
                <a:solidFill>
                  <a:srgbClr val="000000"/>
                </a:solidFill>
                <a:effectLst/>
                <a:latin typeface="Avenir Next LT Pro Light (Body)"/>
              </a:rPr>
              <a:t> is licensed under </a:t>
            </a:r>
            <a:r>
              <a:rPr lang="en-US" sz="1600" b="0" i="0" u="sng" dirty="0">
                <a:effectLst/>
                <a:latin typeface="Avenir Next LT Pro Light (Body)"/>
                <a:hlinkClick r:id="rId10"/>
              </a:rPr>
              <a:t>CC BY-NC-SA 4.0</a:t>
            </a:r>
            <a:r>
              <a:rPr lang="en-US" sz="1600" b="0" i="0" dirty="0">
                <a:solidFill>
                  <a:srgbClr val="000000"/>
                </a:solidFill>
                <a:effectLst/>
                <a:latin typeface="Avenir Next LT Pro Light (Body)"/>
              </a:rPr>
              <a:t>. / Text version created and minor summarization.</a:t>
            </a:r>
            <a:endParaRPr lang="en-US" sz="1600" dirty="0">
              <a:latin typeface="Avenir Next LT Pro Light (Body)"/>
            </a:endParaRPr>
          </a:p>
        </p:txBody>
      </p:sp>
      <p:sp>
        <p:nvSpPr>
          <p:cNvPr id="5" name="Slide Number Placeholder 4">
            <a:extLst>
              <a:ext uri="{FF2B5EF4-FFF2-40B4-BE49-F238E27FC236}">
                <a16:creationId xmlns:a16="http://schemas.microsoft.com/office/drawing/2014/main" id="{8AB59A1E-9B5E-F275-8E4C-5C78E5ED8DC2}"/>
              </a:ext>
            </a:extLst>
          </p:cNvPr>
          <p:cNvSpPr>
            <a:spLocks noGrp="1"/>
          </p:cNvSpPr>
          <p:nvPr>
            <p:ph type="sldNum" sz="quarter" idx="12"/>
          </p:nvPr>
        </p:nvSpPr>
        <p:spPr/>
        <p:txBody>
          <a:bodyPr/>
          <a:lstStyle/>
          <a:p>
            <a:fld id="{5DEF7F31-0B8A-474A-B86C-91F381754329}" type="slidenum">
              <a:rPr lang="en-US" smtClean="0"/>
              <a:t>43</a:t>
            </a:fld>
            <a:endParaRPr lang="en-US" dirty="0"/>
          </a:p>
        </p:txBody>
      </p:sp>
    </p:spTree>
    <p:extLst>
      <p:ext uri="{BB962C8B-B14F-4D97-AF65-F5344CB8AC3E}">
        <p14:creationId xmlns:p14="http://schemas.microsoft.com/office/powerpoint/2010/main" val="156944126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82215-12CE-15DC-BF8F-3D921A1AEAB2}"/>
              </a:ext>
            </a:extLst>
          </p:cNvPr>
          <p:cNvSpPr>
            <a:spLocks noGrp="1"/>
          </p:cNvSpPr>
          <p:nvPr>
            <p:ph type="title"/>
          </p:nvPr>
        </p:nvSpPr>
        <p:spPr/>
        <p:txBody>
          <a:bodyPr/>
          <a:lstStyle/>
          <a:p>
            <a:r>
              <a:rPr lang="en-US" dirty="0"/>
              <a:t>Courage</a:t>
            </a:r>
          </a:p>
        </p:txBody>
      </p:sp>
      <p:sp>
        <p:nvSpPr>
          <p:cNvPr id="3" name="Content Placeholder 2">
            <a:extLst>
              <a:ext uri="{FF2B5EF4-FFF2-40B4-BE49-F238E27FC236}">
                <a16:creationId xmlns:a16="http://schemas.microsoft.com/office/drawing/2014/main" id="{76807499-1514-262A-D10E-4D183644AEB1}"/>
              </a:ext>
            </a:extLst>
          </p:cNvPr>
          <p:cNvSpPr>
            <a:spLocks noGrp="1"/>
          </p:cNvSpPr>
          <p:nvPr>
            <p:ph idx="1"/>
          </p:nvPr>
        </p:nvSpPr>
        <p:spPr/>
        <p:txBody>
          <a:bodyPr/>
          <a:lstStyle/>
          <a:p>
            <a:r>
              <a:rPr lang="en-US" sz="2000" dirty="0"/>
              <a:t>Upholding the principles of academic integrity requires courage to speak up about wrongdoings and resist taking the “easy way out” </a:t>
            </a:r>
            <a:r>
              <a:rPr lang="en-US" sz="2000" b="0" i="0" dirty="0">
                <a:solidFill>
                  <a:srgbClr val="373D3F"/>
                </a:solidFill>
                <a:effectLst/>
              </a:rPr>
              <a:t>(</a:t>
            </a:r>
            <a:r>
              <a:rPr lang="en-US" sz="2000" dirty="0">
                <a:solidFill>
                  <a:schemeClr val="tx2"/>
                </a:solidFill>
              </a:rPr>
              <a:t>Booth et al., 2022</a:t>
            </a:r>
            <a:r>
              <a:rPr lang="en-US" sz="2000" b="0" i="0" dirty="0">
                <a:solidFill>
                  <a:srgbClr val="373D3F"/>
                </a:solidFill>
                <a:effectLst/>
              </a:rPr>
              <a:t>). </a:t>
            </a:r>
          </a:p>
          <a:p>
            <a:endParaRPr lang="en-US" dirty="0"/>
          </a:p>
        </p:txBody>
      </p:sp>
      <p:sp>
        <p:nvSpPr>
          <p:cNvPr id="4" name="Footer Placeholder 3">
            <a:extLst>
              <a:ext uri="{FF2B5EF4-FFF2-40B4-BE49-F238E27FC236}">
                <a16:creationId xmlns:a16="http://schemas.microsoft.com/office/drawing/2014/main" id="{8F920B7E-2CCC-B7CC-A811-94EACEA67578}"/>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868D8A9E-E23C-4211-73E9-665322C119AD}"/>
              </a:ext>
            </a:extLst>
          </p:cNvPr>
          <p:cNvSpPr>
            <a:spLocks noGrp="1"/>
          </p:cNvSpPr>
          <p:nvPr>
            <p:ph type="sldNum" sz="quarter" idx="12"/>
          </p:nvPr>
        </p:nvSpPr>
        <p:spPr/>
        <p:txBody>
          <a:bodyPr/>
          <a:lstStyle/>
          <a:p>
            <a:fld id="{5DEF7F31-0B8A-474A-B86C-91F381754329}" type="slidenum">
              <a:rPr lang="en-US" smtClean="0"/>
              <a:t>44</a:t>
            </a:fld>
            <a:endParaRPr lang="en-US" dirty="0"/>
          </a:p>
        </p:txBody>
      </p:sp>
    </p:spTree>
    <p:extLst>
      <p:ext uri="{BB962C8B-B14F-4D97-AF65-F5344CB8AC3E}">
        <p14:creationId xmlns:p14="http://schemas.microsoft.com/office/powerpoint/2010/main" val="9937742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CE57A-D192-FA4A-4D6F-8D1C6DEC900C}"/>
              </a:ext>
            </a:extLst>
          </p:cNvPr>
          <p:cNvSpPr>
            <a:spLocks noGrp="1"/>
          </p:cNvSpPr>
          <p:nvPr>
            <p:ph type="title"/>
          </p:nvPr>
        </p:nvSpPr>
        <p:spPr/>
        <p:txBody>
          <a:bodyPr/>
          <a:lstStyle/>
          <a:p>
            <a:r>
              <a:rPr lang="en-US" dirty="0"/>
              <a:t>Courage Scenario</a:t>
            </a:r>
          </a:p>
        </p:txBody>
      </p:sp>
      <p:sp>
        <p:nvSpPr>
          <p:cNvPr id="3" name="Content Placeholder 2">
            <a:extLst>
              <a:ext uri="{FF2B5EF4-FFF2-40B4-BE49-F238E27FC236}">
                <a16:creationId xmlns:a16="http://schemas.microsoft.com/office/drawing/2014/main" id="{0637DA4B-E103-2054-B11A-38BA151F5C3F}"/>
              </a:ext>
            </a:extLst>
          </p:cNvPr>
          <p:cNvSpPr>
            <a:spLocks noGrp="1"/>
          </p:cNvSpPr>
          <p:nvPr>
            <p:ph idx="1"/>
          </p:nvPr>
        </p:nvSpPr>
        <p:spPr/>
        <p:txBody>
          <a:bodyPr/>
          <a:lstStyle/>
          <a:p>
            <a:pPr marL="0" indent="0">
              <a:buNone/>
            </a:pPr>
            <a:r>
              <a:rPr lang="en-US" sz="2000" b="1" dirty="0"/>
              <a:t>Scenario 6: </a:t>
            </a:r>
            <a:r>
              <a:rPr lang="en-US" sz="2000" b="0" i="0" dirty="0">
                <a:solidFill>
                  <a:srgbClr val="000000"/>
                </a:solidFill>
                <a:effectLst/>
              </a:rPr>
              <a:t>You are entering the room to write your final exam. You see a sign that reads “No electronic devices permitted. Please leave them at the front. You may pick them up after you have finished the exam”. As you enter, you see your classmates put their phones in their pockets. What might you do?</a:t>
            </a:r>
            <a:endParaRPr lang="en-US" sz="2000" dirty="0"/>
          </a:p>
          <a:p>
            <a:endParaRPr lang="en-US" dirty="0"/>
          </a:p>
        </p:txBody>
      </p:sp>
      <p:sp>
        <p:nvSpPr>
          <p:cNvPr id="4" name="Footer Placeholder 3">
            <a:extLst>
              <a:ext uri="{FF2B5EF4-FFF2-40B4-BE49-F238E27FC236}">
                <a16:creationId xmlns:a16="http://schemas.microsoft.com/office/drawing/2014/main" id="{0B5D932A-63F2-A673-41B3-42B5FFA2F282}"/>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358B5417-646E-F0E3-7BEF-7CBF93C473C1}"/>
              </a:ext>
            </a:extLst>
          </p:cNvPr>
          <p:cNvSpPr txBox="1"/>
          <p:nvPr/>
        </p:nvSpPr>
        <p:spPr>
          <a:xfrm>
            <a:off x="3612057" y="6200358"/>
            <a:ext cx="6292105" cy="338554"/>
          </a:xfrm>
          <a:prstGeom prst="rect">
            <a:avLst/>
          </a:prstGeom>
          <a:noFill/>
        </p:spPr>
        <p:txBody>
          <a:bodyPr wrap="square" rtlCol="0">
            <a:spAutoFit/>
          </a:bodyPr>
          <a:lstStyle/>
          <a:p>
            <a:r>
              <a:rPr lang="en-US" sz="1600" b="0" i="0" dirty="0">
                <a:solidFill>
                  <a:srgbClr val="373D3F"/>
                </a:solidFill>
                <a:effectLst/>
                <a:latin typeface="Avenir Next LT Pro Light (Body)"/>
              </a:rPr>
              <a:t>(</a:t>
            </a:r>
            <a:r>
              <a:rPr lang="en-US" sz="1600" b="0" i="0" dirty="0" err="1">
                <a:solidFill>
                  <a:srgbClr val="373D3F"/>
                </a:solidFill>
                <a:effectLst/>
                <a:latin typeface="Avenir Next LT Pro Light (Body)"/>
              </a:rPr>
              <a:t>MusicCentric</a:t>
            </a:r>
            <a:r>
              <a:rPr lang="en-US" sz="1600" b="0" i="0" dirty="0">
                <a:solidFill>
                  <a:srgbClr val="373D3F"/>
                </a:solidFill>
                <a:effectLst/>
                <a:latin typeface="Avenir Next LT Pro Light (Body)"/>
              </a:rPr>
              <a:t> Technologies, 2018, </a:t>
            </a:r>
            <a:r>
              <a:rPr lang="en-US" sz="1600" dirty="0">
                <a:solidFill>
                  <a:schemeClr val="tx2"/>
                </a:solidFill>
                <a:latin typeface="Avenir Next LT Pro Light (Body)"/>
              </a:rPr>
              <a:t>as cited in </a:t>
            </a:r>
            <a:r>
              <a:rPr lang="en-US" sz="1600" dirty="0">
                <a:solidFill>
                  <a:srgbClr val="373D3F"/>
                </a:solidFill>
                <a:latin typeface="Avenir Next LT Pro Light (Body)"/>
              </a:rPr>
              <a:t>Booth et al</a:t>
            </a:r>
            <a:r>
              <a:rPr lang="en-US" sz="1600" dirty="0">
                <a:solidFill>
                  <a:schemeClr val="tx2"/>
                </a:solidFill>
                <a:latin typeface="Avenir Next LT Pro Light (Body)"/>
              </a:rPr>
              <a:t>., 2022</a:t>
            </a:r>
            <a:r>
              <a:rPr lang="en-US" sz="1600" b="0" i="0" dirty="0">
                <a:solidFill>
                  <a:srgbClr val="373D3F"/>
                </a:solidFill>
                <a:effectLst/>
                <a:latin typeface="Avenir Next LT Pro Light (Body)"/>
              </a:rPr>
              <a:t>). </a:t>
            </a:r>
          </a:p>
        </p:txBody>
      </p:sp>
      <p:sp>
        <p:nvSpPr>
          <p:cNvPr id="5" name="Slide Number Placeholder 4">
            <a:extLst>
              <a:ext uri="{FF2B5EF4-FFF2-40B4-BE49-F238E27FC236}">
                <a16:creationId xmlns:a16="http://schemas.microsoft.com/office/drawing/2014/main" id="{B32D64CF-CCFF-156E-F1E9-A2F1C0852F03}"/>
              </a:ext>
            </a:extLst>
          </p:cNvPr>
          <p:cNvSpPr>
            <a:spLocks noGrp="1"/>
          </p:cNvSpPr>
          <p:nvPr>
            <p:ph type="sldNum" sz="quarter" idx="12"/>
          </p:nvPr>
        </p:nvSpPr>
        <p:spPr/>
        <p:txBody>
          <a:bodyPr/>
          <a:lstStyle/>
          <a:p>
            <a:fld id="{5DEF7F31-0B8A-474A-B86C-91F381754329}" type="slidenum">
              <a:rPr lang="en-US" smtClean="0"/>
              <a:t>45</a:t>
            </a:fld>
            <a:endParaRPr lang="en-US" dirty="0"/>
          </a:p>
        </p:txBody>
      </p:sp>
    </p:spTree>
    <p:extLst>
      <p:ext uri="{BB962C8B-B14F-4D97-AF65-F5344CB8AC3E}">
        <p14:creationId xmlns:p14="http://schemas.microsoft.com/office/powerpoint/2010/main" val="237272615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72CAE-4E53-C764-48BF-98127D509F53}"/>
              </a:ext>
            </a:extLst>
          </p:cNvPr>
          <p:cNvSpPr>
            <a:spLocks noGrp="1"/>
          </p:cNvSpPr>
          <p:nvPr>
            <p:ph type="title"/>
          </p:nvPr>
        </p:nvSpPr>
        <p:spPr/>
        <p:txBody>
          <a:bodyPr/>
          <a:lstStyle/>
          <a:p>
            <a:r>
              <a:rPr lang="en-US" dirty="0"/>
              <a:t>Courage Scenario: Responses </a:t>
            </a:r>
          </a:p>
        </p:txBody>
      </p:sp>
      <p:sp>
        <p:nvSpPr>
          <p:cNvPr id="3" name="Content Placeholder 2">
            <a:extLst>
              <a:ext uri="{FF2B5EF4-FFF2-40B4-BE49-F238E27FC236}">
                <a16:creationId xmlns:a16="http://schemas.microsoft.com/office/drawing/2014/main" id="{37BCC225-DD49-50F5-504B-0C2C08B8907B}"/>
              </a:ext>
            </a:extLst>
          </p:cNvPr>
          <p:cNvSpPr>
            <a:spLocks noGrp="1"/>
          </p:cNvSpPr>
          <p:nvPr>
            <p:ph idx="1"/>
          </p:nvPr>
        </p:nvSpPr>
        <p:spPr/>
        <p:txBody>
          <a:bodyPr/>
          <a:lstStyle/>
          <a:p>
            <a:pPr marL="514350" indent="-514350" algn="l">
              <a:buFont typeface="+mj-lt"/>
              <a:buAutoNum type="arabicPeriod"/>
            </a:pPr>
            <a:r>
              <a:rPr lang="en-US" sz="2000" b="1" i="0" dirty="0">
                <a:solidFill>
                  <a:srgbClr val="000000"/>
                </a:solidFill>
                <a:effectLst/>
              </a:rPr>
              <a:t>Do what your classmates did and put it in you pocket:</a:t>
            </a:r>
          </a:p>
          <a:p>
            <a:pPr marL="560070" lvl="1" indent="-285750">
              <a:buFont typeface="Arial" panose="020B0604020202020204" pitchFamily="34" charset="0"/>
              <a:buChar char="•"/>
            </a:pPr>
            <a:r>
              <a:rPr lang="en-US" sz="2000" b="0" i="0" dirty="0">
                <a:solidFill>
                  <a:srgbClr val="000000"/>
                </a:solidFill>
                <a:effectLst/>
              </a:rPr>
              <a:t>Keeping it in your pocket is not a good choice. </a:t>
            </a:r>
          </a:p>
          <a:p>
            <a:pPr marL="560070" lvl="1" indent="-285750">
              <a:buFont typeface="Arial" panose="020B0604020202020204" pitchFamily="34" charset="0"/>
              <a:buChar char="•"/>
            </a:pPr>
            <a:r>
              <a:rPr lang="en-US" sz="2000" b="0" dirty="0">
                <a:solidFill>
                  <a:srgbClr val="000000"/>
                </a:solidFill>
              </a:rPr>
              <a:t>A</a:t>
            </a:r>
            <a:r>
              <a:rPr lang="en-US" sz="2000" b="0" i="0" dirty="0">
                <a:solidFill>
                  <a:srgbClr val="000000"/>
                </a:solidFill>
                <a:effectLst/>
              </a:rPr>
              <a:t>void being accused of cheating, your phone should not be accessible to you.</a:t>
            </a:r>
          </a:p>
          <a:p>
            <a:pPr marL="560070" lvl="1" indent="-285750">
              <a:buFont typeface="Arial" panose="020B0604020202020204" pitchFamily="34" charset="0"/>
              <a:buChar char="•"/>
            </a:pPr>
            <a:r>
              <a:rPr lang="en-US" sz="2000" b="0" dirty="0">
                <a:solidFill>
                  <a:srgbClr val="000000"/>
                </a:solidFill>
              </a:rPr>
              <a:t>F</a:t>
            </a:r>
            <a:r>
              <a:rPr lang="en-US" sz="2000" b="0" i="0" dirty="0">
                <a:solidFill>
                  <a:srgbClr val="000000"/>
                </a:solidFill>
                <a:effectLst/>
              </a:rPr>
              <a:t>ollow the guidelines of the exam room and have the courage to not simply follow what your friends are doing. </a:t>
            </a:r>
          </a:p>
          <a:p>
            <a:endParaRPr lang="en-US" dirty="0"/>
          </a:p>
        </p:txBody>
      </p:sp>
      <p:sp>
        <p:nvSpPr>
          <p:cNvPr id="4" name="Footer Placeholder 3">
            <a:extLst>
              <a:ext uri="{FF2B5EF4-FFF2-40B4-BE49-F238E27FC236}">
                <a16:creationId xmlns:a16="http://schemas.microsoft.com/office/drawing/2014/main" id="{57B39435-746E-9806-6F68-EFFD00B3D4A7}"/>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498D6105-4872-F5AD-6AE8-D579469DED55}"/>
              </a:ext>
            </a:extLst>
          </p:cNvPr>
          <p:cNvSpPr txBox="1"/>
          <p:nvPr/>
        </p:nvSpPr>
        <p:spPr>
          <a:xfrm>
            <a:off x="487359" y="5771575"/>
            <a:ext cx="9679577" cy="584775"/>
          </a:xfrm>
          <a:prstGeom prst="rect">
            <a:avLst/>
          </a:prstGeom>
          <a:noFill/>
        </p:spPr>
        <p:txBody>
          <a:bodyPr wrap="square" rtlCol="0">
            <a:spAutoFit/>
          </a:bodyPr>
          <a:lstStyle/>
          <a:p>
            <a:r>
              <a:rPr lang="en-US" sz="1600" b="1" i="0" dirty="0">
                <a:solidFill>
                  <a:srgbClr val="000000"/>
                </a:solidFill>
                <a:effectLst/>
                <a:latin typeface="Avenir Next LT Pro Light (Body)"/>
              </a:rPr>
              <a:t>Activity source:</a:t>
            </a:r>
            <a:r>
              <a:rPr lang="en-US" sz="1600" b="0" i="0" dirty="0">
                <a:solidFill>
                  <a:srgbClr val="000000"/>
                </a:solidFill>
                <a:effectLst/>
                <a:latin typeface="Avenir Next LT Pro Light (Body)"/>
              </a:rPr>
              <a:t> “</a:t>
            </a:r>
            <a:r>
              <a:rPr lang="en-US" sz="1600" b="0" i="0" u="sng" dirty="0">
                <a:effectLst/>
                <a:latin typeface="Avenir Next LT Pro Light (Body)"/>
                <a:hlinkClick r:id="rId3"/>
              </a:rPr>
              <a:t>Courage</a:t>
            </a:r>
            <a:r>
              <a:rPr lang="en-US" sz="1600" b="0" i="0" dirty="0">
                <a:solidFill>
                  <a:srgbClr val="000000"/>
                </a:solidFill>
                <a:effectLst/>
                <a:latin typeface="Avenir Next LT Pro Light (Body)"/>
              </a:rPr>
              <a:t>” by Ulrike </a:t>
            </a:r>
            <a:r>
              <a:rPr lang="en-US" sz="1600" b="0" i="0" dirty="0" err="1">
                <a:solidFill>
                  <a:srgbClr val="000000"/>
                </a:solidFill>
                <a:effectLst/>
                <a:latin typeface="Avenir Next LT Pro Light (Body)"/>
              </a:rPr>
              <a:t>Kestler</a:t>
            </a:r>
            <a:r>
              <a:rPr lang="en-US" sz="1600" b="0" i="0" dirty="0">
                <a:solidFill>
                  <a:srgbClr val="000000"/>
                </a:solidFill>
                <a:effectLst/>
                <a:latin typeface="Avenir Next LT Pro Light (Body)"/>
              </a:rPr>
              <a:t> In </a:t>
            </a:r>
            <a:r>
              <a:rPr lang="en-US" sz="1600" b="0" i="1" u="sng" dirty="0">
                <a:effectLst/>
                <a:latin typeface="Avenir Next LT Pro Light (Body)"/>
                <a:hlinkClick r:id="rId4"/>
              </a:rPr>
              <a:t>Academic Integrity</a:t>
            </a:r>
            <a:r>
              <a:rPr lang="en-US" sz="1600" b="0" i="0" dirty="0">
                <a:solidFill>
                  <a:srgbClr val="000000"/>
                </a:solidFill>
                <a:effectLst/>
                <a:latin typeface="Avenir Next LT Pro Light (Body)"/>
              </a:rPr>
              <a:t> is licensed under </a:t>
            </a:r>
            <a:r>
              <a:rPr lang="en-US" sz="1600" b="0" i="0" u="sng" dirty="0">
                <a:effectLst/>
                <a:latin typeface="Avenir Next LT Pro Light (Body)"/>
                <a:hlinkClick r:id="rId5"/>
              </a:rPr>
              <a:t>CC BY-NC-SA 4.0</a:t>
            </a:r>
            <a:r>
              <a:rPr lang="en-US" sz="1600" b="0" i="0" dirty="0">
                <a:solidFill>
                  <a:srgbClr val="000000"/>
                </a:solidFill>
                <a:effectLst/>
                <a:latin typeface="Avenir Next LT Pro Light (Body)"/>
              </a:rPr>
              <a:t>. / Text version created and minor summarization.</a:t>
            </a:r>
            <a:endParaRPr lang="en-US" sz="1600" dirty="0">
              <a:latin typeface="Avenir Next LT Pro Light (Body)"/>
            </a:endParaRPr>
          </a:p>
        </p:txBody>
      </p:sp>
      <p:sp>
        <p:nvSpPr>
          <p:cNvPr id="5" name="Slide Number Placeholder 4">
            <a:extLst>
              <a:ext uri="{FF2B5EF4-FFF2-40B4-BE49-F238E27FC236}">
                <a16:creationId xmlns:a16="http://schemas.microsoft.com/office/drawing/2014/main" id="{6A766683-F0A9-B834-21C2-EDCB02DAAB15}"/>
              </a:ext>
            </a:extLst>
          </p:cNvPr>
          <p:cNvSpPr>
            <a:spLocks noGrp="1"/>
          </p:cNvSpPr>
          <p:nvPr>
            <p:ph type="sldNum" sz="quarter" idx="12"/>
          </p:nvPr>
        </p:nvSpPr>
        <p:spPr/>
        <p:txBody>
          <a:bodyPr/>
          <a:lstStyle/>
          <a:p>
            <a:fld id="{5DEF7F31-0B8A-474A-B86C-91F381754329}" type="slidenum">
              <a:rPr lang="en-US" smtClean="0"/>
              <a:t>46</a:t>
            </a:fld>
            <a:endParaRPr lang="en-US" dirty="0"/>
          </a:p>
        </p:txBody>
      </p:sp>
    </p:spTree>
    <p:extLst>
      <p:ext uri="{BB962C8B-B14F-4D97-AF65-F5344CB8AC3E}">
        <p14:creationId xmlns:p14="http://schemas.microsoft.com/office/powerpoint/2010/main" val="125719398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C6EA-B104-2D98-2BBB-A5799E2A0787}"/>
              </a:ext>
            </a:extLst>
          </p:cNvPr>
          <p:cNvSpPr>
            <a:spLocks noGrp="1"/>
          </p:cNvSpPr>
          <p:nvPr>
            <p:ph type="title"/>
          </p:nvPr>
        </p:nvSpPr>
        <p:spPr/>
        <p:txBody>
          <a:bodyPr/>
          <a:lstStyle/>
          <a:p>
            <a:r>
              <a:rPr lang="en-US" dirty="0"/>
              <a:t>Courage Scenario: Responses (Continued 1)</a:t>
            </a:r>
          </a:p>
        </p:txBody>
      </p:sp>
      <p:sp>
        <p:nvSpPr>
          <p:cNvPr id="3" name="Content Placeholder 2">
            <a:extLst>
              <a:ext uri="{FF2B5EF4-FFF2-40B4-BE49-F238E27FC236}">
                <a16:creationId xmlns:a16="http://schemas.microsoft.com/office/drawing/2014/main" id="{EB27E5EF-F2FF-7D68-38EC-5164BC5BB199}"/>
              </a:ext>
            </a:extLst>
          </p:cNvPr>
          <p:cNvSpPr>
            <a:spLocks noGrp="1"/>
          </p:cNvSpPr>
          <p:nvPr>
            <p:ph idx="1"/>
          </p:nvPr>
        </p:nvSpPr>
        <p:spPr/>
        <p:txBody>
          <a:bodyPr/>
          <a:lstStyle/>
          <a:p>
            <a:pPr marL="514350" indent="-514350" algn="l">
              <a:buFont typeface="+mj-lt"/>
              <a:buAutoNum type="arabicPeriod" startAt="2"/>
            </a:pPr>
            <a:r>
              <a:rPr lang="en-US" sz="2000" b="1" i="0" dirty="0">
                <a:effectLst/>
              </a:rPr>
              <a:t>Ask if you can take your phone to keep it safe:</a:t>
            </a:r>
          </a:p>
          <a:p>
            <a:pPr marL="617220" lvl="1" indent="-342900">
              <a:buFont typeface="Arial" panose="020B0604020202020204" pitchFamily="34" charset="0"/>
              <a:buChar char="•"/>
            </a:pPr>
            <a:r>
              <a:rPr lang="en-US" sz="2000" b="0" i="0" dirty="0">
                <a:effectLst/>
              </a:rPr>
              <a:t>Ask if you are unsure about something. </a:t>
            </a:r>
          </a:p>
          <a:p>
            <a:pPr marL="617220" lvl="1" indent="-342900">
              <a:buFont typeface="Arial" panose="020B0604020202020204" pitchFamily="34" charset="0"/>
              <a:buChar char="•"/>
            </a:pPr>
            <a:r>
              <a:rPr lang="en-US" sz="2000" b="0" i="0" dirty="0">
                <a:effectLst/>
              </a:rPr>
              <a:t>You may not want to tell on your classmates, but you should not ignore a </a:t>
            </a:r>
            <a:r>
              <a:rPr lang="en-US" sz="2000" b="0" i="0" dirty="0" err="1">
                <a:effectLst/>
              </a:rPr>
              <a:t>behaviour</a:t>
            </a:r>
            <a:r>
              <a:rPr lang="en-US" sz="2000" b="0" i="0" dirty="0">
                <a:effectLst/>
              </a:rPr>
              <a:t> that goes against the rules. </a:t>
            </a:r>
          </a:p>
          <a:p>
            <a:pPr marL="617220" lvl="1" indent="-342900">
              <a:buFont typeface="Arial" panose="020B0604020202020204" pitchFamily="34" charset="0"/>
              <a:buChar char="•"/>
            </a:pPr>
            <a:r>
              <a:rPr lang="en-US" sz="2000" b="0" i="0" dirty="0">
                <a:effectLst/>
              </a:rPr>
              <a:t>Having a phone during an exam may lead a student to use it to gain an unfair advantage over others.</a:t>
            </a:r>
          </a:p>
          <a:p>
            <a:pPr marL="617220" lvl="1" indent="-342900">
              <a:buFont typeface="Arial" panose="020B0604020202020204" pitchFamily="34" charset="0"/>
              <a:buChar char="•"/>
            </a:pPr>
            <a:r>
              <a:rPr lang="en-US" sz="2000" b="0" i="0" dirty="0">
                <a:effectLst/>
              </a:rPr>
              <a:t> By alerting the exam invigilator, you show that you have the courage to uphold academic integrity principles and mention that others are doing so.</a:t>
            </a:r>
          </a:p>
          <a:p>
            <a:endParaRPr lang="en-US" dirty="0"/>
          </a:p>
        </p:txBody>
      </p:sp>
      <p:sp>
        <p:nvSpPr>
          <p:cNvPr id="4" name="Footer Placeholder 3">
            <a:extLst>
              <a:ext uri="{FF2B5EF4-FFF2-40B4-BE49-F238E27FC236}">
                <a16:creationId xmlns:a16="http://schemas.microsoft.com/office/drawing/2014/main" id="{E4709DA8-CAC8-2E74-1F3B-857046C79F6F}"/>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632222D5-2CC8-3DA6-8B4C-4796A25DFE94}"/>
              </a:ext>
            </a:extLst>
          </p:cNvPr>
          <p:cNvSpPr txBox="1"/>
          <p:nvPr/>
        </p:nvSpPr>
        <p:spPr>
          <a:xfrm>
            <a:off x="624889" y="5936294"/>
            <a:ext cx="9679577" cy="584775"/>
          </a:xfrm>
          <a:prstGeom prst="rect">
            <a:avLst/>
          </a:prstGeom>
          <a:noFill/>
        </p:spPr>
        <p:txBody>
          <a:bodyPr wrap="square" rtlCol="0">
            <a:spAutoFit/>
          </a:bodyPr>
          <a:lstStyle/>
          <a:p>
            <a:r>
              <a:rPr lang="en-US" sz="1600" b="1" i="0" dirty="0">
                <a:solidFill>
                  <a:srgbClr val="000000"/>
                </a:solidFill>
                <a:effectLst/>
                <a:latin typeface="Avenir Next LT Pro Light (Body)"/>
              </a:rPr>
              <a:t>Activity source:</a:t>
            </a:r>
            <a:r>
              <a:rPr lang="en-US" sz="1600" b="0" i="0" dirty="0">
                <a:solidFill>
                  <a:srgbClr val="000000"/>
                </a:solidFill>
                <a:effectLst/>
                <a:latin typeface="Avenir Next LT Pro Light (Body)"/>
              </a:rPr>
              <a:t> “</a:t>
            </a:r>
            <a:r>
              <a:rPr lang="en-US" sz="1600" b="0" i="0" u="sng" dirty="0">
                <a:effectLst/>
                <a:latin typeface="Avenir Next LT Pro Light (Body)"/>
                <a:hlinkClick r:id="rId3"/>
              </a:rPr>
              <a:t>Courage</a:t>
            </a:r>
            <a:r>
              <a:rPr lang="en-US" sz="1600" b="0" i="0" dirty="0">
                <a:solidFill>
                  <a:srgbClr val="000000"/>
                </a:solidFill>
                <a:effectLst/>
                <a:latin typeface="Avenir Next LT Pro Light (Body)"/>
              </a:rPr>
              <a:t>” by Ulrike </a:t>
            </a:r>
            <a:r>
              <a:rPr lang="en-US" sz="1600" b="0" i="0" dirty="0" err="1">
                <a:solidFill>
                  <a:srgbClr val="000000"/>
                </a:solidFill>
                <a:effectLst/>
                <a:latin typeface="Avenir Next LT Pro Light (Body)"/>
              </a:rPr>
              <a:t>Kestler</a:t>
            </a:r>
            <a:r>
              <a:rPr lang="en-US" sz="1600" b="0" i="0" dirty="0">
                <a:solidFill>
                  <a:srgbClr val="000000"/>
                </a:solidFill>
                <a:effectLst/>
                <a:latin typeface="Avenir Next LT Pro Light (Body)"/>
              </a:rPr>
              <a:t> In </a:t>
            </a:r>
            <a:r>
              <a:rPr lang="en-US" sz="1600" b="0" i="1" u="sng" dirty="0">
                <a:effectLst/>
                <a:latin typeface="Avenir Next LT Pro Light (Body)"/>
                <a:hlinkClick r:id="rId4"/>
              </a:rPr>
              <a:t>Academic Integrity</a:t>
            </a:r>
            <a:r>
              <a:rPr lang="en-US" sz="1600" b="0" i="0" dirty="0">
                <a:solidFill>
                  <a:srgbClr val="000000"/>
                </a:solidFill>
                <a:effectLst/>
                <a:latin typeface="Avenir Next LT Pro Light (Body)"/>
              </a:rPr>
              <a:t> is licensed under </a:t>
            </a:r>
            <a:r>
              <a:rPr lang="en-US" sz="1600" b="0" i="0" u="sng" dirty="0">
                <a:effectLst/>
                <a:latin typeface="Avenir Next LT Pro Light (Body)"/>
                <a:hlinkClick r:id="rId5"/>
              </a:rPr>
              <a:t>CC BY-NC-SA 4.0</a:t>
            </a:r>
            <a:r>
              <a:rPr lang="en-US" sz="1600" b="0" i="0" dirty="0">
                <a:solidFill>
                  <a:srgbClr val="000000"/>
                </a:solidFill>
                <a:effectLst/>
                <a:latin typeface="Avenir Next LT Pro Light (Body)"/>
              </a:rPr>
              <a:t>. / Text version created and minor summarization.</a:t>
            </a:r>
            <a:endParaRPr lang="en-US" sz="1600" dirty="0">
              <a:latin typeface="Avenir Next LT Pro Light (Body)"/>
            </a:endParaRPr>
          </a:p>
        </p:txBody>
      </p:sp>
      <p:sp>
        <p:nvSpPr>
          <p:cNvPr id="5" name="Slide Number Placeholder 4">
            <a:extLst>
              <a:ext uri="{FF2B5EF4-FFF2-40B4-BE49-F238E27FC236}">
                <a16:creationId xmlns:a16="http://schemas.microsoft.com/office/drawing/2014/main" id="{D9CEE761-ADC7-56DA-FA5B-7897752B7AEA}"/>
              </a:ext>
            </a:extLst>
          </p:cNvPr>
          <p:cNvSpPr>
            <a:spLocks noGrp="1"/>
          </p:cNvSpPr>
          <p:nvPr>
            <p:ph type="sldNum" sz="quarter" idx="12"/>
          </p:nvPr>
        </p:nvSpPr>
        <p:spPr/>
        <p:txBody>
          <a:bodyPr/>
          <a:lstStyle/>
          <a:p>
            <a:fld id="{5DEF7F31-0B8A-474A-B86C-91F381754329}" type="slidenum">
              <a:rPr lang="en-US" smtClean="0"/>
              <a:t>47</a:t>
            </a:fld>
            <a:endParaRPr lang="en-US" dirty="0"/>
          </a:p>
        </p:txBody>
      </p:sp>
    </p:spTree>
    <p:extLst>
      <p:ext uri="{BB962C8B-B14F-4D97-AF65-F5344CB8AC3E}">
        <p14:creationId xmlns:p14="http://schemas.microsoft.com/office/powerpoint/2010/main" val="22314756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EF78F-260E-B5B0-A6E5-F7F3D2D4D735}"/>
              </a:ext>
            </a:extLst>
          </p:cNvPr>
          <p:cNvSpPr>
            <a:spLocks noGrp="1"/>
          </p:cNvSpPr>
          <p:nvPr>
            <p:ph type="title"/>
          </p:nvPr>
        </p:nvSpPr>
        <p:spPr/>
        <p:txBody>
          <a:bodyPr/>
          <a:lstStyle/>
          <a:p>
            <a:r>
              <a:rPr lang="en-US" dirty="0"/>
              <a:t>Courage Scenario: Responses (Continued 2)</a:t>
            </a:r>
          </a:p>
        </p:txBody>
      </p:sp>
      <p:sp>
        <p:nvSpPr>
          <p:cNvPr id="3" name="Content Placeholder 2">
            <a:extLst>
              <a:ext uri="{FF2B5EF4-FFF2-40B4-BE49-F238E27FC236}">
                <a16:creationId xmlns:a16="http://schemas.microsoft.com/office/drawing/2014/main" id="{7326981E-06E8-EF3F-8C85-EBCAFB4C424C}"/>
              </a:ext>
            </a:extLst>
          </p:cNvPr>
          <p:cNvSpPr>
            <a:spLocks noGrp="1"/>
          </p:cNvSpPr>
          <p:nvPr>
            <p:ph idx="1"/>
          </p:nvPr>
        </p:nvSpPr>
        <p:spPr/>
        <p:txBody>
          <a:bodyPr/>
          <a:lstStyle/>
          <a:p>
            <a:pPr marL="514350" indent="-514350" algn="l">
              <a:buFont typeface="+mj-lt"/>
              <a:buAutoNum type="arabicPeriod" startAt="3"/>
            </a:pPr>
            <a:r>
              <a:rPr lang="en-US" sz="2000" b="1" i="0" dirty="0">
                <a:solidFill>
                  <a:srgbClr val="000000"/>
                </a:solidFill>
                <a:effectLst/>
              </a:rPr>
              <a:t>Leave it in your bag under your seat:</a:t>
            </a:r>
          </a:p>
          <a:p>
            <a:pPr marL="560070" lvl="1" indent="-285750">
              <a:buFont typeface="Arial" panose="020B0604020202020204" pitchFamily="34" charset="0"/>
              <a:buChar char="•"/>
            </a:pPr>
            <a:r>
              <a:rPr lang="en-US" sz="2000" b="0" i="0" dirty="0">
                <a:solidFill>
                  <a:srgbClr val="000000"/>
                </a:solidFill>
                <a:effectLst/>
              </a:rPr>
              <a:t>This may be an acceptable solution, provided the phone is completely turned off and not accessible to you. </a:t>
            </a:r>
          </a:p>
          <a:p>
            <a:pPr marL="560070" lvl="1" indent="-285750">
              <a:buFont typeface="Arial" panose="020B0604020202020204" pitchFamily="34" charset="0"/>
              <a:buChar char="•"/>
            </a:pPr>
            <a:r>
              <a:rPr lang="en-US" sz="2000" b="0" i="0" dirty="0">
                <a:solidFill>
                  <a:srgbClr val="000000"/>
                </a:solidFill>
                <a:effectLst/>
              </a:rPr>
              <a:t>You absolutely need to ask the exam invigilator if you can do so.</a:t>
            </a:r>
          </a:p>
          <a:p>
            <a:endParaRPr lang="en-US" dirty="0"/>
          </a:p>
        </p:txBody>
      </p:sp>
      <p:sp>
        <p:nvSpPr>
          <p:cNvPr id="4" name="Footer Placeholder 3">
            <a:extLst>
              <a:ext uri="{FF2B5EF4-FFF2-40B4-BE49-F238E27FC236}">
                <a16:creationId xmlns:a16="http://schemas.microsoft.com/office/drawing/2014/main" id="{31741ACC-DE19-F7F8-50E9-D1733E0DC922}"/>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18B6BE57-26E3-F5D4-8A8D-FA298ADCC38C}"/>
              </a:ext>
            </a:extLst>
          </p:cNvPr>
          <p:cNvSpPr txBox="1"/>
          <p:nvPr/>
        </p:nvSpPr>
        <p:spPr>
          <a:xfrm>
            <a:off x="635523" y="5731119"/>
            <a:ext cx="9679577" cy="584775"/>
          </a:xfrm>
          <a:prstGeom prst="rect">
            <a:avLst/>
          </a:prstGeom>
          <a:noFill/>
        </p:spPr>
        <p:txBody>
          <a:bodyPr wrap="square" rtlCol="0">
            <a:spAutoFit/>
          </a:bodyPr>
          <a:lstStyle/>
          <a:p>
            <a:r>
              <a:rPr lang="en-US" sz="1600" b="1" i="0" dirty="0">
                <a:solidFill>
                  <a:srgbClr val="000000"/>
                </a:solidFill>
                <a:effectLst/>
                <a:latin typeface="Avenir Next LT Pro Light (Body)"/>
              </a:rPr>
              <a:t>Activity source:</a:t>
            </a:r>
            <a:r>
              <a:rPr lang="en-US" sz="1600" b="0" i="0" dirty="0">
                <a:solidFill>
                  <a:srgbClr val="000000"/>
                </a:solidFill>
                <a:effectLst/>
                <a:latin typeface="Avenir Next LT Pro Light (Body)"/>
              </a:rPr>
              <a:t> “</a:t>
            </a:r>
            <a:r>
              <a:rPr lang="en-US" sz="1600" b="0" i="0" u="sng" dirty="0">
                <a:effectLst/>
                <a:latin typeface="Avenir Next LT Pro Light (Body)"/>
                <a:hlinkClick r:id="rId3"/>
              </a:rPr>
              <a:t>Courage</a:t>
            </a:r>
            <a:r>
              <a:rPr lang="en-US" sz="1600" b="0" i="0" dirty="0">
                <a:solidFill>
                  <a:srgbClr val="000000"/>
                </a:solidFill>
                <a:effectLst/>
                <a:latin typeface="Avenir Next LT Pro Light (Body)"/>
              </a:rPr>
              <a:t>” by Ulrike </a:t>
            </a:r>
            <a:r>
              <a:rPr lang="en-US" sz="1600" b="0" i="0" dirty="0" err="1">
                <a:solidFill>
                  <a:srgbClr val="000000"/>
                </a:solidFill>
                <a:effectLst/>
                <a:latin typeface="Avenir Next LT Pro Light (Body)"/>
              </a:rPr>
              <a:t>Kestler</a:t>
            </a:r>
            <a:r>
              <a:rPr lang="en-US" sz="1600" b="0" i="0" dirty="0">
                <a:solidFill>
                  <a:srgbClr val="000000"/>
                </a:solidFill>
                <a:effectLst/>
                <a:latin typeface="Avenir Next LT Pro Light (Body)"/>
              </a:rPr>
              <a:t> In </a:t>
            </a:r>
            <a:r>
              <a:rPr lang="en-US" sz="1600" b="0" i="1" u="sng" dirty="0">
                <a:effectLst/>
                <a:latin typeface="Avenir Next LT Pro Light (Body)"/>
                <a:hlinkClick r:id="rId4"/>
              </a:rPr>
              <a:t>Academic Integrity</a:t>
            </a:r>
            <a:r>
              <a:rPr lang="en-US" sz="1600" b="0" i="0" dirty="0">
                <a:solidFill>
                  <a:srgbClr val="000000"/>
                </a:solidFill>
                <a:effectLst/>
                <a:latin typeface="Avenir Next LT Pro Light (Body)"/>
              </a:rPr>
              <a:t> is licensed under </a:t>
            </a:r>
            <a:r>
              <a:rPr lang="en-US" sz="1600" b="0" i="0" u="sng" dirty="0">
                <a:effectLst/>
                <a:latin typeface="Avenir Next LT Pro Light (Body)"/>
                <a:hlinkClick r:id="rId5"/>
              </a:rPr>
              <a:t>CC BY-NC-SA 4.0</a:t>
            </a:r>
            <a:r>
              <a:rPr lang="en-US" sz="1600" b="0" i="0" dirty="0">
                <a:solidFill>
                  <a:srgbClr val="000000"/>
                </a:solidFill>
                <a:effectLst/>
                <a:latin typeface="Avenir Next LT Pro Light (Body)"/>
              </a:rPr>
              <a:t>. / Text version created and minor summarization.</a:t>
            </a:r>
            <a:endParaRPr lang="en-US" sz="1600" dirty="0">
              <a:latin typeface="Avenir Next LT Pro Light (Body)"/>
            </a:endParaRPr>
          </a:p>
        </p:txBody>
      </p:sp>
      <p:sp>
        <p:nvSpPr>
          <p:cNvPr id="5" name="Slide Number Placeholder 4">
            <a:extLst>
              <a:ext uri="{FF2B5EF4-FFF2-40B4-BE49-F238E27FC236}">
                <a16:creationId xmlns:a16="http://schemas.microsoft.com/office/drawing/2014/main" id="{899B97BC-3096-6AEC-CC47-0277330DFC7B}"/>
              </a:ext>
            </a:extLst>
          </p:cNvPr>
          <p:cNvSpPr>
            <a:spLocks noGrp="1"/>
          </p:cNvSpPr>
          <p:nvPr>
            <p:ph type="sldNum" sz="quarter" idx="12"/>
          </p:nvPr>
        </p:nvSpPr>
        <p:spPr/>
        <p:txBody>
          <a:bodyPr/>
          <a:lstStyle/>
          <a:p>
            <a:fld id="{5DEF7F31-0B8A-474A-B86C-91F381754329}" type="slidenum">
              <a:rPr lang="en-US" smtClean="0"/>
              <a:t>48</a:t>
            </a:fld>
            <a:endParaRPr lang="en-US" dirty="0"/>
          </a:p>
        </p:txBody>
      </p:sp>
    </p:spTree>
    <p:extLst>
      <p:ext uri="{BB962C8B-B14F-4D97-AF65-F5344CB8AC3E}">
        <p14:creationId xmlns:p14="http://schemas.microsoft.com/office/powerpoint/2010/main" val="139846207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E79AD-23E1-9637-44AD-41F90FAF401A}"/>
              </a:ext>
            </a:extLst>
          </p:cNvPr>
          <p:cNvSpPr>
            <a:spLocks noGrp="1"/>
          </p:cNvSpPr>
          <p:nvPr>
            <p:ph type="title"/>
          </p:nvPr>
        </p:nvSpPr>
        <p:spPr/>
        <p:txBody>
          <a:bodyPr/>
          <a:lstStyle/>
          <a:p>
            <a:r>
              <a:rPr lang="en-US" dirty="0"/>
              <a:t>Courage Scenario: Responses (Continued 3) </a:t>
            </a:r>
          </a:p>
        </p:txBody>
      </p:sp>
      <p:sp>
        <p:nvSpPr>
          <p:cNvPr id="3" name="Content Placeholder 2">
            <a:extLst>
              <a:ext uri="{FF2B5EF4-FFF2-40B4-BE49-F238E27FC236}">
                <a16:creationId xmlns:a16="http://schemas.microsoft.com/office/drawing/2014/main" id="{AD6A0585-B682-C3AC-E1A8-4C2087F65008}"/>
              </a:ext>
            </a:extLst>
          </p:cNvPr>
          <p:cNvSpPr>
            <a:spLocks noGrp="1"/>
          </p:cNvSpPr>
          <p:nvPr>
            <p:ph idx="1"/>
          </p:nvPr>
        </p:nvSpPr>
        <p:spPr/>
        <p:txBody>
          <a:bodyPr/>
          <a:lstStyle/>
          <a:p>
            <a:pPr marL="514350" indent="-514350" algn="l">
              <a:buFont typeface="+mj-lt"/>
              <a:buAutoNum type="arabicPeriod" startAt="4"/>
            </a:pPr>
            <a:r>
              <a:rPr lang="en-US" sz="2000" b="1" i="0" dirty="0">
                <a:solidFill>
                  <a:srgbClr val="000000"/>
                </a:solidFill>
                <a:effectLst/>
              </a:rPr>
              <a:t>Bring it with you in case of emergency:</a:t>
            </a:r>
          </a:p>
          <a:p>
            <a:pPr marL="560070" lvl="1" indent="-285750">
              <a:buFont typeface="Arial" panose="020B0604020202020204" pitchFamily="34" charset="0"/>
              <a:buChar char="•"/>
            </a:pPr>
            <a:r>
              <a:rPr lang="en-US" sz="2000" b="0" i="0" dirty="0">
                <a:solidFill>
                  <a:srgbClr val="000000"/>
                </a:solidFill>
                <a:effectLst/>
              </a:rPr>
              <a:t>Exam invigilators are trained to respond to emergencies. </a:t>
            </a:r>
          </a:p>
          <a:p>
            <a:pPr marL="560070" lvl="1" indent="-285750">
              <a:buFont typeface="Arial" panose="020B0604020202020204" pitchFamily="34" charset="0"/>
              <a:buChar char="•"/>
            </a:pPr>
            <a:r>
              <a:rPr lang="en-US" sz="2000" b="0" i="0" dirty="0">
                <a:solidFill>
                  <a:srgbClr val="000000"/>
                </a:solidFill>
                <a:effectLst/>
              </a:rPr>
              <a:t>Make arrangements prior to the exam with the invigilator</a:t>
            </a:r>
            <a:r>
              <a:rPr lang="en-US" sz="2000" dirty="0">
                <a:solidFill>
                  <a:srgbClr val="000000"/>
                </a:solidFill>
              </a:rPr>
              <a:t> if you need to be accessibly by phone during your exam.</a:t>
            </a:r>
            <a:endParaRPr lang="en-US" sz="2000" b="0" i="0" dirty="0">
              <a:solidFill>
                <a:srgbClr val="000000"/>
              </a:solidFill>
              <a:effectLst/>
            </a:endParaRPr>
          </a:p>
          <a:p>
            <a:pPr marL="560070" lvl="1" indent="-285750">
              <a:buFont typeface="Arial" panose="020B0604020202020204" pitchFamily="34" charset="0"/>
              <a:buChar char="•"/>
            </a:pPr>
            <a:r>
              <a:rPr lang="en-US" sz="2000" b="0" i="0" dirty="0">
                <a:solidFill>
                  <a:srgbClr val="000000"/>
                </a:solidFill>
                <a:effectLst/>
              </a:rPr>
              <a:t>If possible, notify others that you will not be available by phone for a scheduled period of time.</a:t>
            </a:r>
          </a:p>
          <a:p>
            <a:r>
              <a:rPr lang="en-US" b="1" i="0" dirty="0">
                <a:solidFill>
                  <a:srgbClr val="000000"/>
                </a:solidFill>
                <a:effectLst/>
                <a:latin typeface="Encode Sans"/>
              </a:rPr>
              <a:t>Activity source:</a:t>
            </a:r>
            <a:r>
              <a:rPr lang="en-US" b="0" i="0" dirty="0">
                <a:solidFill>
                  <a:srgbClr val="000000"/>
                </a:solidFill>
                <a:effectLst/>
                <a:latin typeface="Encode Sans"/>
              </a:rPr>
              <a:t> “</a:t>
            </a:r>
            <a:r>
              <a:rPr lang="en-US" b="0" i="0" u="sng" dirty="0">
                <a:effectLst/>
                <a:latin typeface="Encode Sans"/>
                <a:hlinkClick r:id="rId3"/>
              </a:rPr>
              <a:t>Courage</a:t>
            </a:r>
            <a:r>
              <a:rPr lang="en-US" b="0" i="0" dirty="0">
                <a:solidFill>
                  <a:srgbClr val="000000"/>
                </a:solidFill>
                <a:effectLst/>
                <a:latin typeface="Encode Sans"/>
              </a:rPr>
              <a:t>” by Ulrike </a:t>
            </a:r>
            <a:r>
              <a:rPr lang="en-US" b="0" i="0" dirty="0" err="1">
                <a:solidFill>
                  <a:srgbClr val="000000"/>
                </a:solidFill>
                <a:effectLst/>
                <a:latin typeface="Encode Sans"/>
              </a:rPr>
              <a:t>Kestler</a:t>
            </a:r>
            <a:r>
              <a:rPr lang="en-US" b="0" i="0" dirty="0">
                <a:solidFill>
                  <a:srgbClr val="000000"/>
                </a:solidFill>
                <a:effectLst/>
                <a:latin typeface="Encode Sans"/>
              </a:rPr>
              <a:t> In </a:t>
            </a:r>
            <a:r>
              <a:rPr lang="en-US" b="0" i="1" u="sng" dirty="0">
                <a:effectLst/>
                <a:latin typeface="Encode Sans"/>
                <a:hlinkClick r:id="rId4"/>
              </a:rPr>
              <a:t>Academic Integrity</a:t>
            </a:r>
            <a:r>
              <a:rPr lang="en-US" b="0" i="0" dirty="0">
                <a:solidFill>
                  <a:srgbClr val="000000"/>
                </a:solidFill>
                <a:effectLst/>
                <a:latin typeface="Encode Sans"/>
              </a:rPr>
              <a:t> is licensed under </a:t>
            </a:r>
            <a:r>
              <a:rPr lang="en-US" b="0" i="0" u="sng" dirty="0">
                <a:effectLst/>
                <a:latin typeface="Encode Sans"/>
                <a:hlinkClick r:id="rId5"/>
              </a:rPr>
              <a:t>CC BY-NC-SA 4.0</a:t>
            </a:r>
            <a:r>
              <a:rPr lang="en-US" b="0" i="0" dirty="0">
                <a:solidFill>
                  <a:srgbClr val="000000"/>
                </a:solidFill>
                <a:effectLst/>
                <a:latin typeface="Encode Sans"/>
              </a:rPr>
              <a:t>. / Text version created and minor summarization.</a:t>
            </a:r>
            <a:endParaRPr lang="en-US" dirty="0"/>
          </a:p>
          <a:p>
            <a:endParaRPr lang="en-US" dirty="0"/>
          </a:p>
        </p:txBody>
      </p:sp>
      <p:sp>
        <p:nvSpPr>
          <p:cNvPr id="4" name="Footer Placeholder 3">
            <a:extLst>
              <a:ext uri="{FF2B5EF4-FFF2-40B4-BE49-F238E27FC236}">
                <a16:creationId xmlns:a16="http://schemas.microsoft.com/office/drawing/2014/main" id="{1231763A-2028-E9C9-8725-950971883F72}"/>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F05D519D-6FED-E195-F809-E41DCA99CABE}"/>
              </a:ext>
            </a:extLst>
          </p:cNvPr>
          <p:cNvSpPr>
            <a:spLocks noGrp="1"/>
          </p:cNvSpPr>
          <p:nvPr>
            <p:ph type="sldNum" sz="quarter" idx="12"/>
          </p:nvPr>
        </p:nvSpPr>
        <p:spPr/>
        <p:txBody>
          <a:bodyPr/>
          <a:lstStyle/>
          <a:p>
            <a:fld id="{5DEF7F31-0B8A-474A-B86C-91F381754329}" type="slidenum">
              <a:rPr lang="en-US" smtClean="0"/>
              <a:t>49</a:t>
            </a:fld>
            <a:endParaRPr lang="en-US" dirty="0"/>
          </a:p>
        </p:txBody>
      </p:sp>
    </p:spTree>
    <p:extLst>
      <p:ext uri="{BB962C8B-B14F-4D97-AF65-F5344CB8AC3E}">
        <p14:creationId xmlns:p14="http://schemas.microsoft.com/office/powerpoint/2010/main" val="3840277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1E118-CCB8-8125-7184-985FED0E929E}"/>
              </a:ext>
            </a:extLst>
          </p:cNvPr>
          <p:cNvSpPr>
            <a:spLocks noGrp="1"/>
          </p:cNvSpPr>
          <p:nvPr>
            <p:ph type="title"/>
          </p:nvPr>
        </p:nvSpPr>
        <p:spPr/>
        <p:txBody>
          <a:bodyPr/>
          <a:lstStyle/>
          <a:p>
            <a:r>
              <a:rPr lang="en-US" dirty="0"/>
              <a:t>Academic Integrity: A shared responsibility</a:t>
            </a:r>
          </a:p>
        </p:txBody>
      </p:sp>
      <p:sp>
        <p:nvSpPr>
          <p:cNvPr id="3" name="Content Placeholder 2">
            <a:extLst>
              <a:ext uri="{FF2B5EF4-FFF2-40B4-BE49-F238E27FC236}">
                <a16:creationId xmlns:a16="http://schemas.microsoft.com/office/drawing/2014/main" id="{BCBC3757-EA4D-48F7-134A-462B177AA690}"/>
              </a:ext>
            </a:extLst>
          </p:cNvPr>
          <p:cNvSpPr>
            <a:spLocks noGrp="1"/>
          </p:cNvSpPr>
          <p:nvPr>
            <p:ph idx="1"/>
          </p:nvPr>
        </p:nvSpPr>
        <p:spPr/>
        <p:txBody>
          <a:bodyPr/>
          <a:lstStyle/>
          <a:p>
            <a:r>
              <a:rPr lang="en-US" sz="2000" dirty="0"/>
              <a:t>Georgian College students are part of the academic community and therefore must follow the principles of academic integrity.</a:t>
            </a:r>
          </a:p>
          <a:p>
            <a:r>
              <a:rPr lang="en-US" sz="2000" dirty="0"/>
              <a:t>To ensure that academic scholarship and knowledge continue to advance, all members of the community (professors, students, etc.) must uphold principles of academic integrity.</a:t>
            </a:r>
          </a:p>
          <a:p>
            <a:endParaRPr lang="en-US" dirty="0"/>
          </a:p>
        </p:txBody>
      </p:sp>
      <p:sp>
        <p:nvSpPr>
          <p:cNvPr id="4" name="Footer Placeholder 3">
            <a:extLst>
              <a:ext uri="{FF2B5EF4-FFF2-40B4-BE49-F238E27FC236}">
                <a16:creationId xmlns:a16="http://schemas.microsoft.com/office/drawing/2014/main" id="{7C010C0C-F001-5519-5815-AD140D9F5517}"/>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DEB93B4D-538D-4BD9-3A90-0552D51E635E}"/>
              </a:ext>
            </a:extLst>
          </p:cNvPr>
          <p:cNvSpPr>
            <a:spLocks noGrp="1"/>
          </p:cNvSpPr>
          <p:nvPr>
            <p:ph type="sldNum" sz="quarter" idx="12"/>
          </p:nvPr>
        </p:nvSpPr>
        <p:spPr/>
        <p:txBody>
          <a:bodyPr/>
          <a:lstStyle/>
          <a:p>
            <a:fld id="{5DEF7F31-0B8A-474A-B86C-91F381754329}" type="slidenum">
              <a:rPr lang="en-US" smtClean="0"/>
              <a:t>5</a:t>
            </a:fld>
            <a:endParaRPr lang="en-US" dirty="0"/>
          </a:p>
        </p:txBody>
      </p:sp>
    </p:spTree>
    <p:extLst>
      <p:ext uri="{BB962C8B-B14F-4D97-AF65-F5344CB8AC3E}">
        <p14:creationId xmlns:p14="http://schemas.microsoft.com/office/powerpoint/2010/main" val="104769045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90AA3-AF45-4B5C-3132-315485E6FA2D}"/>
              </a:ext>
            </a:extLst>
          </p:cNvPr>
          <p:cNvSpPr>
            <a:spLocks noGrp="1"/>
          </p:cNvSpPr>
          <p:nvPr>
            <p:ph type="title"/>
          </p:nvPr>
        </p:nvSpPr>
        <p:spPr/>
        <p:txBody>
          <a:bodyPr/>
          <a:lstStyle/>
          <a:p>
            <a:r>
              <a:rPr lang="en-US" dirty="0"/>
              <a:t>Artificial Intelligence (AI) Tools &amp; Academic Integrity</a:t>
            </a:r>
          </a:p>
        </p:txBody>
      </p:sp>
      <p:sp>
        <p:nvSpPr>
          <p:cNvPr id="3" name="Content Placeholder 2">
            <a:extLst>
              <a:ext uri="{FF2B5EF4-FFF2-40B4-BE49-F238E27FC236}">
                <a16:creationId xmlns:a16="http://schemas.microsoft.com/office/drawing/2014/main" id="{A6D62973-E528-26AE-6A1E-AF7384F49794}"/>
              </a:ext>
            </a:extLst>
          </p:cNvPr>
          <p:cNvSpPr>
            <a:spLocks noGrp="1"/>
          </p:cNvSpPr>
          <p:nvPr>
            <p:ph idx="1"/>
          </p:nvPr>
        </p:nvSpPr>
        <p:spPr/>
        <p:txBody>
          <a:bodyPr/>
          <a:lstStyle/>
          <a:p>
            <a:pPr marL="0" indent="0">
              <a:buNone/>
            </a:pPr>
            <a:r>
              <a:rPr lang="en-US" sz="2000" b="1" dirty="0"/>
              <a:t>Unauthorized use of AI tools</a:t>
            </a:r>
            <a:r>
              <a:rPr lang="en-US" sz="2000" dirty="0"/>
              <a:t>:</a:t>
            </a:r>
            <a:r>
              <a:rPr lang="en-US" sz="2000" b="0" i="0" dirty="0">
                <a:effectLst/>
              </a:rPr>
              <a:t> </a:t>
            </a:r>
          </a:p>
          <a:p>
            <a:r>
              <a:rPr lang="en-US" sz="2000" b="0" i="0" dirty="0">
                <a:effectLst/>
              </a:rPr>
              <a:t>Unless your assignment, course syllabus or professor specifically states that you may use </a:t>
            </a:r>
            <a:r>
              <a:rPr lang="en-US" sz="2000" b="1" i="0" dirty="0">
                <a:effectLst/>
              </a:rPr>
              <a:t>artificial intelligence tools </a:t>
            </a:r>
            <a:r>
              <a:rPr lang="en-US" sz="2000" b="0" i="0" dirty="0">
                <a:effectLst/>
              </a:rPr>
              <a:t>to complete your work, you are </a:t>
            </a:r>
            <a:r>
              <a:rPr lang="en-US" sz="2000" b="1" i="0" dirty="0">
                <a:effectLst/>
              </a:rPr>
              <a:t>not permitted </a:t>
            </a:r>
            <a:r>
              <a:rPr lang="en-US" sz="2000" b="0" i="0" dirty="0">
                <a:effectLst/>
              </a:rPr>
              <a:t>to use </a:t>
            </a:r>
            <a:r>
              <a:rPr lang="en-US" sz="2000" dirty="0"/>
              <a:t>them. </a:t>
            </a:r>
          </a:p>
          <a:p>
            <a:r>
              <a:rPr lang="en-US" sz="2000" dirty="0"/>
              <a:t>If you use these AI tools, you are not completing the assignment yourself.</a:t>
            </a:r>
          </a:p>
          <a:p>
            <a:r>
              <a:rPr lang="en-US" sz="2000" dirty="0"/>
              <a:t>If you're not sure, ask your professor.</a:t>
            </a:r>
          </a:p>
          <a:p>
            <a:endParaRPr lang="en-US" dirty="0"/>
          </a:p>
        </p:txBody>
      </p:sp>
      <p:sp>
        <p:nvSpPr>
          <p:cNvPr id="4" name="Footer Placeholder 3">
            <a:extLst>
              <a:ext uri="{FF2B5EF4-FFF2-40B4-BE49-F238E27FC236}">
                <a16:creationId xmlns:a16="http://schemas.microsoft.com/office/drawing/2014/main" id="{771CD027-17FB-58D5-C39D-51FDD41CC385}"/>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516FE057-5B38-3A4E-E094-5FABACFEBA17}"/>
              </a:ext>
            </a:extLst>
          </p:cNvPr>
          <p:cNvSpPr txBox="1"/>
          <p:nvPr/>
        </p:nvSpPr>
        <p:spPr>
          <a:xfrm>
            <a:off x="7555545" y="6200358"/>
            <a:ext cx="2743199" cy="338554"/>
          </a:xfrm>
          <a:prstGeom prst="rect">
            <a:avLst/>
          </a:prstGeom>
          <a:noFill/>
        </p:spPr>
        <p:txBody>
          <a:bodyPr wrap="square" rtlCol="0">
            <a:spAutoFit/>
          </a:bodyPr>
          <a:lstStyle/>
          <a:p>
            <a:r>
              <a:rPr lang="en-US" sz="1600" dirty="0">
                <a:solidFill>
                  <a:schemeClr val="tx2"/>
                </a:solidFill>
              </a:rPr>
              <a:t>(Booth et al., 2022)</a:t>
            </a:r>
          </a:p>
        </p:txBody>
      </p:sp>
      <p:sp>
        <p:nvSpPr>
          <p:cNvPr id="5" name="Slide Number Placeholder 4">
            <a:extLst>
              <a:ext uri="{FF2B5EF4-FFF2-40B4-BE49-F238E27FC236}">
                <a16:creationId xmlns:a16="http://schemas.microsoft.com/office/drawing/2014/main" id="{6D02A075-9097-9D03-4B7C-813DBCC53BAB}"/>
              </a:ext>
            </a:extLst>
          </p:cNvPr>
          <p:cNvSpPr>
            <a:spLocks noGrp="1"/>
          </p:cNvSpPr>
          <p:nvPr>
            <p:ph type="sldNum" sz="quarter" idx="12"/>
          </p:nvPr>
        </p:nvSpPr>
        <p:spPr/>
        <p:txBody>
          <a:bodyPr/>
          <a:lstStyle/>
          <a:p>
            <a:fld id="{5DEF7F31-0B8A-474A-B86C-91F381754329}" type="slidenum">
              <a:rPr lang="en-US" smtClean="0"/>
              <a:t>50</a:t>
            </a:fld>
            <a:endParaRPr lang="en-US" dirty="0"/>
          </a:p>
        </p:txBody>
      </p:sp>
    </p:spTree>
    <p:extLst>
      <p:ext uri="{BB962C8B-B14F-4D97-AF65-F5344CB8AC3E}">
        <p14:creationId xmlns:p14="http://schemas.microsoft.com/office/powerpoint/2010/main" val="227347422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8D726-534C-CC1E-DADC-A8488C8CCD8A}"/>
              </a:ext>
            </a:extLst>
          </p:cNvPr>
          <p:cNvSpPr>
            <a:spLocks noGrp="1"/>
          </p:cNvSpPr>
          <p:nvPr>
            <p:ph type="title"/>
          </p:nvPr>
        </p:nvSpPr>
        <p:spPr/>
        <p:txBody>
          <a:bodyPr/>
          <a:lstStyle/>
          <a:p>
            <a:r>
              <a:rPr lang="en-US" dirty="0"/>
              <a:t>Artificial Intelligence (AI) Tools &amp; Academic Integrity (Continued)</a:t>
            </a:r>
          </a:p>
        </p:txBody>
      </p:sp>
      <p:sp>
        <p:nvSpPr>
          <p:cNvPr id="3" name="Content Placeholder 2">
            <a:extLst>
              <a:ext uri="{FF2B5EF4-FFF2-40B4-BE49-F238E27FC236}">
                <a16:creationId xmlns:a16="http://schemas.microsoft.com/office/drawing/2014/main" id="{1547F204-D5AD-5246-3FA3-2F00863C6CB4}"/>
              </a:ext>
            </a:extLst>
          </p:cNvPr>
          <p:cNvSpPr>
            <a:spLocks noGrp="1"/>
          </p:cNvSpPr>
          <p:nvPr>
            <p:ph idx="1"/>
          </p:nvPr>
        </p:nvSpPr>
        <p:spPr/>
        <p:txBody>
          <a:bodyPr/>
          <a:lstStyle/>
          <a:p>
            <a:pPr marL="0" indent="0" algn="l">
              <a:buNone/>
            </a:pPr>
            <a:r>
              <a:rPr lang="en-US" sz="2000" b="1" i="0" dirty="0">
                <a:effectLst/>
              </a:rPr>
              <a:t>Artificial Intelligence tools include, but aren't limited to: </a:t>
            </a:r>
          </a:p>
          <a:p>
            <a:pPr algn="l"/>
            <a:r>
              <a:rPr lang="en-US" sz="2000" b="0" i="0" dirty="0">
                <a:solidFill>
                  <a:srgbClr val="373D3F"/>
                </a:solidFill>
                <a:effectLst/>
              </a:rPr>
              <a:t>ChatGPT, Copilot, </a:t>
            </a:r>
            <a:r>
              <a:rPr lang="en-US" sz="2000" b="0" i="0" dirty="0" err="1">
                <a:solidFill>
                  <a:srgbClr val="373D3F"/>
                </a:solidFill>
                <a:effectLst/>
              </a:rPr>
              <a:t>Quillbot</a:t>
            </a:r>
            <a:r>
              <a:rPr lang="en-US" sz="2000" b="0" i="0" dirty="0">
                <a:solidFill>
                  <a:srgbClr val="373D3F"/>
                </a:solidFill>
                <a:effectLst/>
              </a:rPr>
              <a:t>, </a:t>
            </a:r>
            <a:r>
              <a:rPr lang="en-US" sz="2000" b="0" i="0" dirty="0" err="1">
                <a:solidFill>
                  <a:srgbClr val="373D3F"/>
                </a:solidFill>
                <a:effectLst/>
              </a:rPr>
              <a:t>Wordtune</a:t>
            </a:r>
            <a:r>
              <a:rPr lang="en-US" sz="2000" b="0" i="0" dirty="0">
                <a:solidFill>
                  <a:srgbClr val="373D3F"/>
                </a:solidFill>
                <a:effectLst/>
              </a:rPr>
              <a:t>, </a:t>
            </a:r>
            <a:r>
              <a:rPr lang="en-US" sz="2000" b="0" i="0" dirty="0" err="1">
                <a:solidFill>
                  <a:srgbClr val="373D3F"/>
                </a:solidFill>
                <a:effectLst/>
              </a:rPr>
              <a:t>Textsummarizer</a:t>
            </a:r>
            <a:r>
              <a:rPr lang="en-US" sz="2000" dirty="0">
                <a:solidFill>
                  <a:srgbClr val="373D3F"/>
                </a:solidFill>
              </a:rPr>
              <a:t>  and </a:t>
            </a:r>
            <a:r>
              <a:rPr lang="en-US" sz="2000" b="0" i="0" dirty="0">
                <a:solidFill>
                  <a:srgbClr val="373D3F"/>
                </a:solidFill>
                <a:effectLst/>
              </a:rPr>
              <a:t>other chatbots.</a:t>
            </a:r>
          </a:p>
          <a:p>
            <a:pPr algn="l"/>
            <a:r>
              <a:rPr lang="en-US" sz="2000" b="0" i="0" dirty="0">
                <a:solidFill>
                  <a:srgbClr val="373D3F"/>
                </a:solidFill>
                <a:effectLst/>
              </a:rPr>
              <a:t>paraphrasing or summarizing tools.</a:t>
            </a:r>
          </a:p>
          <a:p>
            <a:pPr algn="l"/>
            <a:r>
              <a:rPr lang="en-US" sz="2000" b="0" i="0" dirty="0">
                <a:solidFill>
                  <a:srgbClr val="373D3F"/>
                </a:solidFill>
                <a:effectLst/>
              </a:rPr>
              <a:t>word switchers.</a:t>
            </a:r>
          </a:p>
          <a:p>
            <a:pPr algn="l"/>
            <a:r>
              <a:rPr lang="en-US" sz="2000" b="0" i="0" dirty="0">
                <a:solidFill>
                  <a:srgbClr val="373D3F"/>
                </a:solidFill>
                <a:effectLst/>
              </a:rPr>
              <a:t>other tools that generate, translate, or rewrite text or ideas for you. </a:t>
            </a:r>
          </a:p>
          <a:p>
            <a:pPr algn="l"/>
            <a:r>
              <a:rPr lang="en-US" sz="2000" dirty="0">
                <a:solidFill>
                  <a:srgbClr val="373D3F"/>
                </a:solidFill>
              </a:rPr>
              <a:t>Watch the video </a:t>
            </a:r>
            <a:r>
              <a:rPr lang="en-US" sz="2000" dirty="0">
                <a:solidFill>
                  <a:srgbClr val="373D3F"/>
                </a:solidFill>
                <a:hlinkClick r:id="rId3"/>
              </a:rPr>
              <a:t>Use ChatGPT to write essays for school? Students beware of this </a:t>
            </a:r>
            <a:endParaRPr lang="en-US" sz="2000" b="0" i="0" dirty="0">
              <a:solidFill>
                <a:srgbClr val="373D3F"/>
              </a:solidFill>
              <a:effectLst/>
            </a:endParaRPr>
          </a:p>
          <a:p>
            <a:endParaRPr lang="en-US" dirty="0"/>
          </a:p>
        </p:txBody>
      </p:sp>
      <p:sp>
        <p:nvSpPr>
          <p:cNvPr id="4" name="Footer Placeholder 3">
            <a:extLst>
              <a:ext uri="{FF2B5EF4-FFF2-40B4-BE49-F238E27FC236}">
                <a16:creationId xmlns:a16="http://schemas.microsoft.com/office/drawing/2014/main" id="{C33A9733-B7F8-F4F7-7968-E7FE8340B526}"/>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BE1B12B1-FEAE-4EFF-3404-3169DA94358D}"/>
              </a:ext>
            </a:extLst>
          </p:cNvPr>
          <p:cNvSpPr txBox="1"/>
          <p:nvPr/>
        </p:nvSpPr>
        <p:spPr>
          <a:xfrm>
            <a:off x="7406690" y="6200358"/>
            <a:ext cx="2743199" cy="338554"/>
          </a:xfrm>
          <a:prstGeom prst="rect">
            <a:avLst/>
          </a:prstGeom>
          <a:noFill/>
        </p:spPr>
        <p:txBody>
          <a:bodyPr wrap="square" rtlCol="0">
            <a:spAutoFit/>
          </a:bodyPr>
          <a:lstStyle/>
          <a:p>
            <a:r>
              <a:rPr lang="en-US" sz="1600" dirty="0">
                <a:solidFill>
                  <a:schemeClr val="tx2"/>
                </a:solidFill>
              </a:rPr>
              <a:t>(Booth et al., 2022)</a:t>
            </a:r>
          </a:p>
        </p:txBody>
      </p:sp>
      <p:sp>
        <p:nvSpPr>
          <p:cNvPr id="5" name="Slide Number Placeholder 4">
            <a:extLst>
              <a:ext uri="{FF2B5EF4-FFF2-40B4-BE49-F238E27FC236}">
                <a16:creationId xmlns:a16="http://schemas.microsoft.com/office/drawing/2014/main" id="{CFF96D7E-AC6F-653D-80C0-47AF9C9CE1F7}"/>
              </a:ext>
            </a:extLst>
          </p:cNvPr>
          <p:cNvSpPr>
            <a:spLocks noGrp="1"/>
          </p:cNvSpPr>
          <p:nvPr>
            <p:ph type="sldNum" sz="quarter" idx="12"/>
          </p:nvPr>
        </p:nvSpPr>
        <p:spPr/>
        <p:txBody>
          <a:bodyPr/>
          <a:lstStyle/>
          <a:p>
            <a:fld id="{5DEF7F31-0B8A-474A-B86C-91F381754329}" type="slidenum">
              <a:rPr lang="en-US" smtClean="0"/>
              <a:t>51</a:t>
            </a:fld>
            <a:endParaRPr lang="en-US" dirty="0"/>
          </a:p>
        </p:txBody>
      </p:sp>
    </p:spTree>
    <p:extLst>
      <p:ext uri="{BB962C8B-B14F-4D97-AF65-F5344CB8AC3E}">
        <p14:creationId xmlns:p14="http://schemas.microsoft.com/office/powerpoint/2010/main" val="405107927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8D726-534C-CC1E-DADC-A8488C8CCD8A}"/>
              </a:ext>
            </a:extLst>
          </p:cNvPr>
          <p:cNvSpPr>
            <a:spLocks noGrp="1"/>
          </p:cNvSpPr>
          <p:nvPr>
            <p:ph type="title"/>
          </p:nvPr>
        </p:nvSpPr>
        <p:spPr/>
        <p:txBody>
          <a:bodyPr/>
          <a:lstStyle/>
          <a:p>
            <a:r>
              <a:rPr lang="en-US" dirty="0"/>
              <a:t>Thinking of using AI Tools? Check before you do!</a:t>
            </a:r>
          </a:p>
        </p:txBody>
      </p:sp>
      <p:sp>
        <p:nvSpPr>
          <p:cNvPr id="3" name="Content Placeholder 2">
            <a:extLst>
              <a:ext uri="{FF2B5EF4-FFF2-40B4-BE49-F238E27FC236}">
                <a16:creationId xmlns:a16="http://schemas.microsoft.com/office/drawing/2014/main" id="{1547F204-D5AD-5246-3FA3-2F00863C6CB4}"/>
              </a:ext>
            </a:extLst>
          </p:cNvPr>
          <p:cNvSpPr>
            <a:spLocks noGrp="1"/>
          </p:cNvSpPr>
          <p:nvPr>
            <p:ph idx="1"/>
          </p:nvPr>
        </p:nvSpPr>
        <p:spPr/>
        <p:txBody>
          <a:bodyPr/>
          <a:lstStyle/>
          <a:p>
            <a:pPr marL="0" indent="0">
              <a:buNone/>
            </a:pPr>
            <a:r>
              <a:rPr lang="en-US" sz="2000" dirty="0"/>
              <a:t>Using AI tools to complete your work </a:t>
            </a:r>
            <a:r>
              <a:rPr lang="en-US" sz="2000" b="1" dirty="0"/>
              <a:t>without specific permission </a:t>
            </a:r>
            <a:r>
              <a:rPr lang="en-US" sz="2000" dirty="0"/>
              <a:t>from your professor:</a:t>
            </a:r>
          </a:p>
          <a:p>
            <a:pPr lvl="1">
              <a:buFont typeface="Arial" panose="020B0604020202020204" pitchFamily="34" charset="0"/>
              <a:buChar char="•"/>
            </a:pPr>
            <a:r>
              <a:rPr lang="en-US" sz="2000" b="0" i="0" dirty="0">
                <a:effectLst/>
              </a:rPr>
              <a:t>Means handing in work that you did not complete</a:t>
            </a:r>
            <a:r>
              <a:rPr lang="en-US" sz="2000" b="1" i="0" dirty="0">
                <a:effectLst/>
              </a:rPr>
              <a:t> yourself.</a:t>
            </a:r>
            <a:endParaRPr lang="en-US" sz="2000" b="0" i="0" dirty="0">
              <a:effectLst/>
            </a:endParaRPr>
          </a:p>
          <a:p>
            <a:pPr lvl="1">
              <a:buFont typeface="Arial" panose="020B0604020202020204" pitchFamily="34" charset="0"/>
              <a:buChar char="•"/>
            </a:pPr>
            <a:r>
              <a:rPr lang="en-US" sz="2000" b="0" i="0" dirty="0">
                <a:effectLst/>
              </a:rPr>
              <a:t>Affects your integrity and credibility.</a:t>
            </a:r>
          </a:p>
          <a:p>
            <a:pPr lvl="1">
              <a:buFont typeface="Arial" panose="020B0604020202020204" pitchFamily="34" charset="0"/>
              <a:buChar char="•"/>
            </a:pPr>
            <a:r>
              <a:rPr lang="en-US" sz="2000" b="0" i="0" dirty="0">
                <a:effectLst/>
              </a:rPr>
              <a:t>Prevents you from meeting the learning outcomes of your course/program</a:t>
            </a:r>
          </a:p>
          <a:p>
            <a:pPr lvl="1">
              <a:buFont typeface="Arial" panose="020B0604020202020204" pitchFamily="34" charset="0"/>
              <a:buChar char="•"/>
            </a:pPr>
            <a:r>
              <a:rPr lang="en-US" sz="2000" b="0" i="0" dirty="0">
                <a:effectLst/>
              </a:rPr>
              <a:t>Can be detected using Turnitin software.</a:t>
            </a:r>
          </a:p>
          <a:p>
            <a:endParaRPr lang="en-US" dirty="0"/>
          </a:p>
        </p:txBody>
      </p:sp>
      <p:sp>
        <p:nvSpPr>
          <p:cNvPr id="4" name="Footer Placeholder 3">
            <a:extLst>
              <a:ext uri="{FF2B5EF4-FFF2-40B4-BE49-F238E27FC236}">
                <a16:creationId xmlns:a16="http://schemas.microsoft.com/office/drawing/2014/main" id="{C33A9733-B7F8-F4F7-7968-E7FE8340B526}"/>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742F32B7-1C46-A72D-488C-59DC807CBF32}"/>
              </a:ext>
            </a:extLst>
          </p:cNvPr>
          <p:cNvSpPr txBox="1"/>
          <p:nvPr/>
        </p:nvSpPr>
        <p:spPr>
          <a:xfrm>
            <a:off x="7310998" y="6336403"/>
            <a:ext cx="2743199" cy="338554"/>
          </a:xfrm>
          <a:prstGeom prst="rect">
            <a:avLst/>
          </a:prstGeom>
          <a:noFill/>
        </p:spPr>
        <p:txBody>
          <a:bodyPr wrap="square" rtlCol="0">
            <a:spAutoFit/>
          </a:bodyPr>
          <a:lstStyle/>
          <a:p>
            <a:r>
              <a:rPr lang="en-US" sz="1600" dirty="0">
                <a:solidFill>
                  <a:schemeClr val="tx2"/>
                </a:solidFill>
              </a:rPr>
              <a:t>(Booth et al., 2022)</a:t>
            </a:r>
          </a:p>
        </p:txBody>
      </p:sp>
      <p:sp>
        <p:nvSpPr>
          <p:cNvPr id="5" name="Slide Number Placeholder 4">
            <a:extLst>
              <a:ext uri="{FF2B5EF4-FFF2-40B4-BE49-F238E27FC236}">
                <a16:creationId xmlns:a16="http://schemas.microsoft.com/office/drawing/2014/main" id="{CFF96D7E-AC6F-653D-80C0-47AF9C9CE1F7}"/>
              </a:ext>
            </a:extLst>
          </p:cNvPr>
          <p:cNvSpPr>
            <a:spLocks noGrp="1"/>
          </p:cNvSpPr>
          <p:nvPr>
            <p:ph type="sldNum" sz="quarter" idx="12"/>
          </p:nvPr>
        </p:nvSpPr>
        <p:spPr/>
        <p:txBody>
          <a:bodyPr/>
          <a:lstStyle/>
          <a:p>
            <a:fld id="{5DEF7F31-0B8A-474A-B86C-91F381754329}" type="slidenum">
              <a:rPr lang="en-US" smtClean="0"/>
              <a:t>52</a:t>
            </a:fld>
            <a:endParaRPr lang="en-US" dirty="0"/>
          </a:p>
        </p:txBody>
      </p:sp>
    </p:spTree>
    <p:extLst>
      <p:ext uri="{BB962C8B-B14F-4D97-AF65-F5344CB8AC3E}">
        <p14:creationId xmlns:p14="http://schemas.microsoft.com/office/powerpoint/2010/main" val="1826023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8D726-534C-CC1E-DADC-A8488C8CCD8A}"/>
              </a:ext>
            </a:extLst>
          </p:cNvPr>
          <p:cNvSpPr>
            <a:spLocks noGrp="1"/>
          </p:cNvSpPr>
          <p:nvPr>
            <p:ph type="title"/>
          </p:nvPr>
        </p:nvSpPr>
        <p:spPr/>
        <p:txBody>
          <a:bodyPr/>
          <a:lstStyle/>
          <a:p>
            <a:r>
              <a:rPr lang="en-US" dirty="0"/>
              <a:t>Thinking of using AI Tools? Check before you do!</a:t>
            </a:r>
            <a:br>
              <a:rPr lang="en-US" dirty="0"/>
            </a:br>
            <a:r>
              <a:rPr lang="en-US" dirty="0"/>
              <a:t>(Continued)</a:t>
            </a:r>
          </a:p>
        </p:txBody>
      </p:sp>
      <p:sp>
        <p:nvSpPr>
          <p:cNvPr id="3" name="Content Placeholder 2">
            <a:extLst>
              <a:ext uri="{FF2B5EF4-FFF2-40B4-BE49-F238E27FC236}">
                <a16:creationId xmlns:a16="http://schemas.microsoft.com/office/drawing/2014/main" id="{1547F204-D5AD-5246-3FA3-2F00863C6CB4}"/>
              </a:ext>
            </a:extLst>
          </p:cNvPr>
          <p:cNvSpPr>
            <a:spLocks noGrp="1"/>
          </p:cNvSpPr>
          <p:nvPr>
            <p:ph idx="1"/>
          </p:nvPr>
        </p:nvSpPr>
        <p:spPr/>
        <p:txBody>
          <a:bodyPr/>
          <a:lstStyle/>
          <a:p>
            <a:r>
              <a:rPr lang="en-US" sz="2000" dirty="0"/>
              <a:t>Using AI tools to complete your work </a:t>
            </a:r>
            <a:r>
              <a:rPr lang="en-US" sz="2000" b="1" dirty="0"/>
              <a:t>without specific permission </a:t>
            </a:r>
            <a:r>
              <a:rPr lang="en-US" sz="2000" dirty="0"/>
              <a:t>from your professor c</a:t>
            </a:r>
            <a:r>
              <a:rPr lang="en-US" sz="2000" b="0" i="0" dirty="0">
                <a:solidFill>
                  <a:srgbClr val="373D3F"/>
                </a:solidFill>
                <a:effectLst/>
              </a:rPr>
              <a:t>an result in </a:t>
            </a:r>
            <a:r>
              <a:rPr lang="en-US" sz="2000" b="1" i="0" dirty="0">
                <a:solidFill>
                  <a:srgbClr val="373D3F"/>
                </a:solidFill>
                <a:effectLst/>
              </a:rPr>
              <a:t>Brach of Academic Integrity </a:t>
            </a:r>
            <a:r>
              <a:rPr lang="en-US" sz="2000" b="0" i="0" dirty="0">
                <a:solidFill>
                  <a:srgbClr val="373D3F"/>
                </a:solidFill>
                <a:effectLst/>
              </a:rPr>
              <a:t>such as:</a:t>
            </a:r>
          </a:p>
          <a:p>
            <a:pPr marL="560070" lvl="1" indent="-285750">
              <a:buFont typeface="Arial" panose="020B0604020202020204" pitchFamily="34" charset="0"/>
              <a:buChar char="•"/>
            </a:pPr>
            <a:r>
              <a:rPr lang="en-US" sz="2000" b="1" dirty="0">
                <a:solidFill>
                  <a:srgbClr val="373D3F"/>
                </a:solidFill>
              </a:rPr>
              <a:t>Cheating: </a:t>
            </a:r>
            <a:r>
              <a:rPr lang="en-US" sz="2000" b="0" i="0" dirty="0">
                <a:solidFill>
                  <a:srgbClr val="373D3F"/>
                </a:solidFill>
                <a:effectLst/>
              </a:rPr>
              <a:t>(using technology inappropriately, handing in someone else’s work).</a:t>
            </a:r>
          </a:p>
          <a:p>
            <a:pPr marL="560070" lvl="1" indent="-285750">
              <a:buFont typeface="Arial" panose="020B0604020202020204" pitchFamily="34" charset="0"/>
              <a:buChar char="•"/>
            </a:pPr>
            <a:r>
              <a:rPr lang="en-US" sz="2000" b="1" dirty="0">
                <a:solidFill>
                  <a:srgbClr val="373D3F"/>
                </a:solidFill>
              </a:rPr>
              <a:t>Fabrication: </a:t>
            </a:r>
            <a:r>
              <a:rPr lang="en-US" sz="2000" b="0" i="0" dirty="0">
                <a:solidFill>
                  <a:srgbClr val="373D3F"/>
                </a:solidFill>
                <a:effectLst/>
              </a:rPr>
              <a:t>(AI tools often fabricate sources, invent citations, and use inaccurate information).</a:t>
            </a:r>
          </a:p>
          <a:p>
            <a:pPr marL="560070" lvl="1" indent="-285750">
              <a:buFont typeface="Arial" panose="020B0604020202020204" pitchFamily="34" charset="0"/>
              <a:buChar char="•"/>
            </a:pPr>
            <a:r>
              <a:rPr lang="en-US" sz="2000" b="1" dirty="0">
                <a:solidFill>
                  <a:srgbClr val="373D3F"/>
                </a:solidFill>
              </a:rPr>
              <a:t>Plagiarism: </a:t>
            </a:r>
            <a:r>
              <a:rPr lang="en-US" sz="2000" b="0" i="0" dirty="0">
                <a:solidFill>
                  <a:srgbClr val="373D3F"/>
                </a:solidFill>
                <a:effectLst/>
              </a:rPr>
              <a:t>(AI tools do not properly credit their sources, and you’re plagiarizing if you don’t cite the AI tools yourself)</a:t>
            </a:r>
          </a:p>
          <a:p>
            <a:r>
              <a:rPr lang="en-US" sz="2000" dirty="0"/>
              <a:t>See </a:t>
            </a:r>
            <a:r>
              <a:rPr lang="en-US" sz="2000" dirty="0">
                <a:hlinkClick r:id="rId3"/>
              </a:rPr>
              <a:t>Georgian College’s policy on Academic Integrity </a:t>
            </a:r>
            <a:r>
              <a:rPr lang="en-US" sz="2000" dirty="0"/>
              <a:t>for more information </a:t>
            </a:r>
          </a:p>
          <a:p>
            <a:endParaRPr lang="en-US" dirty="0"/>
          </a:p>
        </p:txBody>
      </p:sp>
      <p:sp>
        <p:nvSpPr>
          <p:cNvPr id="4" name="Footer Placeholder 3">
            <a:extLst>
              <a:ext uri="{FF2B5EF4-FFF2-40B4-BE49-F238E27FC236}">
                <a16:creationId xmlns:a16="http://schemas.microsoft.com/office/drawing/2014/main" id="{C33A9733-B7F8-F4F7-7968-E7FE8340B526}"/>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DFAAFD37-2D7D-381F-1415-623BFBF7929E}"/>
              </a:ext>
            </a:extLst>
          </p:cNvPr>
          <p:cNvSpPr txBox="1"/>
          <p:nvPr/>
        </p:nvSpPr>
        <p:spPr>
          <a:xfrm>
            <a:off x="7380564" y="6336403"/>
            <a:ext cx="2743199" cy="338554"/>
          </a:xfrm>
          <a:prstGeom prst="rect">
            <a:avLst/>
          </a:prstGeom>
          <a:noFill/>
        </p:spPr>
        <p:txBody>
          <a:bodyPr wrap="square" rtlCol="0">
            <a:spAutoFit/>
          </a:bodyPr>
          <a:lstStyle/>
          <a:p>
            <a:r>
              <a:rPr lang="en-US" sz="1600" dirty="0">
                <a:solidFill>
                  <a:schemeClr val="tx2"/>
                </a:solidFill>
              </a:rPr>
              <a:t>(Booth et al., 2022)</a:t>
            </a:r>
          </a:p>
        </p:txBody>
      </p:sp>
      <p:sp>
        <p:nvSpPr>
          <p:cNvPr id="5" name="Slide Number Placeholder 4">
            <a:extLst>
              <a:ext uri="{FF2B5EF4-FFF2-40B4-BE49-F238E27FC236}">
                <a16:creationId xmlns:a16="http://schemas.microsoft.com/office/drawing/2014/main" id="{CFF96D7E-AC6F-653D-80C0-47AF9C9CE1F7}"/>
              </a:ext>
            </a:extLst>
          </p:cNvPr>
          <p:cNvSpPr>
            <a:spLocks noGrp="1"/>
          </p:cNvSpPr>
          <p:nvPr>
            <p:ph type="sldNum" sz="quarter" idx="12"/>
          </p:nvPr>
        </p:nvSpPr>
        <p:spPr/>
        <p:txBody>
          <a:bodyPr/>
          <a:lstStyle/>
          <a:p>
            <a:fld id="{5DEF7F31-0B8A-474A-B86C-91F381754329}" type="slidenum">
              <a:rPr lang="en-US" smtClean="0"/>
              <a:t>53</a:t>
            </a:fld>
            <a:endParaRPr lang="en-US" dirty="0"/>
          </a:p>
        </p:txBody>
      </p:sp>
    </p:spTree>
    <p:extLst>
      <p:ext uri="{BB962C8B-B14F-4D97-AF65-F5344CB8AC3E}">
        <p14:creationId xmlns:p14="http://schemas.microsoft.com/office/powerpoint/2010/main" val="241529288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F59C9-1ED6-DD68-4D5F-9179170DEF8B}"/>
              </a:ext>
            </a:extLst>
          </p:cNvPr>
          <p:cNvSpPr>
            <a:spLocks noGrp="1"/>
          </p:cNvSpPr>
          <p:nvPr>
            <p:ph type="title"/>
          </p:nvPr>
        </p:nvSpPr>
        <p:spPr/>
        <p:txBody>
          <a:bodyPr/>
          <a:lstStyle/>
          <a:p>
            <a:r>
              <a:rPr lang="en-US" dirty="0"/>
              <a:t>Reminder – Plagiarism &amp; Breaches of Academic Integrity</a:t>
            </a:r>
          </a:p>
        </p:txBody>
      </p:sp>
      <p:sp>
        <p:nvSpPr>
          <p:cNvPr id="3" name="Content Placeholder 2">
            <a:extLst>
              <a:ext uri="{FF2B5EF4-FFF2-40B4-BE49-F238E27FC236}">
                <a16:creationId xmlns:a16="http://schemas.microsoft.com/office/drawing/2014/main" id="{8A470B62-F0E2-AC0E-26AD-0D2F28E5D403}"/>
              </a:ext>
            </a:extLst>
          </p:cNvPr>
          <p:cNvSpPr>
            <a:spLocks noGrp="1"/>
          </p:cNvSpPr>
          <p:nvPr>
            <p:ph idx="1"/>
          </p:nvPr>
        </p:nvSpPr>
        <p:spPr/>
        <p:txBody>
          <a:bodyPr vert="horz" lIns="91440" tIns="45720" rIns="91440" bIns="45720" rtlCol="0" anchor="t">
            <a:normAutofit/>
          </a:bodyPr>
          <a:lstStyle/>
          <a:p>
            <a:r>
              <a:rPr lang="en-US" dirty="0">
                <a:solidFill>
                  <a:srgbClr val="000000"/>
                </a:solidFill>
              </a:rPr>
              <a:t>Breaches</a:t>
            </a:r>
            <a:r>
              <a:rPr lang="en-US" sz="2000" b="0" i="0" dirty="0">
                <a:solidFill>
                  <a:srgbClr val="000000"/>
                </a:solidFill>
                <a:effectLst/>
              </a:rPr>
              <a:t> </a:t>
            </a:r>
            <a:r>
              <a:rPr lang="en-US" dirty="0">
                <a:solidFill>
                  <a:srgbClr val="000000"/>
                </a:solidFill>
              </a:rPr>
              <a:t>of Academic Integrity </a:t>
            </a:r>
            <a:r>
              <a:rPr lang="en-US" sz="2000" b="0" i="0" dirty="0">
                <a:solidFill>
                  <a:srgbClr val="000000"/>
                </a:solidFill>
                <a:effectLst/>
              </a:rPr>
              <a:t>can affect your ability to complete: an assignment, a course, or progress through your program to graduation. </a:t>
            </a:r>
          </a:p>
          <a:p>
            <a:r>
              <a:rPr lang="en-US" sz="2000" b="0" i="0" dirty="0">
                <a:solidFill>
                  <a:srgbClr val="000000"/>
                </a:solidFill>
                <a:effectLst/>
              </a:rPr>
              <a:t>Always seek your professor’s permission before using any sort of AI tool to complete your assignments.</a:t>
            </a:r>
          </a:p>
          <a:p>
            <a:endParaRPr lang="en-US" dirty="0"/>
          </a:p>
        </p:txBody>
      </p:sp>
      <p:sp>
        <p:nvSpPr>
          <p:cNvPr id="4" name="Footer Placeholder 3">
            <a:extLst>
              <a:ext uri="{FF2B5EF4-FFF2-40B4-BE49-F238E27FC236}">
                <a16:creationId xmlns:a16="http://schemas.microsoft.com/office/drawing/2014/main" id="{F1AD5D22-6590-E128-6C9D-E7E9EC365E12}"/>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DB05A1B0-D98D-13C9-9CB6-5740D3B6751E}"/>
              </a:ext>
            </a:extLst>
          </p:cNvPr>
          <p:cNvSpPr txBox="1"/>
          <p:nvPr/>
        </p:nvSpPr>
        <p:spPr>
          <a:xfrm>
            <a:off x="7681892" y="6336403"/>
            <a:ext cx="2644697" cy="338554"/>
          </a:xfrm>
          <a:prstGeom prst="rect">
            <a:avLst/>
          </a:prstGeom>
          <a:noFill/>
        </p:spPr>
        <p:txBody>
          <a:bodyPr wrap="square" rtlCol="0">
            <a:spAutoFit/>
          </a:bodyPr>
          <a:lstStyle/>
          <a:p>
            <a:r>
              <a:rPr lang="en-US" sz="1600" dirty="0">
                <a:solidFill>
                  <a:srgbClr val="39393A"/>
                </a:solidFill>
              </a:rPr>
              <a:t>(Booth et al., 2022)</a:t>
            </a:r>
          </a:p>
        </p:txBody>
      </p:sp>
      <p:sp>
        <p:nvSpPr>
          <p:cNvPr id="5" name="Slide Number Placeholder 4">
            <a:extLst>
              <a:ext uri="{FF2B5EF4-FFF2-40B4-BE49-F238E27FC236}">
                <a16:creationId xmlns:a16="http://schemas.microsoft.com/office/drawing/2014/main" id="{2AA464E6-3D9D-ED5B-67B0-F9BF34472E3F}"/>
              </a:ext>
            </a:extLst>
          </p:cNvPr>
          <p:cNvSpPr>
            <a:spLocks noGrp="1"/>
          </p:cNvSpPr>
          <p:nvPr>
            <p:ph type="sldNum" sz="quarter" idx="12"/>
          </p:nvPr>
        </p:nvSpPr>
        <p:spPr/>
        <p:txBody>
          <a:bodyPr/>
          <a:lstStyle/>
          <a:p>
            <a:fld id="{5DEF7F31-0B8A-474A-B86C-91F381754329}" type="slidenum">
              <a:rPr lang="en-US" smtClean="0"/>
              <a:t>54</a:t>
            </a:fld>
            <a:endParaRPr lang="en-US" dirty="0"/>
          </a:p>
        </p:txBody>
      </p:sp>
    </p:spTree>
    <p:extLst>
      <p:ext uri="{BB962C8B-B14F-4D97-AF65-F5344CB8AC3E}">
        <p14:creationId xmlns:p14="http://schemas.microsoft.com/office/powerpoint/2010/main" val="303314608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93FB2-78CB-47AB-4CAC-0EB2760F888F}"/>
              </a:ext>
            </a:extLst>
          </p:cNvPr>
          <p:cNvSpPr>
            <a:spLocks noGrp="1"/>
          </p:cNvSpPr>
          <p:nvPr>
            <p:ph type="title"/>
          </p:nvPr>
        </p:nvSpPr>
        <p:spPr/>
        <p:txBody>
          <a:bodyPr/>
          <a:lstStyle/>
          <a:p>
            <a:r>
              <a:rPr lang="en-US" dirty="0"/>
              <a:t>What should students know about AI tools &amp; ChatGPT?</a:t>
            </a:r>
          </a:p>
        </p:txBody>
      </p:sp>
      <p:sp>
        <p:nvSpPr>
          <p:cNvPr id="3" name="Content Placeholder 2">
            <a:extLst>
              <a:ext uri="{FF2B5EF4-FFF2-40B4-BE49-F238E27FC236}">
                <a16:creationId xmlns:a16="http://schemas.microsoft.com/office/drawing/2014/main" id="{98A41AF5-CB60-3389-02F0-47A784B818EC}"/>
              </a:ext>
            </a:extLst>
          </p:cNvPr>
          <p:cNvSpPr>
            <a:spLocks noGrp="1"/>
          </p:cNvSpPr>
          <p:nvPr>
            <p:ph idx="1"/>
          </p:nvPr>
        </p:nvSpPr>
        <p:spPr/>
        <p:txBody>
          <a:bodyPr/>
          <a:lstStyle/>
          <a:p>
            <a:pPr marL="514350" indent="-514350">
              <a:buFont typeface="+mj-lt"/>
              <a:buAutoNum type="arabicPeriod"/>
            </a:pPr>
            <a:r>
              <a:rPr lang="en-US" sz="2000" b="1" dirty="0"/>
              <a:t>Misinformation</a:t>
            </a:r>
          </a:p>
          <a:p>
            <a:pPr marL="560070" lvl="1" indent="-285750">
              <a:buFont typeface="Arial" panose="020B0604020202020204" pitchFamily="34" charset="0"/>
              <a:buChar char="•"/>
            </a:pPr>
            <a:r>
              <a:rPr lang="en-US" sz="2000" b="0" dirty="0"/>
              <a:t>ChatGPT uses information from the internet.</a:t>
            </a:r>
          </a:p>
          <a:p>
            <a:pPr marL="560070" lvl="1" indent="-285750">
              <a:buFont typeface="Arial" panose="020B0604020202020204" pitchFamily="34" charset="0"/>
              <a:buChar char="•"/>
            </a:pPr>
            <a:r>
              <a:rPr lang="en-US" sz="2000" b="0" i="0" dirty="0">
                <a:solidFill>
                  <a:srgbClr val="000000"/>
                </a:solidFill>
                <a:effectLst/>
              </a:rPr>
              <a:t>There is good information online, but there is also discriminatory, outdated and incorrect information as well. </a:t>
            </a:r>
          </a:p>
          <a:p>
            <a:pPr marL="560070" lvl="1" indent="-285750">
              <a:buFont typeface="Arial" panose="020B0604020202020204" pitchFamily="34" charset="0"/>
              <a:buChar char="•"/>
            </a:pPr>
            <a:r>
              <a:rPr lang="en-US" sz="2000" b="0" i="0" dirty="0">
                <a:solidFill>
                  <a:srgbClr val="000000"/>
                </a:solidFill>
                <a:effectLst/>
              </a:rPr>
              <a:t>ChatGPT is also known to </a:t>
            </a:r>
            <a:r>
              <a:rPr lang="en-US" sz="2000" b="0" i="0" dirty="0">
                <a:effectLst/>
                <a:hlinkClick r:id="rId3"/>
              </a:rPr>
              <a:t>incorrectly explain ideas and misquote sources</a:t>
            </a:r>
            <a:r>
              <a:rPr lang="en-US" sz="2000" b="0" i="0" dirty="0">
                <a:solidFill>
                  <a:srgbClr val="000000"/>
                </a:solidFill>
                <a:effectLst/>
              </a:rPr>
              <a:t>. </a:t>
            </a:r>
          </a:p>
          <a:p>
            <a:endParaRPr lang="en-US" dirty="0"/>
          </a:p>
        </p:txBody>
      </p:sp>
      <p:sp>
        <p:nvSpPr>
          <p:cNvPr id="4" name="Footer Placeholder 3">
            <a:extLst>
              <a:ext uri="{FF2B5EF4-FFF2-40B4-BE49-F238E27FC236}">
                <a16:creationId xmlns:a16="http://schemas.microsoft.com/office/drawing/2014/main" id="{63E4F9EC-C591-DF27-BB97-3EE11CDA3FA3}"/>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7" name="TextBox 6">
            <a:extLst>
              <a:ext uri="{FF2B5EF4-FFF2-40B4-BE49-F238E27FC236}">
                <a16:creationId xmlns:a16="http://schemas.microsoft.com/office/drawing/2014/main" id="{2D27702B-9D58-12E6-84F8-BA973C8A3287}"/>
              </a:ext>
            </a:extLst>
          </p:cNvPr>
          <p:cNvSpPr txBox="1"/>
          <p:nvPr/>
        </p:nvSpPr>
        <p:spPr>
          <a:xfrm>
            <a:off x="487359" y="5628989"/>
            <a:ext cx="10570028" cy="584775"/>
          </a:xfrm>
          <a:prstGeom prst="rect">
            <a:avLst/>
          </a:prstGeom>
          <a:noFill/>
        </p:spPr>
        <p:txBody>
          <a:bodyPr wrap="square" rtlCol="0">
            <a:spAutoFit/>
          </a:bodyPr>
          <a:lstStyle/>
          <a:p>
            <a:r>
              <a:rPr lang="en-US" sz="1600" b="1" i="0" dirty="0">
                <a:solidFill>
                  <a:srgbClr val="000000"/>
                </a:solidFill>
                <a:effectLst/>
                <a:latin typeface="Avenir Next LT Pro Light (Body)"/>
              </a:rPr>
              <a:t>Activity Source:</a:t>
            </a:r>
            <a:r>
              <a:rPr lang="en-US" sz="1600" b="0" i="0" dirty="0">
                <a:solidFill>
                  <a:srgbClr val="000000"/>
                </a:solidFill>
                <a:effectLst/>
                <a:latin typeface="Avenir Next LT Pro Light (Body)"/>
              </a:rPr>
              <a:t> “</a:t>
            </a:r>
            <a:r>
              <a:rPr lang="en-US" sz="1600" b="0" i="0" u="sng" dirty="0">
                <a:effectLst/>
                <a:latin typeface="Avenir Next LT Pro Light (Body)"/>
                <a:hlinkClick r:id="rId4"/>
              </a:rPr>
              <a:t>What should students know about AI tools &amp; </a:t>
            </a:r>
            <a:r>
              <a:rPr lang="en-US" sz="1600" b="0" i="0" u="sng" dirty="0" err="1">
                <a:effectLst/>
                <a:latin typeface="Avenir Next LT Pro Light (Body)"/>
                <a:hlinkClick r:id="rId4"/>
              </a:rPr>
              <a:t>ChatGPT</a:t>
            </a:r>
            <a:r>
              <a:rPr lang="en-US" sz="1600" b="0" i="0" dirty="0">
                <a:solidFill>
                  <a:srgbClr val="000000"/>
                </a:solidFill>
                <a:effectLst/>
                <a:latin typeface="Avenir Next LT Pro Light (Body)"/>
              </a:rPr>
              <a:t>” by Jennifer Easter, licensed under CC BY-NC-SA. / Text version created and minor edits and summarization.  </a:t>
            </a:r>
            <a:endParaRPr lang="en-US" sz="1600" dirty="0">
              <a:latin typeface="Avenir Next LT Pro Light (Body)"/>
            </a:endParaRPr>
          </a:p>
        </p:txBody>
      </p:sp>
      <p:sp>
        <p:nvSpPr>
          <p:cNvPr id="5" name="Slide Number Placeholder 4">
            <a:extLst>
              <a:ext uri="{FF2B5EF4-FFF2-40B4-BE49-F238E27FC236}">
                <a16:creationId xmlns:a16="http://schemas.microsoft.com/office/drawing/2014/main" id="{0B0AC109-5ACB-BF27-2BFE-C17CA7BFF320}"/>
              </a:ext>
            </a:extLst>
          </p:cNvPr>
          <p:cNvSpPr>
            <a:spLocks noGrp="1"/>
          </p:cNvSpPr>
          <p:nvPr>
            <p:ph type="sldNum" sz="quarter" idx="12"/>
          </p:nvPr>
        </p:nvSpPr>
        <p:spPr/>
        <p:txBody>
          <a:bodyPr/>
          <a:lstStyle/>
          <a:p>
            <a:fld id="{5DEF7F31-0B8A-474A-B86C-91F381754329}" type="slidenum">
              <a:rPr lang="en-US" smtClean="0"/>
              <a:t>55</a:t>
            </a:fld>
            <a:endParaRPr lang="en-US" dirty="0"/>
          </a:p>
        </p:txBody>
      </p:sp>
    </p:spTree>
    <p:extLst>
      <p:ext uri="{BB962C8B-B14F-4D97-AF65-F5344CB8AC3E}">
        <p14:creationId xmlns:p14="http://schemas.microsoft.com/office/powerpoint/2010/main" val="109763728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56BFA-1690-8CE4-BA4E-2AA8FF53E22C}"/>
              </a:ext>
            </a:extLst>
          </p:cNvPr>
          <p:cNvSpPr>
            <a:spLocks noGrp="1"/>
          </p:cNvSpPr>
          <p:nvPr>
            <p:ph type="title"/>
          </p:nvPr>
        </p:nvSpPr>
        <p:spPr/>
        <p:txBody>
          <a:bodyPr/>
          <a:lstStyle/>
          <a:p>
            <a:r>
              <a:rPr lang="en-US" dirty="0"/>
              <a:t>What should students know about AI tools &amp; ChatGPT? (Continued 1)</a:t>
            </a:r>
          </a:p>
        </p:txBody>
      </p:sp>
      <p:sp>
        <p:nvSpPr>
          <p:cNvPr id="3" name="Content Placeholder 2">
            <a:extLst>
              <a:ext uri="{FF2B5EF4-FFF2-40B4-BE49-F238E27FC236}">
                <a16:creationId xmlns:a16="http://schemas.microsoft.com/office/drawing/2014/main" id="{88AB1C08-94E9-D2D5-1149-EE72B07D3A18}"/>
              </a:ext>
            </a:extLst>
          </p:cNvPr>
          <p:cNvSpPr>
            <a:spLocks noGrp="1"/>
          </p:cNvSpPr>
          <p:nvPr>
            <p:ph idx="1"/>
          </p:nvPr>
        </p:nvSpPr>
        <p:spPr/>
        <p:txBody>
          <a:bodyPr/>
          <a:lstStyle/>
          <a:p>
            <a:pPr marL="514350" indent="-514350">
              <a:buFont typeface="+mj-lt"/>
              <a:buAutoNum type="arabicPeriod" startAt="2"/>
            </a:pPr>
            <a:r>
              <a:rPr lang="en-US" sz="2000" b="1" dirty="0">
                <a:solidFill>
                  <a:srgbClr val="000000"/>
                </a:solidFill>
              </a:rPr>
              <a:t>Privacy</a:t>
            </a:r>
          </a:p>
          <a:p>
            <a:pPr marL="560070" lvl="1" indent="-285750">
              <a:buFont typeface="Arial" panose="020B0604020202020204" pitchFamily="34" charset="0"/>
              <a:buChar char="•"/>
            </a:pPr>
            <a:r>
              <a:rPr lang="en-US" sz="2000" b="0" dirty="0"/>
              <a:t>Students must create an account to use ChatGPT </a:t>
            </a:r>
          </a:p>
          <a:p>
            <a:pPr marL="560070" lvl="1" indent="-285750">
              <a:buFont typeface="Arial" panose="020B0604020202020204" pitchFamily="34" charset="0"/>
              <a:buChar char="•"/>
            </a:pPr>
            <a:r>
              <a:rPr lang="en-US" sz="2000" b="0" dirty="0"/>
              <a:t>This is a privacy concern as  data is collected. Be sure to read the </a:t>
            </a:r>
            <a:r>
              <a:rPr lang="en-US" sz="2000" b="0" i="0" dirty="0">
                <a:effectLst/>
                <a:hlinkClick r:id="rId3"/>
              </a:rPr>
              <a:t>privacy policy</a:t>
            </a:r>
            <a:r>
              <a:rPr lang="en-US" sz="2000" b="0" i="0" dirty="0">
                <a:solidFill>
                  <a:srgbClr val="000000"/>
                </a:solidFill>
                <a:effectLst/>
              </a:rPr>
              <a:t> and </a:t>
            </a:r>
            <a:r>
              <a:rPr lang="en-US" sz="2000" b="0" i="0" dirty="0">
                <a:effectLst/>
                <a:hlinkClick r:id="rId4"/>
              </a:rPr>
              <a:t>terms of use</a:t>
            </a:r>
            <a:r>
              <a:rPr lang="en-US" sz="2000" b="0" i="0" dirty="0">
                <a:solidFill>
                  <a:srgbClr val="000000"/>
                </a:solidFill>
                <a:effectLst/>
              </a:rPr>
              <a:t> for ChatGPT.</a:t>
            </a:r>
          </a:p>
          <a:p>
            <a:endParaRPr lang="en-US" dirty="0"/>
          </a:p>
        </p:txBody>
      </p:sp>
      <p:sp>
        <p:nvSpPr>
          <p:cNvPr id="4" name="Footer Placeholder 3">
            <a:extLst>
              <a:ext uri="{FF2B5EF4-FFF2-40B4-BE49-F238E27FC236}">
                <a16:creationId xmlns:a16="http://schemas.microsoft.com/office/drawing/2014/main" id="{C670E7F8-B68E-70DE-9830-1B3E5942BED7}"/>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8872F5C0-7160-7B8E-806A-9110677744FB}"/>
              </a:ext>
            </a:extLst>
          </p:cNvPr>
          <p:cNvSpPr txBox="1"/>
          <p:nvPr/>
        </p:nvSpPr>
        <p:spPr>
          <a:xfrm>
            <a:off x="838200" y="5710019"/>
            <a:ext cx="10570028" cy="584775"/>
          </a:xfrm>
          <a:prstGeom prst="rect">
            <a:avLst/>
          </a:prstGeom>
          <a:noFill/>
        </p:spPr>
        <p:txBody>
          <a:bodyPr wrap="square" rtlCol="0">
            <a:spAutoFit/>
          </a:bodyPr>
          <a:lstStyle/>
          <a:p>
            <a:r>
              <a:rPr lang="en-US" sz="1600" b="1" i="0" dirty="0">
                <a:solidFill>
                  <a:srgbClr val="000000"/>
                </a:solidFill>
                <a:effectLst/>
                <a:latin typeface="Avenir Next LT Pro Light (Body)"/>
              </a:rPr>
              <a:t>Activity Source:</a:t>
            </a:r>
            <a:r>
              <a:rPr lang="en-US" sz="1600" b="0" i="0" dirty="0">
                <a:solidFill>
                  <a:srgbClr val="000000"/>
                </a:solidFill>
                <a:effectLst/>
                <a:latin typeface="Avenir Next LT Pro Light (Body)"/>
              </a:rPr>
              <a:t> “</a:t>
            </a:r>
            <a:r>
              <a:rPr lang="en-US" sz="1600" b="0" i="0" u="sng" dirty="0">
                <a:effectLst/>
                <a:latin typeface="Avenir Next LT Pro Light (Body)"/>
                <a:hlinkClick r:id="rId5"/>
              </a:rPr>
              <a:t>What should students know about AI tools &amp; </a:t>
            </a:r>
            <a:r>
              <a:rPr lang="en-US" sz="1600" b="0" i="0" u="sng" dirty="0" err="1">
                <a:effectLst/>
                <a:latin typeface="Avenir Next LT Pro Light (Body)"/>
                <a:hlinkClick r:id="rId5"/>
              </a:rPr>
              <a:t>ChatGPT</a:t>
            </a:r>
            <a:r>
              <a:rPr lang="en-US" sz="1600" b="0" i="0" dirty="0">
                <a:solidFill>
                  <a:srgbClr val="000000"/>
                </a:solidFill>
                <a:effectLst/>
                <a:latin typeface="Avenir Next LT Pro Light (Body)"/>
              </a:rPr>
              <a:t>” by Jennifer Easter, licensed under CC BY-NC-SA. / Text version created and minor edits and summarization.  </a:t>
            </a:r>
            <a:endParaRPr lang="en-US" sz="1600" dirty="0">
              <a:latin typeface="Avenir Next LT Pro Light (Body)"/>
            </a:endParaRPr>
          </a:p>
        </p:txBody>
      </p:sp>
      <p:sp>
        <p:nvSpPr>
          <p:cNvPr id="5" name="Slide Number Placeholder 4">
            <a:extLst>
              <a:ext uri="{FF2B5EF4-FFF2-40B4-BE49-F238E27FC236}">
                <a16:creationId xmlns:a16="http://schemas.microsoft.com/office/drawing/2014/main" id="{67FF45CA-0FFE-6898-504F-17A2CBB5F05A}"/>
              </a:ext>
            </a:extLst>
          </p:cNvPr>
          <p:cNvSpPr>
            <a:spLocks noGrp="1"/>
          </p:cNvSpPr>
          <p:nvPr>
            <p:ph type="sldNum" sz="quarter" idx="12"/>
          </p:nvPr>
        </p:nvSpPr>
        <p:spPr/>
        <p:txBody>
          <a:bodyPr/>
          <a:lstStyle/>
          <a:p>
            <a:fld id="{5DEF7F31-0B8A-474A-B86C-91F381754329}" type="slidenum">
              <a:rPr lang="en-US" smtClean="0"/>
              <a:t>56</a:t>
            </a:fld>
            <a:endParaRPr lang="en-US" dirty="0"/>
          </a:p>
        </p:txBody>
      </p:sp>
    </p:spTree>
    <p:extLst>
      <p:ext uri="{BB962C8B-B14F-4D97-AF65-F5344CB8AC3E}">
        <p14:creationId xmlns:p14="http://schemas.microsoft.com/office/powerpoint/2010/main" val="323076042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0EEF3-0FA3-7660-7D82-6EA8D8A9329D}"/>
              </a:ext>
            </a:extLst>
          </p:cNvPr>
          <p:cNvSpPr>
            <a:spLocks noGrp="1"/>
          </p:cNvSpPr>
          <p:nvPr>
            <p:ph type="title"/>
          </p:nvPr>
        </p:nvSpPr>
        <p:spPr/>
        <p:txBody>
          <a:bodyPr/>
          <a:lstStyle/>
          <a:p>
            <a:r>
              <a:rPr lang="en-US" dirty="0"/>
              <a:t>What should students know about AI tools &amp; ChatGPT? (Continued 2)</a:t>
            </a:r>
          </a:p>
        </p:txBody>
      </p:sp>
      <p:sp>
        <p:nvSpPr>
          <p:cNvPr id="3" name="Content Placeholder 2">
            <a:extLst>
              <a:ext uri="{FF2B5EF4-FFF2-40B4-BE49-F238E27FC236}">
                <a16:creationId xmlns:a16="http://schemas.microsoft.com/office/drawing/2014/main" id="{88A75CED-00CD-EC25-630B-7D3A717B91BA}"/>
              </a:ext>
            </a:extLst>
          </p:cNvPr>
          <p:cNvSpPr>
            <a:spLocks noGrp="1"/>
          </p:cNvSpPr>
          <p:nvPr>
            <p:ph idx="1"/>
          </p:nvPr>
        </p:nvSpPr>
        <p:spPr/>
        <p:txBody>
          <a:bodyPr/>
          <a:lstStyle/>
          <a:p>
            <a:pPr marL="514350" indent="-514350">
              <a:buFont typeface="+mj-lt"/>
              <a:buAutoNum type="arabicPeriod" startAt="3"/>
            </a:pPr>
            <a:r>
              <a:rPr lang="en-US" sz="2000" b="1" dirty="0"/>
              <a:t>Research Skills</a:t>
            </a:r>
          </a:p>
          <a:p>
            <a:pPr marL="560070" lvl="1" indent="-285750">
              <a:buFont typeface="Arial" panose="020B0604020202020204" pitchFamily="34" charset="0"/>
              <a:buChar char="•"/>
            </a:pPr>
            <a:r>
              <a:rPr lang="en-US" sz="2000" b="0" dirty="0"/>
              <a:t>AI tools (ChatGPT) do not necessarily report the sources they use, and they may not satisfy assignment requirements.</a:t>
            </a:r>
          </a:p>
          <a:p>
            <a:pPr marL="560070" lvl="1" indent="-285750">
              <a:buFont typeface="Arial" panose="020B0604020202020204" pitchFamily="34" charset="0"/>
              <a:buChar char="•"/>
            </a:pPr>
            <a:r>
              <a:rPr lang="en-US" sz="2000" b="0" dirty="0"/>
              <a:t>During testing ChatGPT frequently produced sources did not existent or were inaccurate.</a:t>
            </a:r>
          </a:p>
          <a:p>
            <a:pPr marL="560070" lvl="1" indent="-285750">
              <a:buFont typeface="Arial" panose="020B0604020202020204" pitchFamily="34" charset="0"/>
              <a:buChar char="•"/>
            </a:pPr>
            <a:r>
              <a:rPr lang="en-US" sz="2000" b="0" dirty="0"/>
              <a:t>ChatGPT may appear to conduct research on behalf of students; therefore, students may not learn important skills (researching, critically evaluating information, and problem-solving). </a:t>
            </a:r>
          </a:p>
          <a:p>
            <a:endParaRPr lang="en-US" dirty="0"/>
          </a:p>
        </p:txBody>
      </p:sp>
      <p:sp>
        <p:nvSpPr>
          <p:cNvPr id="4" name="Footer Placeholder 3">
            <a:extLst>
              <a:ext uri="{FF2B5EF4-FFF2-40B4-BE49-F238E27FC236}">
                <a16:creationId xmlns:a16="http://schemas.microsoft.com/office/drawing/2014/main" id="{A0EAD582-6598-3643-104F-F1B7A2CF6B1D}"/>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E20E8FD1-0E7E-A623-67AF-CCFD08CAC617}"/>
              </a:ext>
            </a:extLst>
          </p:cNvPr>
          <p:cNvSpPr txBox="1"/>
          <p:nvPr/>
        </p:nvSpPr>
        <p:spPr>
          <a:xfrm>
            <a:off x="487359" y="5690664"/>
            <a:ext cx="10570028" cy="584775"/>
          </a:xfrm>
          <a:prstGeom prst="rect">
            <a:avLst/>
          </a:prstGeom>
          <a:noFill/>
        </p:spPr>
        <p:txBody>
          <a:bodyPr wrap="square" rtlCol="0">
            <a:spAutoFit/>
          </a:bodyPr>
          <a:lstStyle/>
          <a:p>
            <a:r>
              <a:rPr lang="en-US" sz="1600" b="1" i="0" dirty="0">
                <a:solidFill>
                  <a:srgbClr val="000000"/>
                </a:solidFill>
                <a:effectLst/>
                <a:latin typeface="Avenir Next LT Pro Light (Body)"/>
              </a:rPr>
              <a:t>Activity Source:</a:t>
            </a:r>
            <a:r>
              <a:rPr lang="en-US" sz="1600" b="0" i="0" dirty="0">
                <a:solidFill>
                  <a:srgbClr val="000000"/>
                </a:solidFill>
                <a:effectLst/>
                <a:latin typeface="Avenir Next LT Pro Light (Body)"/>
              </a:rPr>
              <a:t> “</a:t>
            </a:r>
            <a:r>
              <a:rPr lang="en-US" sz="1600" b="0" i="0" u="sng" dirty="0">
                <a:effectLst/>
                <a:latin typeface="Avenir Next LT Pro Light (Body)"/>
                <a:hlinkClick r:id="rId3"/>
              </a:rPr>
              <a:t>What should students know about AI tools &amp; </a:t>
            </a:r>
            <a:r>
              <a:rPr lang="en-US" sz="1600" b="0" i="0" u="sng" dirty="0" err="1">
                <a:effectLst/>
                <a:latin typeface="Avenir Next LT Pro Light (Body)"/>
                <a:hlinkClick r:id="rId3"/>
              </a:rPr>
              <a:t>ChatGPT</a:t>
            </a:r>
            <a:r>
              <a:rPr lang="en-US" sz="1600" b="0" i="0" dirty="0">
                <a:solidFill>
                  <a:srgbClr val="000000"/>
                </a:solidFill>
                <a:effectLst/>
                <a:latin typeface="Avenir Next LT Pro Light (Body)"/>
              </a:rPr>
              <a:t>” by Jennifer Easter, licensed under CC BY-NC-SA. / Text version created and minor edits and summarization.  </a:t>
            </a:r>
            <a:endParaRPr lang="en-US" sz="1600" dirty="0">
              <a:latin typeface="Avenir Next LT Pro Light (Body)"/>
            </a:endParaRPr>
          </a:p>
        </p:txBody>
      </p:sp>
      <p:sp>
        <p:nvSpPr>
          <p:cNvPr id="5" name="Slide Number Placeholder 4">
            <a:extLst>
              <a:ext uri="{FF2B5EF4-FFF2-40B4-BE49-F238E27FC236}">
                <a16:creationId xmlns:a16="http://schemas.microsoft.com/office/drawing/2014/main" id="{9B96BBA1-8D91-8182-DEE0-2F413AA788F1}"/>
              </a:ext>
            </a:extLst>
          </p:cNvPr>
          <p:cNvSpPr>
            <a:spLocks noGrp="1"/>
          </p:cNvSpPr>
          <p:nvPr>
            <p:ph type="sldNum" sz="quarter" idx="12"/>
          </p:nvPr>
        </p:nvSpPr>
        <p:spPr/>
        <p:txBody>
          <a:bodyPr/>
          <a:lstStyle/>
          <a:p>
            <a:fld id="{5DEF7F31-0B8A-474A-B86C-91F381754329}" type="slidenum">
              <a:rPr lang="en-US" smtClean="0"/>
              <a:t>57</a:t>
            </a:fld>
            <a:endParaRPr lang="en-US" dirty="0"/>
          </a:p>
        </p:txBody>
      </p:sp>
    </p:spTree>
    <p:extLst>
      <p:ext uri="{BB962C8B-B14F-4D97-AF65-F5344CB8AC3E}">
        <p14:creationId xmlns:p14="http://schemas.microsoft.com/office/powerpoint/2010/main" val="7088727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266FA-2FD4-5EDC-FB9D-5AF262194472}"/>
              </a:ext>
            </a:extLst>
          </p:cNvPr>
          <p:cNvSpPr>
            <a:spLocks noGrp="1"/>
          </p:cNvSpPr>
          <p:nvPr>
            <p:ph type="title"/>
          </p:nvPr>
        </p:nvSpPr>
        <p:spPr/>
        <p:txBody>
          <a:bodyPr/>
          <a:lstStyle/>
          <a:p>
            <a:r>
              <a:rPr lang="en-US" dirty="0"/>
              <a:t>What should students know about AI tools &amp; ChatGPT? (Continued 3)</a:t>
            </a:r>
          </a:p>
        </p:txBody>
      </p:sp>
      <p:sp>
        <p:nvSpPr>
          <p:cNvPr id="3" name="Content Placeholder 2">
            <a:extLst>
              <a:ext uri="{FF2B5EF4-FFF2-40B4-BE49-F238E27FC236}">
                <a16:creationId xmlns:a16="http://schemas.microsoft.com/office/drawing/2014/main" id="{8673E9AA-18AD-7C21-BB43-D71C041B4696}"/>
              </a:ext>
            </a:extLst>
          </p:cNvPr>
          <p:cNvSpPr>
            <a:spLocks noGrp="1"/>
          </p:cNvSpPr>
          <p:nvPr>
            <p:ph idx="1"/>
          </p:nvPr>
        </p:nvSpPr>
        <p:spPr/>
        <p:txBody>
          <a:bodyPr/>
          <a:lstStyle/>
          <a:p>
            <a:pPr marL="514350" indent="-514350">
              <a:buFont typeface="+mj-lt"/>
              <a:buAutoNum type="arabicPeriod" startAt="4"/>
            </a:pPr>
            <a:r>
              <a:rPr lang="en-US" sz="2000" b="1" dirty="0"/>
              <a:t>Copyright</a:t>
            </a:r>
          </a:p>
          <a:p>
            <a:pPr marL="560070" lvl="1" indent="-285750">
              <a:buFont typeface="Arial" panose="020B0604020202020204" pitchFamily="34" charset="0"/>
              <a:buChar char="•"/>
            </a:pPr>
            <a:r>
              <a:rPr lang="en-US" sz="2000" b="0" i="0" dirty="0">
                <a:solidFill>
                  <a:srgbClr val="000000"/>
                </a:solidFill>
                <a:effectLst/>
              </a:rPr>
              <a:t>ChatGPT uses material taken from the internet, generally without the permission of the authors. </a:t>
            </a:r>
          </a:p>
          <a:p>
            <a:pPr marL="560070" lvl="1" indent="-285750">
              <a:buFont typeface="Arial" panose="020B0604020202020204" pitchFamily="34" charset="0"/>
              <a:buChar char="•"/>
            </a:pPr>
            <a:r>
              <a:rPr lang="en-US" sz="2000" b="0" i="0" dirty="0">
                <a:solidFill>
                  <a:srgbClr val="000000"/>
                </a:solidFill>
                <a:effectLst/>
              </a:rPr>
              <a:t>It has been argued that ChatGPT is " 'copyright laundering' -- making works derivative of existing material without breaking copyright" (Hern, 2022, para. 11). </a:t>
            </a:r>
          </a:p>
          <a:p>
            <a:pPr marL="560070" lvl="1" indent="-285750">
              <a:buFont typeface="Arial" panose="020B0604020202020204" pitchFamily="34" charset="0"/>
              <a:buChar char="•"/>
            </a:pPr>
            <a:r>
              <a:rPr lang="en-US" sz="2000" b="0" i="0" dirty="0">
                <a:solidFill>
                  <a:srgbClr val="000000"/>
                </a:solidFill>
                <a:effectLst/>
              </a:rPr>
              <a:t>Copyright compliance is part of academic integrity; therefore</a:t>
            </a:r>
            <a:r>
              <a:rPr lang="en-US" sz="2000" b="0" dirty="0">
                <a:solidFill>
                  <a:srgbClr val="000000"/>
                </a:solidFill>
              </a:rPr>
              <a:t>,</a:t>
            </a:r>
            <a:r>
              <a:rPr lang="en-US" sz="2000" b="0" i="0" dirty="0">
                <a:solidFill>
                  <a:srgbClr val="000000"/>
                </a:solidFill>
                <a:effectLst/>
              </a:rPr>
              <a:t> think critically about how you use AI tools in your academic work.</a:t>
            </a:r>
            <a:endParaRPr lang="en-US" sz="2000" dirty="0"/>
          </a:p>
          <a:p>
            <a:endParaRPr lang="en-US" dirty="0"/>
          </a:p>
        </p:txBody>
      </p:sp>
      <p:sp>
        <p:nvSpPr>
          <p:cNvPr id="4" name="Footer Placeholder 3">
            <a:extLst>
              <a:ext uri="{FF2B5EF4-FFF2-40B4-BE49-F238E27FC236}">
                <a16:creationId xmlns:a16="http://schemas.microsoft.com/office/drawing/2014/main" id="{531325C3-ED9D-9D6A-7C80-858E519398DC}"/>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7" name="TextBox 6">
            <a:extLst>
              <a:ext uri="{FF2B5EF4-FFF2-40B4-BE49-F238E27FC236}">
                <a16:creationId xmlns:a16="http://schemas.microsoft.com/office/drawing/2014/main" id="{D0E96A93-741E-CCF1-57B5-F12F599B8104}"/>
              </a:ext>
            </a:extLst>
          </p:cNvPr>
          <p:cNvSpPr txBox="1"/>
          <p:nvPr/>
        </p:nvSpPr>
        <p:spPr>
          <a:xfrm>
            <a:off x="457436" y="5656856"/>
            <a:ext cx="10570028" cy="584775"/>
          </a:xfrm>
          <a:prstGeom prst="rect">
            <a:avLst/>
          </a:prstGeom>
          <a:noFill/>
        </p:spPr>
        <p:txBody>
          <a:bodyPr wrap="square" rtlCol="0">
            <a:spAutoFit/>
          </a:bodyPr>
          <a:lstStyle/>
          <a:p>
            <a:r>
              <a:rPr lang="en-US" sz="1600" b="1" i="0" dirty="0">
                <a:solidFill>
                  <a:srgbClr val="000000"/>
                </a:solidFill>
                <a:effectLst/>
                <a:latin typeface="Avenir Next LT Pro Light (Body)"/>
              </a:rPr>
              <a:t>Activity Source:</a:t>
            </a:r>
            <a:r>
              <a:rPr lang="en-US" sz="1600" b="0" i="0" dirty="0">
                <a:solidFill>
                  <a:srgbClr val="000000"/>
                </a:solidFill>
                <a:effectLst/>
                <a:latin typeface="Avenir Next LT Pro Light (Body)"/>
              </a:rPr>
              <a:t> “</a:t>
            </a:r>
            <a:r>
              <a:rPr lang="en-US" sz="1600" b="0" i="0" u="sng" dirty="0">
                <a:effectLst/>
                <a:latin typeface="Avenir Next LT Pro Light (Body)"/>
                <a:hlinkClick r:id="rId3"/>
              </a:rPr>
              <a:t>What should students know about AI tools &amp; </a:t>
            </a:r>
            <a:r>
              <a:rPr lang="en-US" sz="1600" b="0" i="0" u="sng" dirty="0" err="1">
                <a:effectLst/>
                <a:latin typeface="Avenir Next LT Pro Light (Body)"/>
                <a:hlinkClick r:id="rId3"/>
              </a:rPr>
              <a:t>ChatGPT</a:t>
            </a:r>
            <a:r>
              <a:rPr lang="en-US" sz="1600" b="0" i="0" dirty="0">
                <a:solidFill>
                  <a:srgbClr val="000000"/>
                </a:solidFill>
                <a:effectLst/>
                <a:latin typeface="Avenir Next LT Pro Light (Body)"/>
              </a:rPr>
              <a:t>” by Jennifer Easter, licensed under CC BY-NC-SA. / Text version created and minor edits and summarization.  </a:t>
            </a:r>
            <a:endParaRPr lang="en-US" sz="1600" dirty="0">
              <a:latin typeface="Avenir Next LT Pro Light (Body)"/>
            </a:endParaRPr>
          </a:p>
        </p:txBody>
      </p:sp>
      <p:sp>
        <p:nvSpPr>
          <p:cNvPr id="5" name="Slide Number Placeholder 4">
            <a:extLst>
              <a:ext uri="{FF2B5EF4-FFF2-40B4-BE49-F238E27FC236}">
                <a16:creationId xmlns:a16="http://schemas.microsoft.com/office/drawing/2014/main" id="{99B81F9D-8495-A3B8-65B0-FE29D3B61E93}"/>
              </a:ext>
            </a:extLst>
          </p:cNvPr>
          <p:cNvSpPr>
            <a:spLocks noGrp="1"/>
          </p:cNvSpPr>
          <p:nvPr>
            <p:ph type="sldNum" sz="quarter" idx="12"/>
          </p:nvPr>
        </p:nvSpPr>
        <p:spPr/>
        <p:txBody>
          <a:bodyPr/>
          <a:lstStyle/>
          <a:p>
            <a:fld id="{5DEF7F31-0B8A-474A-B86C-91F381754329}" type="slidenum">
              <a:rPr lang="en-US" smtClean="0"/>
              <a:t>58</a:t>
            </a:fld>
            <a:endParaRPr lang="en-US" dirty="0"/>
          </a:p>
        </p:txBody>
      </p:sp>
    </p:spTree>
    <p:extLst>
      <p:ext uri="{BB962C8B-B14F-4D97-AF65-F5344CB8AC3E}">
        <p14:creationId xmlns:p14="http://schemas.microsoft.com/office/powerpoint/2010/main" val="337299413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19077-8061-2F9B-2569-9C8FA1E254B4}"/>
              </a:ext>
            </a:extLst>
          </p:cNvPr>
          <p:cNvSpPr>
            <a:spLocks noGrp="1"/>
          </p:cNvSpPr>
          <p:nvPr>
            <p:ph type="title"/>
          </p:nvPr>
        </p:nvSpPr>
        <p:spPr/>
        <p:txBody>
          <a:bodyPr/>
          <a:lstStyle/>
          <a:p>
            <a:r>
              <a:rPr lang="en-US" dirty="0"/>
              <a:t>Academic Integrity Resources for Students</a:t>
            </a:r>
          </a:p>
        </p:txBody>
      </p:sp>
      <p:sp>
        <p:nvSpPr>
          <p:cNvPr id="3" name="Content Placeholder 2">
            <a:extLst>
              <a:ext uri="{FF2B5EF4-FFF2-40B4-BE49-F238E27FC236}">
                <a16:creationId xmlns:a16="http://schemas.microsoft.com/office/drawing/2014/main" id="{B73B68B6-CA77-31A9-E296-7B6BB687A961}"/>
              </a:ext>
            </a:extLst>
          </p:cNvPr>
          <p:cNvSpPr>
            <a:spLocks noGrp="1"/>
          </p:cNvSpPr>
          <p:nvPr>
            <p:ph idx="1"/>
          </p:nvPr>
        </p:nvSpPr>
        <p:spPr/>
        <p:txBody>
          <a:bodyPr>
            <a:normAutofit fontScale="92500" lnSpcReduction="20000"/>
          </a:bodyPr>
          <a:lstStyle/>
          <a:p>
            <a:r>
              <a:rPr lang="en-US" sz="2000" b="0" i="0" u="sng" dirty="0">
                <a:solidFill>
                  <a:srgbClr val="373D3F"/>
                </a:solidFill>
                <a:effectLst/>
                <a:hlinkClick r:id="rId2"/>
              </a:rPr>
              <a:t>Academic Integrity resources at the Library</a:t>
            </a:r>
            <a:endParaRPr lang="en-US" sz="2000" b="0" i="0" u="sng" dirty="0">
              <a:solidFill>
                <a:srgbClr val="373D3F"/>
              </a:solidFill>
              <a:effectLst/>
            </a:endParaRPr>
          </a:p>
          <a:p>
            <a:pPr marL="0" indent="0">
              <a:buNone/>
            </a:pPr>
            <a:endParaRPr lang="en-US" sz="2000" u="sng" dirty="0">
              <a:solidFill>
                <a:srgbClr val="373D3F"/>
              </a:solidFill>
            </a:endParaRPr>
          </a:p>
          <a:p>
            <a:pPr marL="0" indent="0">
              <a:buNone/>
            </a:pPr>
            <a:r>
              <a:rPr lang="en-US" sz="2000" b="0" i="0" dirty="0">
                <a:solidFill>
                  <a:srgbClr val="373D3F"/>
                </a:solidFill>
                <a:effectLst/>
              </a:rPr>
              <a:t>Student &amp; Academic Success Services that can help:</a:t>
            </a:r>
          </a:p>
          <a:p>
            <a:pPr algn="l">
              <a:buFont typeface="Arial" panose="020B0604020202020204" pitchFamily="34" charset="0"/>
              <a:buChar char="•"/>
            </a:pPr>
            <a:r>
              <a:rPr lang="en-US" sz="2000" b="0" i="0" u="sng" dirty="0">
                <a:solidFill>
                  <a:srgbClr val="373D3F"/>
                </a:solidFill>
                <a:effectLst/>
                <a:hlinkClick r:id="rId3"/>
              </a:rPr>
              <a:t>Language Help Centre</a:t>
            </a:r>
            <a:endParaRPr lang="en-US" sz="2000" b="0" i="0" dirty="0">
              <a:solidFill>
                <a:srgbClr val="373D3F"/>
              </a:solidFill>
              <a:effectLst/>
            </a:endParaRPr>
          </a:p>
          <a:p>
            <a:pPr algn="l">
              <a:buFont typeface="Arial" panose="020B0604020202020204" pitchFamily="34" charset="0"/>
              <a:buChar char="•"/>
            </a:pPr>
            <a:r>
              <a:rPr lang="en-US" sz="2000" b="0" i="0" u="sng" dirty="0">
                <a:solidFill>
                  <a:srgbClr val="373D3F"/>
                </a:solidFill>
                <a:effectLst/>
                <a:hlinkClick r:id="rId4"/>
              </a:rPr>
              <a:t>Writing Centre</a:t>
            </a:r>
            <a:endParaRPr lang="en-US" sz="2000" b="0" i="0" dirty="0">
              <a:solidFill>
                <a:srgbClr val="373D3F"/>
              </a:solidFill>
              <a:effectLst/>
            </a:endParaRPr>
          </a:p>
          <a:p>
            <a:pPr algn="l">
              <a:buFont typeface="Arial" panose="020B0604020202020204" pitchFamily="34" charset="0"/>
              <a:buChar char="•"/>
            </a:pPr>
            <a:r>
              <a:rPr lang="en-US" sz="2000" b="0" i="0" u="sng" dirty="0">
                <a:solidFill>
                  <a:srgbClr val="373D3F"/>
                </a:solidFill>
                <a:effectLst/>
                <a:hlinkClick r:id="rId5"/>
              </a:rPr>
              <a:t>Research Help</a:t>
            </a:r>
            <a:endParaRPr lang="en-US" sz="2000" b="0" i="0" dirty="0">
              <a:solidFill>
                <a:srgbClr val="373D3F"/>
              </a:solidFill>
              <a:effectLst/>
            </a:endParaRPr>
          </a:p>
          <a:p>
            <a:pPr algn="l">
              <a:buFont typeface="Arial" panose="020B0604020202020204" pitchFamily="34" charset="0"/>
              <a:buChar char="•"/>
            </a:pPr>
            <a:r>
              <a:rPr lang="en-US" sz="2000" b="0" i="0" u="sng" dirty="0">
                <a:solidFill>
                  <a:srgbClr val="373D3F"/>
                </a:solidFill>
                <a:effectLst/>
                <a:hlinkClick r:id="rId6"/>
              </a:rPr>
              <a:t>Tutors</a:t>
            </a:r>
            <a:r>
              <a:rPr lang="en-US" sz="2000" b="0" i="0" dirty="0">
                <a:solidFill>
                  <a:srgbClr val="373D3F"/>
                </a:solidFill>
                <a:effectLst/>
              </a:rPr>
              <a:t> &amp; </a:t>
            </a:r>
            <a:r>
              <a:rPr lang="en-US" sz="2000" b="0" i="0" u="sng" dirty="0">
                <a:solidFill>
                  <a:srgbClr val="373D3F"/>
                </a:solidFill>
                <a:effectLst/>
                <a:hlinkClick r:id="rId7"/>
              </a:rPr>
              <a:t>Peer Mentors</a:t>
            </a:r>
            <a:endParaRPr lang="en-US" sz="2000" b="0" i="0" dirty="0">
              <a:solidFill>
                <a:srgbClr val="373D3F"/>
              </a:solidFill>
              <a:effectLst/>
            </a:endParaRPr>
          </a:p>
          <a:p>
            <a:pPr algn="l">
              <a:buFont typeface="Arial" panose="020B0604020202020204" pitchFamily="34" charset="0"/>
              <a:buChar char="•"/>
            </a:pPr>
            <a:r>
              <a:rPr lang="en-US" sz="2000" b="0" i="0" u="sng" dirty="0">
                <a:solidFill>
                  <a:srgbClr val="373D3F"/>
                </a:solidFill>
                <a:effectLst/>
                <a:hlinkClick r:id="rId8"/>
              </a:rPr>
              <a:t>Student advisors</a:t>
            </a:r>
            <a:endParaRPr lang="en-US" sz="2000" b="0" i="0" dirty="0">
              <a:solidFill>
                <a:srgbClr val="373D3F"/>
              </a:solidFill>
              <a:effectLst/>
            </a:endParaRPr>
          </a:p>
          <a:p>
            <a:endParaRPr lang="en-US" dirty="0"/>
          </a:p>
        </p:txBody>
      </p:sp>
      <p:sp>
        <p:nvSpPr>
          <p:cNvPr id="4" name="Footer Placeholder 3">
            <a:extLst>
              <a:ext uri="{FF2B5EF4-FFF2-40B4-BE49-F238E27FC236}">
                <a16:creationId xmlns:a16="http://schemas.microsoft.com/office/drawing/2014/main" id="{270E449F-BC67-D3C8-5340-26EBF6FE4C02}"/>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1905CD0B-92F0-7761-2573-24FDB5D85655}"/>
              </a:ext>
            </a:extLst>
          </p:cNvPr>
          <p:cNvSpPr>
            <a:spLocks noGrp="1"/>
          </p:cNvSpPr>
          <p:nvPr>
            <p:ph type="sldNum" sz="quarter" idx="12"/>
          </p:nvPr>
        </p:nvSpPr>
        <p:spPr/>
        <p:txBody>
          <a:bodyPr/>
          <a:lstStyle/>
          <a:p>
            <a:fld id="{5DEF7F31-0B8A-474A-B86C-91F381754329}" type="slidenum">
              <a:rPr lang="en-US" smtClean="0"/>
              <a:t>59</a:t>
            </a:fld>
            <a:endParaRPr lang="en-US" dirty="0"/>
          </a:p>
        </p:txBody>
      </p:sp>
    </p:spTree>
    <p:extLst>
      <p:ext uri="{BB962C8B-B14F-4D97-AF65-F5344CB8AC3E}">
        <p14:creationId xmlns:p14="http://schemas.microsoft.com/office/powerpoint/2010/main" val="594696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983E7-24CA-BB68-F6F0-B4C80759213A}"/>
              </a:ext>
            </a:extLst>
          </p:cNvPr>
          <p:cNvSpPr>
            <a:spLocks noGrp="1"/>
          </p:cNvSpPr>
          <p:nvPr>
            <p:ph type="title"/>
          </p:nvPr>
        </p:nvSpPr>
        <p:spPr/>
        <p:txBody>
          <a:bodyPr/>
          <a:lstStyle/>
          <a:p>
            <a:r>
              <a:rPr lang="en-US" dirty="0"/>
              <a:t>Why you should care</a:t>
            </a:r>
          </a:p>
        </p:txBody>
      </p:sp>
      <p:sp>
        <p:nvSpPr>
          <p:cNvPr id="3" name="Content Placeholder 2">
            <a:extLst>
              <a:ext uri="{FF2B5EF4-FFF2-40B4-BE49-F238E27FC236}">
                <a16:creationId xmlns:a16="http://schemas.microsoft.com/office/drawing/2014/main" id="{0B434842-3A05-F9B4-763D-0B04C52F7CC6}"/>
              </a:ext>
            </a:extLst>
          </p:cNvPr>
          <p:cNvSpPr>
            <a:spLocks noGrp="1"/>
          </p:cNvSpPr>
          <p:nvPr>
            <p:ph idx="1"/>
          </p:nvPr>
        </p:nvSpPr>
        <p:spPr/>
        <p:txBody>
          <a:bodyPr/>
          <a:lstStyle/>
          <a:p>
            <a:r>
              <a:rPr lang="en-US" sz="2000" dirty="0"/>
              <a:t>Upholding the principles of academic integrity will help prepare you for a successful career: </a:t>
            </a:r>
          </a:p>
          <a:p>
            <a:pPr marL="731520" lvl="1" indent="-457200">
              <a:buFont typeface="Arial" panose="020B0604020202020204" pitchFamily="34" charset="0"/>
              <a:buChar char="•"/>
            </a:pPr>
            <a:r>
              <a:rPr lang="en-US" sz="2000" b="0" dirty="0"/>
              <a:t>a better understanding of the time and effort required to complete projects for your job. </a:t>
            </a:r>
          </a:p>
          <a:p>
            <a:pPr marL="731520" lvl="1" indent="-457200">
              <a:buFont typeface="Arial" panose="020B0604020202020204" pitchFamily="34" charset="0"/>
              <a:buChar char="•"/>
            </a:pPr>
            <a:r>
              <a:rPr lang="en-US" sz="2000" b="0" dirty="0"/>
              <a:t>knowledge required for your profession.</a:t>
            </a:r>
          </a:p>
          <a:p>
            <a:pPr marL="731520" lvl="1" indent="-457200">
              <a:buFont typeface="Arial" panose="020B0604020202020204" pitchFamily="34" charset="0"/>
              <a:buChar char="•"/>
            </a:pPr>
            <a:r>
              <a:rPr lang="en-US" sz="2000" b="0" dirty="0"/>
              <a:t>valuable skills (</a:t>
            </a:r>
            <a:r>
              <a:rPr lang="en-US" sz="2000" b="0" dirty="0" err="1"/>
              <a:t>ie</a:t>
            </a:r>
            <a:r>
              <a:rPr lang="en-US" sz="2000" b="0" dirty="0"/>
              <a:t>. research, critical thinking, writing).</a:t>
            </a:r>
          </a:p>
          <a:p>
            <a:endParaRPr lang="en-US" dirty="0"/>
          </a:p>
        </p:txBody>
      </p:sp>
      <p:sp>
        <p:nvSpPr>
          <p:cNvPr id="4" name="Footer Placeholder 3">
            <a:extLst>
              <a:ext uri="{FF2B5EF4-FFF2-40B4-BE49-F238E27FC236}">
                <a16:creationId xmlns:a16="http://schemas.microsoft.com/office/drawing/2014/main" id="{F585A532-E70E-AEBF-F1F2-80516258C2F6}"/>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2066573A-F6EB-C0D7-3A5F-9CFF3FF4B664}"/>
              </a:ext>
            </a:extLst>
          </p:cNvPr>
          <p:cNvSpPr txBox="1"/>
          <p:nvPr/>
        </p:nvSpPr>
        <p:spPr>
          <a:xfrm>
            <a:off x="7384868" y="6352143"/>
            <a:ext cx="2582092" cy="369332"/>
          </a:xfrm>
          <a:prstGeom prst="rect">
            <a:avLst/>
          </a:prstGeom>
          <a:noFill/>
        </p:spPr>
        <p:txBody>
          <a:bodyPr wrap="square" rtlCol="0">
            <a:spAutoFit/>
          </a:bodyPr>
          <a:lstStyle/>
          <a:p>
            <a:r>
              <a:rPr lang="en-US" b="0" i="0" dirty="0">
                <a:solidFill>
                  <a:srgbClr val="373D3F"/>
                </a:solidFill>
                <a:effectLst/>
                <a:latin typeface="Avenir Next LT Pro Light (Body)"/>
              </a:rPr>
              <a:t>(Booth et al</a:t>
            </a:r>
            <a:r>
              <a:rPr lang="en-US" dirty="0">
                <a:solidFill>
                  <a:schemeClr val="tx2"/>
                </a:solidFill>
                <a:latin typeface="Avenir Next LT Pro Light (Body)"/>
              </a:rPr>
              <a:t>., 2022</a:t>
            </a:r>
            <a:r>
              <a:rPr lang="en-US" b="0" i="0" dirty="0">
                <a:solidFill>
                  <a:srgbClr val="373D3F"/>
                </a:solidFill>
                <a:effectLst/>
                <a:latin typeface="Avenir Next LT Pro Light (Body)"/>
              </a:rPr>
              <a:t>). </a:t>
            </a:r>
          </a:p>
        </p:txBody>
      </p:sp>
      <p:sp>
        <p:nvSpPr>
          <p:cNvPr id="5" name="Slide Number Placeholder 4">
            <a:extLst>
              <a:ext uri="{FF2B5EF4-FFF2-40B4-BE49-F238E27FC236}">
                <a16:creationId xmlns:a16="http://schemas.microsoft.com/office/drawing/2014/main" id="{4DBFB7B1-852B-D850-3D3C-5582A79CCB32}"/>
              </a:ext>
            </a:extLst>
          </p:cNvPr>
          <p:cNvSpPr>
            <a:spLocks noGrp="1"/>
          </p:cNvSpPr>
          <p:nvPr>
            <p:ph type="sldNum" sz="quarter" idx="12"/>
          </p:nvPr>
        </p:nvSpPr>
        <p:spPr/>
        <p:txBody>
          <a:bodyPr/>
          <a:lstStyle/>
          <a:p>
            <a:fld id="{5DEF7F31-0B8A-474A-B86C-91F381754329}" type="slidenum">
              <a:rPr lang="en-US" smtClean="0"/>
              <a:t>6</a:t>
            </a:fld>
            <a:endParaRPr lang="en-US" dirty="0"/>
          </a:p>
        </p:txBody>
      </p:sp>
    </p:spTree>
    <p:extLst>
      <p:ext uri="{BB962C8B-B14F-4D97-AF65-F5344CB8AC3E}">
        <p14:creationId xmlns:p14="http://schemas.microsoft.com/office/powerpoint/2010/main" val="80913518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F4F2F-D741-34E1-E3B6-B3E31A9BCE08}"/>
              </a:ext>
            </a:extLst>
          </p:cNvPr>
          <p:cNvSpPr>
            <a:spLocks noGrp="1"/>
          </p:cNvSpPr>
          <p:nvPr>
            <p:ph type="title"/>
          </p:nvPr>
        </p:nvSpPr>
        <p:spPr/>
        <p:txBody>
          <a:bodyPr/>
          <a:lstStyle/>
          <a:p>
            <a:r>
              <a:rPr lang="en-US" dirty="0"/>
              <a:t>Chapter 1.4 - Key Takeaways</a:t>
            </a:r>
          </a:p>
        </p:txBody>
      </p:sp>
      <p:sp>
        <p:nvSpPr>
          <p:cNvPr id="3" name="Content Placeholder 2">
            <a:extLst>
              <a:ext uri="{FF2B5EF4-FFF2-40B4-BE49-F238E27FC236}">
                <a16:creationId xmlns:a16="http://schemas.microsoft.com/office/drawing/2014/main" id="{A94C215A-A780-7CB1-F95C-BA7E4BE3419E}"/>
              </a:ext>
            </a:extLst>
          </p:cNvPr>
          <p:cNvSpPr>
            <a:spLocks noGrp="1"/>
          </p:cNvSpPr>
          <p:nvPr>
            <p:ph idx="1"/>
          </p:nvPr>
        </p:nvSpPr>
        <p:spPr/>
        <p:txBody>
          <a:bodyPr vert="horz" lIns="91440" tIns="45720" rIns="91440" bIns="45720" rtlCol="0" anchor="t">
            <a:normAutofit/>
          </a:bodyPr>
          <a:lstStyle/>
          <a:p>
            <a:pPr algn="l">
              <a:buFont typeface="Arial" panose="020B0604020202020204" pitchFamily="34" charset="0"/>
              <a:buChar char="•"/>
            </a:pPr>
            <a:r>
              <a:rPr lang="en-US" sz="2000" dirty="0">
                <a:solidFill>
                  <a:srgbClr val="000000"/>
                </a:solidFill>
              </a:rPr>
              <a:t>A</a:t>
            </a:r>
            <a:r>
              <a:rPr lang="en-US" sz="2000" b="0" i="0" dirty="0">
                <a:solidFill>
                  <a:srgbClr val="000000"/>
                </a:solidFill>
                <a:effectLst/>
              </a:rPr>
              <a:t>s a student </a:t>
            </a:r>
            <a:r>
              <a:rPr lang="en-US" sz="2000" b="1" i="0" dirty="0">
                <a:solidFill>
                  <a:srgbClr val="000000"/>
                </a:solidFill>
                <a:effectLst/>
              </a:rPr>
              <a:t>you are a part </a:t>
            </a:r>
            <a:r>
              <a:rPr lang="en-US" sz="2000" b="0" i="0" dirty="0">
                <a:solidFill>
                  <a:srgbClr val="000000"/>
                </a:solidFill>
                <a:effectLst/>
              </a:rPr>
              <a:t>of the scholarly community.</a:t>
            </a:r>
          </a:p>
          <a:p>
            <a:r>
              <a:rPr lang="en-US" sz="2000" b="0" i="0" dirty="0">
                <a:solidFill>
                  <a:srgbClr val="000000"/>
                </a:solidFill>
                <a:effectLst/>
              </a:rPr>
              <a:t>Georgian College’s Academic Integrity regulations outline </a:t>
            </a:r>
            <a:r>
              <a:rPr lang="en-US" dirty="0">
                <a:solidFill>
                  <a:srgbClr val="000000"/>
                </a:solidFill>
              </a:rPr>
              <a:t>7</a:t>
            </a:r>
            <a:r>
              <a:rPr lang="en-US" sz="2000" b="0" i="0" dirty="0">
                <a:solidFill>
                  <a:srgbClr val="000000"/>
                </a:solidFill>
                <a:effectLst/>
              </a:rPr>
              <a:t> </a:t>
            </a:r>
            <a:r>
              <a:rPr lang="en-US" dirty="0">
                <a:solidFill>
                  <a:srgbClr val="000000"/>
                </a:solidFill>
              </a:rPr>
              <a:t>Breaches of Academic Integrity: </a:t>
            </a:r>
            <a:r>
              <a:rPr lang="en-US" sz="2000" b="0" i="0" dirty="0">
                <a:solidFill>
                  <a:srgbClr val="000000"/>
                </a:solidFill>
                <a:effectLst/>
              </a:rPr>
              <a:t>cheating, fabrication, plagiarism, facilitating </a:t>
            </a:r>
            <a:r>
              <a:rPr lang="en-US" dirty="0">
                <a:solidFill>
                  <a:srgbClr val="000000"/>
                </a:solidFill>
              </a:rPr>
              <a:t>a breach of </a:t>
            </a:r>
            <a:r>
              <a:rPr lang="en-US" sz="2000" b="0" i="0" dirty="0">
                <a:solidFill>
                  <a:srgbClr val="000000"/>
                </a:solidFill>
                <a:effectLst/>
              </a:rPr>
              <a:t>academic </a:t>
            </a:r>
            <a:r>
              <a:rPr lang="en-US" dirty="0">
                <a:solidFill>
                  <a:srgbClr val="000000"/>
                </a:solidFill>
              </a:rPr>
              <a:t>integrity</a:t>
            </a:r>
            <a:r>
              <a:rPr lang="en-US" sz="2000" b="0" i="0" dirty="0">
                <a:solidFill>
                  <a:srgbClr val="000000"/>
                </a:solidFill>
                <a:effectLst/>
              </a:rPr>
              <a:t>, impersonation, denying access to information or material, copyright violation.</a:t>
            </a:r>
          </a:p>
          <a:p>
            <a:pPr algn="l">
              <a:buFont typeface="Arial" panose="020B0604020202020204" pitchFamily="34" charset="0"/>
              <a:buChar char="•"/>
            </a:pPr>
            <a:r>
              <a:rPr lang="en-US" sz="2000" dirty="0">
                <a:solidFill>
                  <a:srgbClr val="000000"/>
                </a:solidFill>
              </a:rPr>
              <a:t>A</a:t>
            </a:r>
            <a:r>
              <a:rPr lang="en-US" sz="2000" b="0" i="0" dirty="0">
                <a:solidFill>
                  <a:srgbClr val="000000"/>
                </a:solidFill>
                <a:effectLst/>
              </a:rPr>
              <a:t>ll members of this community must uphold the six principles of academic integrity: </a:t>
            </a:r>
            <a:r>
              <a:rPr lang="en-US" sz="2000" b="1" i="0" dirty="0">
                <a:solidFill>
                  <a:srgbClr val="000000"/>
                </a:solidFill>
                <a:effectLst/>
              </a:rPr>
              <a:t>honesty, trust, fairness, respect, responsibility, and courage.</a:t>
            </a:r>
            <a:endParaRPr lang="en-US" sz="2000" b="0" i="0" dirty="0">
              <a:solidFill>
                <a:srgbClr val="000000"/>
              </a:solidFill>
              <a:effectLst/>
            </a:endParaRPr>
          </a:p>
          <a:p>
            <a:endParaRPr lang="en-US" dirty="0"/>
          </a:p>
        </p:txBody>
      </p:sp>
      <p:sp>
        <p:nvSpPr>
          <p:cNvPr id="4" name="Footer Placeholder 3">
            <a:extLst>
              <a:ext uri="{FF2B5EF4-FFF2-40B4-BE49-F238E27FC236}">
                <a16:creationId xmlns:a16="http://schemas.microsoft.com/office/drawing/2014/main" id="{5FB1E2E3-B236-3DBB-18E5-997ED885E134}"/>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911B6490-F29A-8861-94D6-728DC75EB236}"/>
              </a:ext>
            </a:extLst>
          </p:cNvPr>
          <p:cNvSpPr>
            <a:spLocks noGrp="1"/>
          </p:cNvSpPr>
          <p:nvPr>
            <p:ph type="sldNum" sz="quarter" idx="12"/>
          </p:nvPr>
        </p:nvSpPr>
        <p:spPr/>
        <p:txBody>
          <a:bodyPr/>
          <a:lstStyle/>
          <a:p>
            <a:fld id="{5DEF7F31-0B8A-474A-B86C-91F381754329}" type="slidenum">
              <a:rPr lang="en-US" smtClean="0"/>
              <a:t>60</a:t>
            </a:fld>
            <a:endParaRPr lang="en-US" dirty="0"/>
          </a:p>
        </p:txBody>
      </p:sp>
    </p:spTree>
    <p:extLst>
      <p:ext uri="{BB962C8B-B14F-4D97-AF65-F5344CB8AC3E}">
        <p14:creationId xmlns:p14="http://schemas.microsoft.com/office/powerpoint/2010/main" val="351755191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F4F2F-D741-34E1-E3B6-B3E31A9BCE08}"/>
              </a:ext>
            </a:extLst>
          </p:cNvPr>
          <p:cNvSpPr>
            <a:spLocks noGrp="1"/>
          </p:cNvSpPr>
          <p:nvPr>
            <p:ph type="title"/>
          </p:nvPr>
        </p:nvSpPr>
        <p:spPr/>
        <p:txBody>
          <a:bodyPr/>
          <a:lstStyle/>
          <a:p>
            <a:r>
              <a:rPr lang="en-US" dirty="0"/>
              <a:t>Chapter 1.4 - Key Takeaways (Continued 1)</a:t>
            </a:r>
          </a:p>
        </p:txBody>
      </p:sp>
      <p:sp>
        <p:nvSpPr>
          <p:cNvPr id="3" name="Content Placeholder 2">
            <a:extLst>
              <a:ext uri="{FF2B5EF4-FFF2-40B4-BE49-F238E27FC236}">
                <a16:creationId xmlns:a16="http://schemas.microsoft.com/office/drawing/2014/main" id="{A94C215A-A780-7CB1-F95C-BA7E4BE3419E}"/>
              </a:ext>
            </a:extLst>
          </p:cNvPr>
          <p:cNvSpPr>
            <a:spLocks noGrp="1"/>
          </p:cNvSpPr>
          <p:nvPr>
            <p:ph idx="1"/>
          </p:nvPr>
        </p:nvSpPr>
        <p:spPr/>
        <p:txBody>
          <a:bodyPr vert="horz" lIns="91440" tIns="45720" rIns="91440" bIns="45720" rtlCol="0" anchor="t">
            <a:normAutofit/>
          </a:bodyPr>
          <a:lstStyle/>
          <a:p>
            <a:pPr marL="0" indent="0">
              <a:buNone/>
            </a:pPr>
            <a:r>
              <a:rPr lang="en-US" sz="2000" b="0" i="0" dirty="0">
                <a:solidFill>
                  <a:srgbClr val="000000"/>
                </a:solidFill>
                <a:effectLst/>
              </a:rPr>
              <a:t>Any </a:t>
            </a:r>
            <a:r>
              <a:rPr lang="en-US" dirty="0">
                <a:solidFill>
                  <a:srgbClr val="000000"/>
                </a:solidFill>
              </a:rPr>
              <a:t>breach </a:t>
            </a:r>
            <a:r>
              <a:rPr lang="en-US" sz="2000" b="0" i="0" dirty="0">
                <a:solidFill>
                  <a:srgbClr val="000000"/>
                </a:solidFill>
                <a:effectLst/>
              </a:rPr>
              <a:t>of academic </a:t>
            </a:r>
            <a:r>
              <a:rPr lang="en-US" dirty="0">
                <a:solidFill>
                  <a:srgbClr val="000000"/>
                </a:solidFill>
              </a:rPr>
              <a:t>integrity</a:t>
            </a:r>
            <a:r>
              <a:rPr lang="en-US" sz="2000" b="0" i="0" dirty="0">
                <a:solidFill>
                  <a:srgbClr val="000000"/>
                </a:solidFill>
                <a:effectLst/>
              </a:rPr>
              <a:t>:</a:t>
            </a:r>
          </a:p>
          <a:p>
            <a:pPr marL="285750" indent="-285750">
              <a:buFont typeface="Arial" panose="020B0604020202020204" pitchFamily="34" charset="0"/>
              <a:buChar char="•"/>
            </a:pPr>
            <a:r>
              <a:rPr lang="en-US" sz="2000" b="0" i="0" dirty="0">
                <a:solidFill>
                  <a:srgbClr val="000000"/>
                </a:solidFill>
                <a:effectLst/>
              </a:rPr>
              <a:t>is dishonest and compromises the worth of other’s work.</a:t>
            </a:r>
          </a:p>
          <a:p>
            <a:pPr marL="285750" indent="-285750">
              <a:buFont typeface="Arial" panose="020B0604020202020204" pitchFamily="34" charset="0"/>
              <a:buChar char="•"/>
            </a:pPr>
            <a:r>
              <a:rPr lang="en-US" sz="2000" b="0" i="0" dirty="0">
                <a:solidFill>
                  <a:srgbClr val="000000"/>
                </a:solidFill>
                <a:effectLst/>
              </a:rPr>
              <a:t>undermines the trust between students and professors.</a:t>
            </a:r>
          </a:p>
          <a:p>
            <a:pPr marL="285750" indent="-285750">
              <a:buFont typeface="Arial" panose="020B0604020202020204" pitchFamily="34" charset="0"/>
              <a:buChar char="•"/>
            </a:pPr>
            <a:r>
              <a:rPr lang="en-US" sz="2000" b="0" i="0" dirty="0">
                <a:solidFill>
                  <a:srgbClr val="000000"/>
                </a:solidFill>
                <a:effectLst/>
              </a:rPr>
              <a:t>is unfair to students who pursue their studies honestly.</a:t>
            </a:r>
          </a:p>
          <a:p>
            <a:pPr marL="285750" indent="-285750">
              <a:buFont typeface="Arial" panose="020B0604020202020204" pitchFamily="34" charset="0"/>
              <a:buChar char="•"/>
            </a:pPr>
            <a:r>
              <a:rPr lang="en-US" sz="2000" b="0" i="0" dirty="0">
                <a:solidFill>
                  <a:srgbClr val="000000"/>
                </a:solidFill>
                <a:effectLst/>
              </a:rPr>
              <a:t>disrespects professors and the institution as a whole.</a:t>
            </a:r>
          </a:p>
          <a:p>
            <a:pPr marL="285750" indent="-285750">
              <a:buFont typeface="Arial" panose="020B0604020202020204" pitchFamily="34" charset="0"/>
              <a:buChar char="•"/>
            </a:pPr>
            <a:r>
              <a:rPr lang="en-US" sz="2000" b="0" i="0" dirty="0">
                <a:solidFill>
                  <a:srgbClr val="000000"/>
                </a:solidFill>
                <a:effectLst/>
              </a:rPr>
              <a:t>is irresponsible to yourself, because it prevents you from meaningfully reaching your own scholarly potential.</a:t>
            </a:r>
          </a:p>
          <a:p>
            <a:endParaRPr lang="en-US" dirty="0"/>
          </a:p>
        </p:txBody>
      </p:sp>
      <p:sp>
        <p:nvSpPr>
          <p:cNvPr id="4" name="Footer Placeholder 3">
            <a:extLst>
              <a:ext uri="{FF2B5EF4-FFF2-40B4-BE49-F238E27FC236}">
                <a16:creationId xmlns:a16="http://schemas.microsoft.com/office/drawing/2014/main" id="{5FB1E2E3-B236-3DBB-18E5-997ED885E134}"/>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911B6490-F29A-8861-94D6-728DC75EB236}"/>
              </a:ext>
            </a:extLst>
          </p:cNvPr>
          <p:cNvSpPr>
            <a:spLocks noGrp="1"/>
          </p:cNvSpPr>
          <p:nvPr>
            <p:ph type="sldNum" sz="quarter" idx="12"/>
          </p:nvPr>
        </p:nvSpPr>
        <p:spPr/>
        <p:txBody>
          <a:bodyPr/>
          <a:lstStyle/>
          <a:p>
            <a:fld id="{5DEF7F31-0B8A-474A-B86C-91F381754329}" type="slidenum">
              <a:rPr lang="en-US" smtClean="0"/>
              <a:t>61</a:t>
            </a:fld>
            <a:endParaRPr lang="en-US" dirty="0"/>
          </a:p>
        </p:txBody>
      </p:sp>
    </p:spTree>
    <p:extLst>
      <p:ext uri="{BB962C8B-B14F-4D97-AF65-F5344CB8AC3E}">
        <p14:creationId xmlns:p14="http://schemas.microsoft.com/office/powerpoint/2010/main" val="246734181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F4F2F-D741-34E1-E3B6-B3E31A9BCE08}"/>
              </a:ext>
            </a:extLst>
          </p:cNvPr>
          <p:cNvSpPr>
            <a:spLocks noGrp="1"/>
          </p:cNvSpPr>
          <p:nvPr>
            <p:ph type="title"/>
          </p:nvPr>
        </p:nvSpPr>
        <p:spPr/>
        <p:txBody>
          <a:bodyPr/>
          <a:lstStyle/>
          <a:p>
            <a:r>
              <a:rPr lang="en-US" dirty="0"/>
              <a:t>Chapter 1.4 - Key Takeaways (Continued 2)</a:t>
            </a:r>
          </a:p>
        </p:txBody>
      </p:sp>
      <p:sp>
        <p:nvSpPr>
          <p:cNvPr id="3" name="Content Placeholder 2">
            <a:extLst>
              <a:ext uri="{FF2B5EF4-FFF2-40B4-BE49-F238E27FC236}">
                <a16:creationId xmlns:a16="http://schemas.microsoft.com/office/drawing/2014/main" id="{A94C215A-A780-7CB1-F95C-BA7E4BE3419E}"/>
              </a:ext>
            </a:extLst>
          </p:cNvPr>
          <p:cNvSpPr>
            <a:spLocks noGrp="1"/>
          </p:cNvSpPr>
          <p:nvPr>
            <p:ph idx="1"/>
          </p:nvPr>
        </p:nvSpPr>
        <p:spPr/>
        <p:txBody>
          <a:bodyPr vert="horz" lIns="91440" tIns="45720" rIns="91440" bIns="45720" rtlCol="0" anchor="t">
            <a:normAutofit/>
          </a:bodyPr>
          <a:lstStyle/>
          <a:p>
            <a:pPr algn="l">
              <a:buFont typeface="Arial" panose="020B0604020202020204" pitchFamily="34" charset="0"/>
              <a:buChar char="•"/>
            </a:pPr>
            <a:r>
              <a:rPr lang="en-US" sz="2000" b="0" i="0" dirty="0">
                <a:solidFill>
                  <a:srgbClr val="000000"/>
                </a:solidFill>
                <a:effectLst/>
              </a:rPr>
              <a:t>It is </a:t>
            </a:r>
            <a:r>
              <a:rPr lang="en-US" sz="2000" b="1" i="0" dirty="0">
                <a:solidFill>
                  <a:srgbClr val="000000"/>
                </a:solidFill>
                <a:effectLst/>
              </a:rPr>
              <a:t>your</a:t>
            </a:r>
            <a:r>
              <a:rPr lang="en-US" sz="2000" b="0" i="0" dirty="0">
                <a:solidFill>
                  <a:srgbClr val="000000"/>
                </a:solidFill>
                <a:effectLst/>
              </a:rPr>
              <a:t> </a:t>
            </a:r>
            <a:r>
              <a:rPr lang="en-US" sz="2000" b="1" i="0" dirty="0">
                <a:solidFill>
                  <a:srgbClr val="000000"/>
                </a:solidFill>
                <a:effectLst/>
              </a:rPr>
              <a:t>responsibility</a:t>
            </a:r>
            <a:r>
              <a:rPr lang="en-US" sz="2000" b="0" i="0" dirty="0">
                <a:solidFill>
                  <a:srgbClr val="000000"/>
                </a:solidFill>
                <a:effectLst/>
              </a:rPr>
              <a:t> to uphold academic integrity standards.</a:t>
            </a:r>
          </a:p>
          <a:p>
            <a:r>
              <a:rPr lang="en-US" dirty="0">
                <a:solidFill>
                  <a:srgbClr val="000000"/>
                </a:solidFill>
              </a:rPr>
              <a:t>Breaches </a:t>
            </a:r>
            <a:r>
              <a:rPr lang="en-US" sz="2000" b="0" i="0" dirty="0">
                <a:solidFill>
                  <a:srgbClr val="000000"/>
                </a:solidFill>
                <a:effectLst/>
              </a:rPr>
              <a:t>of </a:t>
            </a:r>
            <a:r>
              <a:rPr lang="en-US" dirty="0">
                <a:solidFill>
                  <a:srgbClr val="000000"/>
                </a:solidFill>
              </a:rPr>
              <a:t>academic integrity can</a:t>
            </a:r>
            <a:r>
              <a:rPr lang="en-US" sz="2000" b="0" i="0" dirty="0">
                <a:solidFill>
                  <a:srgbClr val="000000"/>
                </a:solidFill>
                <a:effectLst/>
              </a:rPr>
              <a:t> have severe academic consequences.</a:t>
            </a:r>
          </a:p>
          <a:p>
            <a:r>
              <a:rPr lang="en-US" sz="2000" dirty="0">
                <a:solidFill>
                  <a:srgbClr val="000000"/>
                </a:solidFill>
              </a:rPr>
              <a:t>T</a:t>
            </a:r>
            <a:r>
              <a:rPr lang="en-US" sz="2000" b="0" i="0" dirty="0">
                <a:solidFill>
                  <a:srgbClr val="000000"/>
                </a:solidFill>
                <a:effectLst/>
              </a:rPr>
              <a:t>he use of AI tools such as ChatGPT to complete assignments without your professor’s</a:t>
            </a:r>
            <a:r>
              <a:rPr lang="en-US" sz="2000" b="1" i="0" dirty="0">
                <a:solidFill>
                  <a:srgbClr val="000000"/>
                </a:solidFill>
                <a:effectLst/>
              </a:rPr>
              <a:t> specific permission</a:t>
            </a:r>
            <a:r>
              <a:rPr lang="en-US" sz="2000" b="0" i="0" dirty="0">
                <a:solidFill>
                  <a:srgbClr val="000000"/>
                </a:solidFill>
                <a:effectLst/>
              </a:rPr>
              <a:t> may result in </a:t>
            </a:r>
            <a:r>
              <a:rPr lang="en-US" dirty="0">
                <a:solidFill>
                  <a:srgbClr val="000000"/>
                </a:solidFill>
              </a:rPr>
              <a:t>a breach of academic integrity</a:t>
            </a:r>
            <a:endParaRPr lang="en-US" sz="2000" b="0" i="0" dirty="0">
              <a:solidFill>
                <a:srgbClr val="000000"/>
              </a:solidFill>
              <a:effectLst/>
            </a:endParaRPr>
          </a:p>
          <a:p>
            <a:endParaRPr lang="en-US" dirty="0"/>
          </a:p>
        </p:txBody>
      </p:sp>
      <p:sp>
        <p:nvSpPr>
          <p:cNvPr id="4" name="Footer Placeholder 3">
            <a:extLst>
              <a:ext uri="{FF2B5EF4-FFF2-40B4-BE49-F238E27FC236}">
                <a16:creationId xmlns:a16="http://schemas.microsoft.com/office/drawing/2014/main" id="{5FB1E2E3-B236-3DBB-18E5-997ED885E134}"/>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911B6490-F29A-8861-94D6-728DC75EB236}"/>
              </a:ext>
            </a:extLst>
          </p:cNvPr>
          <p:cNvSpPr>
            <a:spLocks noGrp="1"/>
          </p:cNvSpPr>
          <p:nvPr>
            <p:ph type="sldNum" sz="quarter" idx="12"/>
          </p:nvPr>
        </p:nvSpPr>
        <p:spPr/>
        <p:txBody>
          <a:bodyPr/>
          <a:lstStyle/>
          <a:p>
            <a:fld id="{5DEF7F31-0B8A-474A-B86C-91F381754329}" type="slidenum">
              <a:rPr lang="en-US" smtClean="0"/>
              <a:t>62</a:t>
            </a:fld>
            <a:endParaRPr lang="en-US" dirty="0"/>
          </a:p>
        </p:txBody>
      </p:sp>
    </p:spTree>
    <p:extLst>
      <p:ext uri="{BB962C8B-B14F-4D97-AF65-F5344CB8AC3E}">
        <p14:creationId xmlns:p14="http://schemas.microsoft.com/office/powerpoint/2010/main" val="290370498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49E61-C494-5E21-81C5-FEAD73EB180A}"/>
              </a:ext>
            </a:extLst>
          </p:cNvPr>
          <p:cNvSpPr>
            <a:spLocks noGrp="1"/>
          </p:cNvSpPr>
          <p:nvPr>
            <p:ph type="title"/>
          </p:nvPr>
        </p:nvSpPr>
        <p:spPr/>
        <p:txBody>
          <a:bodyPr/>
          <a:lstStyle/>
          <a:p>
            <a:r>
              <a:rPr lang="en-US" b="1" dirty="0"/>
              <a:t>References &amp; Attributions</a:t>
            </a:r>
            <a:endParaRPr lang="en-US" dirty="0"/>
          </a:p>
        </p:txBody>
      </p:sp>
      <p:sp>
        <p:nvSpPr>
          <p:cNvPr id="3" name="Content Placeholder 2">
            <a:extLst>
              <a:ext uri="{FF2B5EF4-FFF2-40B4-BE49-F238E27FC236}">
                <a16:creationId xmlns:a16="http://schemas.microsoft.com/office/drawing/2014/main" id="{E71A3437-99CE-CBD5-853F-5D3046E272B9}"/>
              </a:ext>
            </a:extLst>
          </p:cNvPr>
          <p:cNvSpPr>
            <a:spLocks noGrp="1"/>
          </p:cNvSpPr>
          <p:nvPr>
            <p:ph idx="1"/>
          </p:nvPr>
        </p:nvSpPr>
        <p:spPr/>
        <p:txBody>
          <a:bodyPr vert="horz" lIns="91440" tIns="45720" rIns="91440" bIns="45720" rtlCol="0" anchor="t">
            <a:normAutofit fontScale="85000" lnSpcReduction="10000"/>
          </a:bodyPr>
          <a:lstStyle/>
          <a:p>
            <a:pPr marL="340995" indent="-340995">
              <a:buNone/>
            </a:pPr>
            <a:r>
              <a:rPr lang="en-US" b="0" i="0" dirty="0">
                <a:solidFill>
                  <a:srgbClr val="000000"/>
                </a:solidFill>
                <a:effectLst/>
              </a:rPr>
              <a:t>“</a:t>
            </a:r>
            <a:r>
              <a:rPr lang="en-US" b="0" i="0" u="sng" dirty="0">
                <a:effectLst/>
                <a:hlinkClick r:id="rId2"/>
              </a:rPr>
              <a:t>Courage</a:t>
            </a:r>
            <a:r>
              <a:rPr lang="en-US" b="0" i="0" dirty="0">
                <a:solidFill>
                  <a:srgbClr val="000000"/>
                </a:solidFill>
                <a:effectLst/>
              </a:rPr>
              <a:t>” by Ulrike Kestler In </a:t>
            </a:r>
            <a:r>
              <a:rPr lang="en-US" b="0" i="1" u="sng" dirty="0">
                <a:effectLst/>
                <a:hlinkClick r:id="rId3"/>
              </a:rPr>
              <a:t>Academic Integrity</a:t>
            </a:r>
            <a:r>
              <a:rPr lang="en-US" b="0" i="0" dirty="0">
                <a:solidFill>
                  <a:srgbClr val="000000"/>
                </a:solidFill>
                <a:effectLst/>
              </a:rPr>
              <a:t> is licensed under </a:t>
            </a:r>
            <a:r>
              <a:rPr lang="en-US" b="0" i="0" u="sng" dirty="0">
                <a:effectLst/>
                <a:hlinkClick r:id="rId4"/>
              </a:rPr>
              <a:t>CC BY-NC-SA 4.0</a:t>
            </a:r>
            <a:r>
              <a:rPr lang="en-US" b="0" i="0" dirty="0">
                <a:solidFill>
                  <a:srgbClr val="000000"/>
                </a:solidFill>
                <a:effectLst/>
              </a:rPr>
              <a:t>. / Text version created.</a:t>
            </a:r>
          </a:p>
          <a:p>
            <a:pPr marL="340995" indent="-340995">
              <a:buNone/>
            </a:pPr>
            <a:r>
              <a:rPr lang="en-US" dirty="0"/>
              <a:t>Cramer, E., Quibell, A. &amp; Booth, J. (2022, February 28). </a:t>
            </a:r>
            <a:r>
              <a:rPr lang="en-US" i="1" dirty="0"/>
              <a:t>Communication Essentials for College</a:t>
            </a:r>
            <a:r>
              <a:rPr lang="en-US" dirty="0"/>
              <a:t>. </a:t>
            </a:r>
            <a:r>
              <a:rPr lang="en-US" dirty="0" err="1"/>
              <a:t>eCampus</a:t>
            </a:r>
            <a:r>
              <a:rPr lang="en-US" dirty="0"/>
              <a:t> Ontario Open Library. </a:t>
            </a:r>
            <a:r>
              <a:rPr lang="en-US" dirty="0">
                <a:hlinkClick r:id="rId5"/>
              </a:rPr>
              <a:t>https://ecampusontario.pre ssbooks.pub/gccomm/ </a:t>
            </a:r>
            <a:r>
              <a:rPr lang="en-US" dirty="0"/>
              <a:t> </a:t>
            </a:r>
            <a:endParaRPr lang="en-US" dirty="0">
              <a:cs typeface="Calibri"/>
            </a:endParaRPr>
          </a:p>
          <a:p>
            <a:pPr marL="340995" indent="-340995">
              <a:buNone/>
            </a:pPr>
            <a:r>
              <a:rPr lang="en-US" b="0" i="0" dirty="0">
                <a:solidFill>
                  <a:srgbClr val="000000"/>
                </a:solidFill>
                <a:effectLst/>
              </a:rPr>
              <a:t>Except where otherwise noted, “Explore Academic Integrity and </a:t>
            </a:r>
            <a:r>
              <a:rPr lang="en-US" dirty="0">
                <a:solidFill>
                  <a:srgbClr val="000000"/>
                </a:solidFill>
              </a:rPr>
              <a:t>Breaches</a:t>
            </a:r>
            <a:r>
              <a:rPr lang="en-US" b="0" i="0" dirty="0">
                <a:solidFill>
                  <a:srgbClr val="000000"/>
                </a:solidFill>
                <a:effectLst/>
              </a:rPr>
              <a:t> </a:t>
            </a:r>
            <a:r>
              <a:rPr lang="en-US" dirty="0">
                <a:solidFill>
                  <a:srgbClr val="000000"/>
                </a:solidFill>
              </a:rPr>
              <a:t>of Academic Integrity </a:t>
            </a:r>
            <a:r>
              <a:rPr lang="en-US" b="0" i="0" dirty="0">
                <a:solidFill>
                  <a:srgbClr val="000000"/>
                </a:solidFill>
                <a:effectLst/>
              </a:rPr>
              <a:t>at Georgian College” is licensed under </a:t>
            </a:r>
            <a:r>
              <a:rPr lang="en-US" b="0" i="0" u="sng" dirty="0">
                <a:effectLst/>
                <a:hlinkClick r:id="rId6">
                  <a:extLst>
                    <a:ext uri="{A12FA001-AC4F-418D-AE19-62706E023703}">
                      <ahyp:hlinkClr xmlns:ahyp="http://schemas.microsoft.com/office/drawing/2018/hyperlinkcolor" val="tx"/>
                    </a:ext>
                  </a:extLst>
                </a:hlinkClick>
              </a:rPr>
              <a:t>CC BY-NC 4.0</a:t>
            </a:r>
            <a:r>
              <a:rPr lang="en-US" b="0" i="0" dirty="0">
                <a:solidFill>
                  <a:srgbClr val="000000"/>
                </a:solidFill>
                <a:effectLst/>
              </a:rPr>
              <a:t>.</a:t>
            </a:r>
          </a:p>
          <a:p>
            <a:pPr marL="340995" indent="-340995">
              <a:buNone/>
            </a:pPr>
            <a:r>
              <a:rPr lang="en-US" b="0" i="0" dirty="0">
                <a:solidFill>
                  <a:srgbClr val="000000"/>
                </a:solidFill>
                <a:effectLst/>
              </a:rPr>
              <a:t>“</a:t>
            </a:r>
            <a:r>
              <a:rPr lang="en-US" b="0" i="0" u="sng" dirty="0">
                <a:effectLst/>
                <a:hlinkClick r:id="rId7"/>
              </a:rPr>
              <a:t>Fairness</a:t>
            </a:r>
            <a:r>
              <a:rPr lang="en-US" b="0" i="0" dirty="0">
                <a:solidFill>
                  <a:srgbClr val="000000"/>
                </a:solidFill>
                <a:effectLst/>
              </a:rPr>
              <a:t>” by Ulrike Kestler In </a:t>
            </a:r>
            <a:r>
              <a:rPr lang="en-US" b="0" i="1" u="sng" dirty="0">
                <a:effectLst/>
                <a:hlinkClick r:id="rId3"/>
              </a:rPr>
              <a:t>Academic Integrity</a:t>
            </a:r>
            <a:r>
              <a:rPr lang="en-US" b="0" i="0" dirty="0">
                <a:solidFill>
                  <a:srgbClr val="000000"/>
                </a:solidFill>
                <a:effectLst/>
              </a:rPr>
              <a:t> is licensed under </a:t>
            </a:r>
            <a:r>
              <a:rPr lang="en-US" b="0" i="0" u="sng" dirty="0">
                <a:effectLst/>
                <a:hlinkClick r:id="rId4"/>
              </a:rPr>
              <a:t>CC BY-NC-SA 4.0</a:t>
            </a:r>
            <a:r>
              <a:rPr lang="en-US" b="0" i="0" dirty="0">
                <a:solidFill>
                  <a:srgbClr val="000000"/>
                </a:solidFill>
                <a:effectLst/>
              </a:rPr>
              <a:t>. / Text version created.</a:t>
            </a:r>
          </a:p>
          <a:p>
            <a:pPr marL="340995" indent="-340995">
              <a:buNone/>
            </a:pPr>
            <a:r>
              <a:rPr lang="en-US" dirty="0">
                <a:effectLst/>
                <a:ea typeface="Calibri"/>
                <a:cs typeface="Times New Roman"/>
              </a:rPr>
              <a:t>Georgian College. (n.d.). Academic Integrity. </a:t>
            </a:r>
            <a:r>
              <a:rPr lang="en-US" i="1" dirty="0">
                <a:effectLst/>
                <a:ea typeface="Calibri"/>
                <a:cs typeface="Times New Roman"/>
              </a:rPr>
              <a:t>Academic Regulations</a:t>
            </a:r>
            <a:r>
              <a:rPr lang="en-US" dirty="0">
                <a:effectLst/>
                <a:ea typeface="Calibri"/>
                <a:cs typeface="Times New Roman"/>
              </a:rPr>
              <a:t>. Retrieved April 21, 2023 from </a:t>
            </a:r>
            <a:r>
              <a:rPr lang="en-US" u="sng" dirty="0">
                <a:solidFill>
                  <a:srgbClr val="0563C1"/>
                </a:solidFill>
                <a:effectLst/>
                <a:ea typeface="Calibri"/>
                <a:cs typeface="Times New Roman"/>
                <a:hlinkClick r:id="rId8"/>
              </a:rPr>
              <a:t>https://cat.georgiancollege.ca/academic-regulations/integrity/</a:t>
            </a:r>
            <a:endParaRPr lang="en-US" dirty="0">
              <a:ea typeface="Calibri"/>
              <a:cs typeface="Times New Roman"/>
            </a:endParaRPr>
          </a:p>
          <a:p>
            <a:pPr marL="0" indent="0">
              <a:buNone/>
            </a:pPr>
            <a:endParaRPr lang="en-US" dirty="0"/>
          </a:p>
        </p:txBody>
      </p:sp>
      <p:sp>
        <p:nvSpPr>
          <p:cNvPr id="4" name="Footer Placeholder 3">
            <a:extLst>
              <a:ext uri="{FF2B5EF4-FFF2-40B4-BE49-F238E27FC236}">
                <a16:creationId xmlns:a16="http://schemas.microsoft.com/office/drawing/2014/main" id="{71BC071F-BDD3-78AF-329D-C79F25BB937F}"/>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A8339D61-724C-8370-1D05-273066DC25E5}"/>
              </a:ext>
            </a:extLst>
          </p:cNvPr>
          <p:cNvSpPr>
            <a:spLocks noGrp="1"/>
          </p:cNvSpPr>
          <p:nvPr>
            <p:ph type="sldNum" sz="quarter" idx="12"/>
          </p:nvPr>
        </p:nvSpPr>
        <p:spPr/>
        <p:txBody>
          <a:bodyPr/>
          <a:lstStyle/>
          <a:p>
            <a:fld id="{5DEF7F31-0B8A-474A-B86C-91F381754329}" type="slidenum">
              <a:rPr lang="en-US" smtClean="0"/>
              <a:t>63</a:t>
            </a:fld>
            <a:endParaRPr lang="en-US" dirty="0"/>
          </a:p>
        </p:txBody>
      </p:sp>
    </p:spTree>
    <p:extLst>
      <p:ext uri="{BB962C8B-B14F-4D97-AF65-F5344CB8AC3E}">
        <p14:creationId xmlns:p14="http://schemas.microsoft.com/office/powerpoint/2010/main" val="287455478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49E61-C494-5E21-81C5-FEAD73EB180A}"/>
              </a:ext>
            </a:extLst>
          </p:cNvPr>
          <p:cNvSpPr>
            <a:spLocks noGrp="1"/>
          </p:cNvSpPr>
          <p:nvPr>
            <p:ph type="title"/>
          </p:nvPr>
        </p:nvSpPr>
        <p:spPr/>
        <p:txBody>
          <a:bodyPr/>
          <a:lstStyle/>
          <a:p>
            <a:r>
              <a:rPr lang="en-US" b="1" dirty="0"/>
              <a:t>References &amp; Attributions (Continued)</a:t>
            </a:r>
            <a:endParaRPr lang="en-US" dirty="0"/>
          </a:p>
        </p:txBody>
      </p:sp>
      <p:sp>
        <p:nvSpPr>
          <p:cNvPr id="3" name="Content Placeholder 2">
            <a:extLst>
              <a:ext uri="{FF2B5EF4-FFF2-40B4-BE49-F238E27FC236}">
                <a16:creationId xmlns:a16="http://schemas.microsoft.com/office/drawing/2014/main" id="{E71A3437-99CE-CBD5-853F-5D3046E272B9}"/>
              </a:ext>
            </a:extLst>
          </p:cNvPr>
          <p:cNvSpPr>
            <a:spLocks noGrp="1"/>
          </p:cNvSpPr>
          <p:nvPr>
            <p:ph idx="1"/>
          </p:nvPr>
        </p:nvSpPr>
        <p:spPr/>
        <p:txBody>
          <a:bodyPr>
            <a:normAutofit fontScale="92500" lnSpcReduction="20000"/>
          </a:bodyPr>
          <a:lstStyle/>
          <a:p>
            <a:pPr marL="340995" indent="-340995">
              <a:buNone/>
            </a:pPr>
            <a:r>
              <a:rPr lang="en-US" b="0" i="0" dirty="0">
                <a:solidFill>
                  <a:srgbClr val="000000"/>
                </a:solidFill>
                <a:effectLst/>
              </a:rPr>
              <a:t>“</a:t>
            </a:r>
            <a:r>
              <a:rPr lang="en-US" b="0" i="0" u="sng" dirty="0">
                <a:effectLst/>
                <a:hlinkClick r:id="rId2"/>
              </a:rPr>
              <a:t>Honesty</a:t>
            </a:r>
            <a:r>
              <a:rPr lang="en-US" b="0" i="0" dirty="0">
                <a:solidFill>
                  <a:srgbClr val="000000"/>
                </a:solidFill>
                <a:effectLst/>
              </a:rPr>
              <a:t>” by Ulrike </a:t>
            </a:r>
            <a:r>
              <a:rPr lang="en-US" b="0" i="0" dirty="0" err="1">
                <a:solidFill>
                  <a:srgbClr val="000000"/>
                </a:solidFill>
                <a:effectLst/>
              </a:rPr>
              <a:t>Kestler</a:t>
            </a:r>
            <a:r>
              <a:rPr lang="en-US" b="0" i="0" dirty="0">
                <a:solidFill>
                  <a:srgbClr val="000000"/>
                </a:solidFill>
                <a:effectLst/>
              </a:rPr>
              <a:t> In </a:t>
            </a:r>
            <a:r>
              <a:rPr lang="en-US" b="0" i="1" u="sng" dirty="0">
                <a:effectLst/>
                <a:hlinkClick r:id="rId3"/>
              </a:rPr>
              <a:t>Academic Integrity</a:t>
            </a:r>
            <a:r>
              <a:rPr lang="en-US" b="0" i="0" dirty="0">
                <a:solidFill>
                  <a:srgbClr val="000000"/>
                </a:solidFill>
                <a:effectLst/>
              </a:rPr>
              <a:t> is licensed under </a:t>
            </a:r>
            <a:r>
              <a:rPr lang="en-US" b="0" i="0" u="sng" dirty="0">
                <a:effectLst/>
                <a:hlinkClick r:id="rId4"/>
              </a:rPr>
              <a:t>CC BY-NC-SA 4.0</a:t>
            </a:r>
            <a:r>
              <a:rPr lang="en-US" b="0" i="0" dirty="0">
                <a:solidFill>
                  <a:srgbClr val="000000"/>
                </a:solidFill>
                <a:effectLst/>
              </a:rPr>
              <a:t>. / Text version created.</a:t>
            </a:r>
          </a:p>
          <a:p>
            <a:pPr marL="340995" indent="-340995">
              <a:buNone/>
            </a:pPr>
            <a:r>
              <a:rPr lang="en-US" dirty="0">
                <a:effectLst/>
                <a:ea typeface="Calibri" panose="020F0502020204030204" pitchFamily="34" charset="0"/>
                <a:cs typeface="Times New Roman" panose="02020603050405020304" pitchFamily="18" charset="0"/>
              </a:rPr>
              <a:t>International Center for Academic Integrity. (2013). </a:t>
            </a:r>
            <a:r>
              <a:rPr lang="en-US" i="1" dirty="0">
                <a:effectLst/>
                <a:ea typeface="Calibri" panose="020F0502020204030204" pitchFamily="34" charset="0"/>
                <a:cs typeface="Times New Roman" panose="02020603050405020304" pitchFamily="18" charset="0"/>
              </a:rPr>
              <a:t>The fundamental values of academic integrity</a:t>
            </a:r>
            <a:r>
              <a:rPr lang="en-US" dirty="0">
                <a:effectLst/>
                <a:ea typeface="Calibri" panose="020F0502020204030204" pitchFamily="34" charset="0"/>
                <a:cs typeface="Times New Roman" panose="02020603050405020304" pitchFamily="18" charset="0"/>
              </a:rPr>
              <a:t> (2nd ed.). https://www.academicintegrity.org/wp-content/uploads/2017/12/Fundamental-Values-2014.pdf (</a:t>
            </a:r>
            <a:r>
              <a:rPr lang="en-US" u="sng" dirty="0">
                <a:solidFill>
                  <a:srgbClr val="0563C1"/>
                </a:solidFill>
                <a:effectLst/>
                <a:ea typeface="Calibri" panose="020F0502020204030204" pitchFamily="34" charset="0"/>
                <a:cs typeface="Times New Roman" panose="02020603050405020304" pitchFamily="18" charset="0"/>
                <a:hlinkClick r:id="rId5"/>
              </a:rPr>
              <a:t>new version available</a:t>
            </a:r>
            <a:r>
              <a:rPr lang="en-US" dirty="0">
                <a:effectLst/>
                <a:ea typeface="Calibri" panose="020F0502020204030204" pitchFamily="34" charset="0"/>
                <a:cs typeface="Times New Roman" panose="02020603050405020304" pitchFamily="18" charset="0"/>
              </a:rPr>
              <a:t>). </a:t>
            </a:r>
            <a:r>
              <a:rPr lang="en-US" u="sng" dirty="0">
                <a:solidFill>
                  <a:srgbClr val="0563C1"/>
                </a:solidFill>
                <a:effectLst/>
                <a:ea typeface="Calibri" panose="020F0502020204030204" pitchFamily="34" charset="0"/>
                <a:cs typeface="Times New Roman" panose="02020603050405020304" pitchFamily="18" charset="0"/>
                <a:hlinkClick r:id="rId4"/>
              </a:rPr>
              <a:t>CC BY-NC-SA 4.0</a:t>
            </a:r>
            <a:endParaRPr lang="en-US" dirty="0">
              <a:effectLst/>
              <a:ea typeface="Calibri" panose="020F0502020204030204" pitchFamily="34" charset="0"/>
              <a:cs typeface="Times New Roman" panose="02020603050405020304" pitchFamily="18" charset="0"/>
            </a:endParaRPr>
          </a:p>
          <a:p>
            <a:pPr marL="340995" indent="-340995">
              <a:buNone/>
            </a:pPr>
            <a:r>
              <a:rPr lang="en-US" dirty="0" err="1">
                <a:effectLst/>
                <a:ea typeface="Calibri" panose="020F0502020204030204" pitchFamily="34" charset="0"/>
                <a:cs typeface="Times New Roman" panose="02020603050405020304" pitchFamily="18" charset="0"/>
              </a:rPr>
              <a:t>MusicCentric</a:t>
            </a:r>
            <a:r>
              <a:rPr lang="en-US" dirty="0">
                <a:effectLst/>
                <a:ea typeface="Calibri" panose="020F0502020204030204" pitchFamily="34" charset="0"/>
                <a:cs typeface="Times New Roman" panose="02020603050405020304" pitchFamily="18" charset="0"/>
              </a:rPr>
              <a:t> Technologies. (2018). </a:t>
            </a:r>
            <a:r>
              <a:rPr lang="en-US" i="1" dirty="0" err="1">
                <a:effectLst/>
                <a:ea typeface="Calibri" panose="020F0502020204030204" pitchFamily="34" charset="0"/>
                <a:cs typeface="Times New Roman" panose="02020603050405020304" pitchFamily="18" charset="0"/>
              </a:rPr>
              <a:t>IntegrityMatters</a:t>
            </a:r>
            <a:r>
              <a:rPr lang="en-US" dirty="0">
                <a:effectLst/>
                <a:ea typeface="Calibri" panose="020F0502020204030204" pitchFamily="34" charset="0"/>
                <a:cs typeface="Times New Roman" panose="02020603050405020304" pitchFamily="18" charset="0"/>
              </a:rPr>
              <a:t> [Mobile application software]. https://apps.apple.com/ . </a:t>
            </a:r>
            <a:r>
              <a:rPr lang="en-US" u="sng" dirty="0">
                <a:solidFill>
                  <a:srgbClr val="0563C1"/>
                </a:solidFill>
                <a:effectLst/>
                <a:ea typeface="Calibri" panose="020F0502020204030204" pitchFamily="34" charset="0"/>
                <a:cs typeface="Times New Roman" panose="02020603050405020304" pitchFamily="18" charset="0"/>
                <a:hlinkClick r:id="rId6"/>
              </a:rPr>
              <a:t>CC BY-NC 4.0</a:t>
            </a:r>
            <a:r>
              <a:rPr lang="en-US" dirty="0">
                <a:effectLst/>
                <a:ea typeface="Calibri" panose="020F0502020204030204" pitchFamily="34" charset="0"/>
                <a:cs typeface="Times New Roman" panose="02020603050405020304" pitchFamily="18" charset="0"/>
              </a:rPr>
              <a:t>.</a:t>
            </a:r>
          </a:p>
          <a:p>
            <a:pPr marL="340995" indent="-340995">
              <a:buNone/>
            </a:pPr>
            <a:r>
              <a:rPr lang="en-US" b="0" i="0" dirty="0">
                <a:solidFill>
                  <a:srgbClr val="000000"/>
                </a:solidFill>
                <a:effectLst/>
              </a:rPr>
              <a:t>“</a:t>
            </a:r>
            <a:r>
              <a:rPr lang="en-US" b="0" i="0" u="sng" dirty="0">
                <a:effectLst/>
                <a:hlinkClick r:id="rId7"/>
              </a:rPr>
              <a:t>Responsibility</a:t>
            </a:r>
            <a:r>
              <a:rPr lang="en-US" b="0" i="0" dirty="0">
                <a:solidFill>
                  <a:srgbClr val="000000"/>
                </a:solidFill>
                <a:effectLst/>
              </a:rPr>
              <a:t>” by Ulrike </a:t>
            </a:r>
            <a:r>
              <a:rPr lang="en-US" b="0" i="0" dirty="0" err="1">
                <a:solidFill>
                  <a:srgbClr val="000000"/>
                </a:solidFill>
                <a:effectLst/>
              </a:rPr>
              <a:t>Kestler</a:t>
            </a:r>
            <a:r>
              <a:rPr lang="en-US" b="0" i="0" dirty="0">
                <a:solidFill>
                  <a:srgbClr val="000000"/>
                </a:solidFill>
                <a:effectLst/>
              </a:rPr>
              <a:t> In </a:t>
            </a:r>
            <a:r>
              <a:rPr lang="en-US" b="0" i="1" u="sng" dirty="0">
                <a:effectLst/>
                <a:hlinkClick r:id="rId3"/>
              </a:rPr>
              <a:t>Academic Integrity</a:t>
            </a:r>
            <a:r>
              <a:rPr lang="en-US" b="0" i="0" dirty="0">
                <a:solidFill>
                  <a:srgbClr val="000000"/>
                </a:solidFill>
                <a:effectLst/>
              </a:rPr>
              <a:t> is licensed under </a:t>
            </a:r>
            <a:r>
              <a:rPr lang="en-US" b="0" i="0" u="sng" dirty="0">
                <a:effectLst/>
                <a:hlinkClick r:id="rId4"/>
              </a:rPr>
              <a:t>CC BY-NC-SA 4.0</a:t>
            </a:r>
            <a:r>
              <a:rPr lang="en-US" b="0" i="0" dirty="0">
                <a:solidFill>
                  <a:srgbClr val="000000"/>
                </a:solidFill>
                <a:effectLst/>
              </a:rPr>
              <a:t>. / Text version created.</a:t>
            </a:r>
          </a:p>
          <a:p>
            <a:pPr marL="0" indent="0">
              <a:buNone/>
            </a:pPr>
            <a:endParaRPr lang="en-US" dirty="0"/>
          </a:p>
        </p:txBody>
      </p:sp>
      <p:sp>
        <p:nvSpPr>
          <p:cNvPr id="4" name="Footer Placeholder 3">
            <a:extLst>
              <a:ext uri="{FF2B5EF4-FFF2-40B4-BE49-F238E27FC236}">
                <a16:creationId xmlns:a16="http://schemas.microsoft.com/office/drawing/2014/main" id="{71BC071F-BDD3-78AF-329D-C79F25BB937F}"/>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A8339D61-724C-8370-1D05-273066DC25E5}"/>
              </a:ext>
            </a:extLst>
          </p:cNvPr>
          <p:cNvSpPr>
            <a:spLocks noGrp="1"/>
          </p:cNvSpPr>
          <p:nvPr>
            <p:ph type="sldNum" sz="quarter" idx="12"/>
          </p:nvPr>
        </p:nvSpPr>
        <p:spPr/>
        <p:txBody>
          <a:bodyPr/>
          <a:lstStyle/>
          <a:p>
            <a:fld id="{5DEF7F31-0B8A-474A-B86C-91F381754329}" type="slidenum">
              <a:rPr lang="en-US" smtClean="0"/>
              <a:t>64</a:t>
            </a:fld>
            <a:endParaRPr lang="en-US" dirty="0"/>
          </a:p>
        </p:txBody>
      </p:sp>
    </p:spTree>
    <p:extLst>
      <p:ext uri="{BB962C8B-B14F-4D97-AF65-F5344CB8AC3E}">
        <p14:creationId xmlns:p14="http://schemas.microsoft.com/office/powerpoint/2010/main" val="273091831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49E61-C494-5E21-81C5-FEAD73EB180A}"/>
              </a:ext>
            </a:extLst>
          </p:cNvPr>
          <p:cNvSpPr>
            <a:spLocks noGrp="1"/>
          </p:cNvSpPr>
          <p:nvPr>
            <p:ph type="title"/>
          </p:nvPr>
        </p:nvSpPr>
        <p:spPr/>
        <p:txBody>
          <a:bodyPr/>
          <a:lstStyle/>
          <a:p>
            <a:r>
              <a:rPr lang="en-US" b="1" dirty="0"/>
              <a:t>References &amp; Attributions (Continued 1)</a:t>
            </a:r>
            <a:endParaRPr lang="en-US" dirty="0"/>
          </a:p>
        </p:txBody>
      </p:sp>
      <p:sp>
        <p:nvSpPr>
          <p:cNvPr id="3" name="Content Placeholder 2">
            <a:extLst>
              <a:ext uri="{FF2B5EF4-FFF2-40B4-BE49-F238E27FC236}">
                <a16:creationId xmlns:a16="http://schemas.microsoft.com/office/drawing/2014/main" id="{E71A3437-99CE-CBD5-853F-5D3046E272B9}"/>
              </a:ext>
            </a:extLst>
          </p:cNvPr>
          <p:cNvSpPr>
            <a:spLocks noGrp="1"/>
          </p:cNvSpPr>
          <p:nvPr>
            <p:ph idx="1"/>
          </p:nvPr>
        </p:nvSpPr>
        <p:spPr/>
        <p:txBody>
          <a:bodyPr>
            <a:normAutofit/>
          </a:bodyPr>
          <a:lstStyle/>
          <a:p>
            <a:pPr marL="340995" indent="-340995">
              <a:buNone/>
            </a:pPr>
            <a:r>
              <a:rPr lang="en-US" sz="2000" b="0" i="0" dirty="0">
                <a:solidFill>
                  <a:srgbClr val="000000"/>
                </a:solidFill>
                <a:effectLst/>
              </a:rPr>
              <a:t>“</a:t>
            </a:r>
            <a:r>
              <a:rPr lang="en-US" sz="2000" b="0" i="0" u="sng" dirty="0">
                <a:effectLst/>
                <a:hlinkClick r:id="rId2"/>
              </a:rPr>
              <a:t>Respect</a:t>
            </a:r>
            <a:r>
              <a:rPr lang="en-US" sz="2000" b="0" i="0" dirty="0">
                <a:solidFill>
                  <a:srgbClr val="000000"/>
                </a:solidFill>
                <a:effectLst/>
              </a:rPr>
              <a:t>” by Ulrike </a:t>
            </a:r>
            <a:r>
              <a:rPr lang="en-US" sz="2000" b="0" i="0" dirty="0" err="1">
                <a:solidFill>
                  <a:srgbClr val="000000"/>
                </a:solidFill>
                <a:effectLst/>
              </a:rPr>
              <a:t>Kestler</a:t>
            </a:r>
            <a:r>
              <a:rPr lang="en-US" sz="2000" b="0" i="0" dirty="0">
                <a:solidFill>
                  <a:srgbClr val="000000"/>
                </a:solidFill>
                <a:effectLst/>
              </a:rPr>
              <a:t> In </a:t>
            </a:r>
            <a:r>
              <a:rPr lang="en-US" sz="2000" b="0" i="1" u="sng" dirty="0">
                <a:effectLst/>
                <a:hlinkClick r:id="rId3"/>
              </a:rPr>
              <a:t>Academic Integrity</a:t>
            </a:r>
            <a:r>
              <a:rPr lang="en-US" sz="2000" b="0" i="0" dirty="0">
                <a:solidFill>
                  <a:srgbClr val="000000"/>
                </a:solidFill>
                <a:effectLst/>
              </a:rPr>
              <a:t> is licensed under </a:t>
            </a:r>
            <a:r>
              <a:rPr lang="en-US" sz="2000" b="0" i="0" u="sng" dirty="0">
                <a:effectLst/>
                <a:hlinkClick r:id="rId4"/>
              </a:rPr>
              <a:t>CC BY-NC-SA 4.0</a:t>
            </a:r>
            <a:r>
              <a:rPr lang="en-US" sz="2000" b="0" i="0" dirty="0">
                <a:solidFill>
                  <a:srgbClr val="000000"/>
                </a:solidFill>
                <a:effectLst/>
              </a:rPr>
              <a:t>. / Text version created.</a:t>
            </a:r>
          </a:p>
          <a:p>
            <a:pPr marL="340995" indent="-340995">
              <a:buNone/>
            </a:pPr>
            <a:r>
              <a:rPr lang="en-US" sz="2000" b="0" i="0" dirty="0">
                <a:solidFill>
                  <a:srgbClr val="000000"/>
                </a:solidFill>
                <a:effectLst/>
              </a:rPr>
              <a:t>“</a:t>
            </a:r>
            <a:r>
              <a:rPr lang="en-US" sz="2000" b="0" i="0" u="sng" dirty="0">
                <a:effectLst/>
                <a:hlinkClick r:id="rId5"/>
              </a:rPr>
              <a:t>Trust</a:t>
            </a:r>
            <a:r>
              <a:rPr lang="en-US" sz="2000" b="0" i="0" dirty="0">
                <a:solidFill>
                  <a:srgbClr val="000000"/>
                </a:solidFill>
                <a:effectLst/>
              </a:rPr>
              <a:t>” by Ulrike </a:t>
            </a:r>
            <a:r>
              <a:rPr lang="en-US" sz="2000" b="0" i="0" dirty="0" err="1">
                <a:solidFill>
                  <a:srgbClr val="000000"/>
                </a:solidFill>
                <a:effectLst/>
              </a:rPr>
              <a:t>Kestler</a:t>
            </a:r>
            <a:r>
              <a:rPr lang="en-US" sz="2000" b="0" i="0" dirty="0">
                <a:solidFill>
                  <a:srgbClr val="000000"/>
                </a:solidFill>
                <a:effectLst/>
              </a:rPr>
              <a:t> In </a:t>
            </a:r>
            <a:r>
              <a:rPr lang="en-US" sz="2000" b="0" i="1" u="sng" dirty="0">
                <a:effectLst/>
                <a:hlinkClick r:id="rId3"/>
              </a:rPr>
              <a:t>Academic Integrity</a:t>
            </a:r>
            <a:r>
              <a:rPr lang="en-US" sz="2000" b="0" i="0" dirty="0">
                <a:solidFill>
                  <a:srgbClr val="000000"/>
                </a:solidFill>
                <a:effectLst/>
              </a:rPr>
              <a:t> is licensed under </a:t>
            </a:r>
            <a:r>
              <a:rPr lang="en-US" sz="2000" b="0" i="0" u="sng" dirty="0">
                <a:effectLst/>
                <a:hlinkClick r:id="rId4"/>
              </a:rPr>
              <a:t>CC BY-NC-SA 4.0</a:t>
            </a:r>
            <a:r>
              <a:rPr lang="en-US" sz="2000" b="0" i="0" dirty="0">
                <a:solidFill>
                  <a:srgbClr val="000000"/>
                </a:solidFill>
                <a:effectLst/>
              </a:rPr>
              <a:t>. / Text version created.</a:t>
            </a:r>
          </a:p>
          <a:p>
            <a:pPr marL="340995" indent="-340995">
              <a:buNone/>
            </a:pPr>
            <a:r>
              <a:rPr lang="en-US" sz="2000" b="0" i="0" dirty="0">
                <a:solidFill>
                  <a:srgbClr val="000000"/>
                </a:solidFill>
                <a:effectLst/>
              </a:rPr>
              <a:t>“</a:t>
            </a:r>
            <a:r>
              <a:rPr lang="en-US" sz="2000" b="0" i="0" u="sng" dirty="0">
                <a:effectLst/>
                <a:hlinkClick r:id="rId6"/>
              </a:rPr>
              <a:t>What should students know about AI tools &amp; ChatGPT</a:t>
            </a:r>
            <a:r>
              <a:rPr lang="en-US" sz="2000" b="0" i="0" dirty="0">
                <a:solidFill>
                  <a:srgbClr val="000000"/>
                </a:solidFill>
                <a:effectLst/>
              </a:rPr>
              <a:t>” by Jennifer Easter, licensed under CC BY-NC-SA. / Plain text version added.</a:t>
            </a:r>
            <a:endParaRPr lang="en-US" sz="2000" dirty="0">
              <a:effectLst/>
              <a:ea typeface="Calibri" panose="020F0502020204030204" pitchFamily="34" charset="0"/>
              <a:cs typeface="Times New Roman" panose="02020603050405020304" pitchFamily="18" charset="0"/>
            </a:endParaRPr>
          </a:p>
          <a:p>
            <a:pPr marL="0" indent="0">
              <a:buNone/>
            </a:pPr>
            <a:endParaRPr lang="en-US" dirty="0"/>
          </a:p>
        </p:txBody>
      </p:sp>
      <p:sp>
        <p:nvSpPr>
          <p:cNvPr id="4" name="Footer Placeholder 3">
            <a:extLst>
              <a:ext uri="{FF2B5EF4-FFF2-40B4-BE49-F238E27FC236}">
                <a16:creationId xmlns:a16="http://schemas.microsoft.com/office/drawing/2014/main" id="{71BC071F-BDD3-78AF-329D-C79F25BB937F}"/>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A8339D61-724C-8370-1D05-273066DC25E5}"/>
              </a:ext>
            </a:extLst>
          </p:cNvPr>
          <p:cNvSpPr>
            <a:spLocks noGrp="1"/>
          </p:cNvSpPr>
          <p:nvPr>
            <p:ph type="sldNum" sz="quarter" idx="12"/>
          </p:nvPr>
        </p:nvSpPr>
        <p:spPr/>
        <p:txBody>
          <a:bodyPr/>
          <a:lstStyle/>
          <a:p>
            <a:fld id="{5DEF7F31-0B8A-474A-B86C-91F381754329}" type="slidenum">
              <a:rPr lang="en-US" smtClean="0"/>
              <a:t>65</a:t>
            </a:fld>
            <a:endParaRPr lang="en-US" dirty="0"/>
          </a:p>
        </p:txBody>
      </p:sp>
    </p:spTree>
    <p:extLst>
      <p:ext uri="{BB962C8B-B14F-4D97-AF65-F5344CB8AC3E}">
        <p14:creationId xmlns:p14="http://schemas.microsoft.com/office/powerpoint/2010/main" val="3421350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A6CC-9B89-5735-76CA-1A145989BEA6}"/>
              </a:ext>
            </a:extLst>
          </p:cNvPr>
          <p:cNvSpPr>
            <a:spLocks noGrp="1"/>
          </p:cNvSpPr>
          <p:nvPr>
            <p:ph type="title"/>
          </p:nvPr>
        </p:nvSpPr>
        <p:spPr/>
        <p:txBody>
          <a:bodyPr/>
          <a:lstStyle/>
          <a:p>
            <a:r>
              <a:rPr lang="en-US" dirty="0"/>
              <a:t>Explore Academic Integrity &amp; Breach of Academic Integrity at Georgian College </a:t>
            </a:r>
          </a:p>
        </p:txBody>
      </p:sp>
      <p:sp>
        <p:nvSpPr>
          <p:cNvPr id="3" name="Content Placeholder 2">
            <a:extLst>
              <a:ext uri="{FF2B5EF4-FFF2-40B4-BE49-F238E27FC236}">
                <a16:creationId xmlns:a16="http://schemas.microsoft.com/office/drawing/2014/main" id="{0A3DC456-78A7-3F13-2002-4ECB9CD3CF04}"/>
              </a:ext>
            </a:extLst>
          </p:cNvPr>
          <p:cNvSpPr>
            <a:spLocks noGrp="1"/>
          </p:cNvSpPr>
          <p:nvPr>
            <p:ph idx="1"/>
          </p:nvPr>
        </p:nvSpPr>
        <p:spPr/>
        <p:txBody>
          <a:bodyPr>
            <a:normAutofit fontScale="92500" lnSpcReduction="10000"/>
          </a:bodyPr>
          <a:lstStyle/>
          <a:p>
            <a:r>
              <a:rPr lang="en-US" sz="2000" i="0" dirty="0">
                <a:solidFill>
                  <a:srgbClr val="000000"/>
                </a:solidFill>
                <a:effectLst/>
              </a:rPr>
              <a:t>Watch</a:t>
            </a:r>
            <a:r>
              <a:rPr lang="en-US" sz="2000" b="1" i="0" dirty="0">
                <a:solidFill>
                  <a:srgbClr val="000000"/>
                </a:solidFill>
                <a:effectLst/>
              </a:rPr>
              <a:t> </a:t>
            </a:r>
            <a:r>
              <a:rPr lang="en-US" sz="2000" b="1" i="0" dirty="0">
                <a:solidFill>
                  <a:srgbClr val="000000"/>
                </a:solidFill>
                <a:effectLst/>
                <a:hlinkClick r:id="rId3"/>
              </a:rPr>
              <a:t>What is Academic Integrity? (2 min) </a:t>
            </a:r>
            <a:endParaRPr lang="en-US" sz="2000" b="1" i="0" dirty="0">
              <a:solidFill>
                <a:srgbClr val="000000"/>
              </a:solidFill>
              <a:effectLst/>
            </a:endParaRPr>
          </a:p>
          <a:p>
            <a:r>
              <a:rPr lang="en-US" sz="2000" dirty="0">
                <a:solidFill>
                  <a:srgbClr val="000000"/>
                </a:solidFill>
              </a:rPr>
              <a:t>Georgian College’s </a:t>
            </a:r>
            <a:r>
              <a:rPr lang="en-US" sz="2000" b="1" i="0" u="sng" dirty="0">
                <a:effectLst/>
                <a:hlinkClick r:id="rId4"/>
              </a:rPr>
              <a:t>Academic Regulations</a:t>
            </a:r>
            <a:r>
              <a:rPr lang="en-US" sz="2000" b="1" i="0" dirty="0">
                <a:solidFill>
                  <a:srgbClr val="000000"/>
                </a:solidFill>
                <a:effectLst/>
              </a:rPr>
              <a:t> </a:t>
            </a:r>
          </a:p>
          <a:p>
            <a:r>
              <a:rPr lang="en-US" sz="2000" dirty="0">
                <a:solidFill>
                  <a:srgbClr val="000000"/>
                </a:solidFill>
              </a:rPr>
              <a:t>S</a:t>
            </a:r>
            <a:r>
              <a:rPr lang="en-US" sz="2000" dirty="0"/>
              <a:t>tudents are required to:</a:t>
            </a:r>
          </a:p>
          <a:p>
            <a:pPr marL="560070" lvl="1" indent="-285750">
              <a:buFont typeface="Arial" panose="020B0604020202020204" pitchFamily="34" charset="0"/>
              <a:buChar char="•"/>
            </a:pPr>
            <a:r>
              <a:rPr lang="en-US" sz="2000" b="0" dirty="0"/>
              <a:t>Read and understand the </a:t>
            </a:r>
            <a:r>
              <a:rPr lang="en-US" sz="2000" i="0" u="sng" dirty="0">
                <a:effectLst/>
                <a:hlinkClick r:id="rId5"/>
              </a:rPr>
              <a:t>Academic Integrity regulations and consequences for </a:t>
            </a:r>
            <a:r>
              <a:rPr lang="en-US" sz="2000" u="sng" dirty="0"/>
              <a:t>breaches of academic integrity</a:t>
            </a:r>
            <a:r>
              <a:rPr lang="en-US" sz="2000" i="0" u="sng" dirty="0">
                <a:effectLst/>
              </a:rPr>
              <a:t>.</a:t>
            </a:r>
          </a:p>
          <a:p>
            <a:pPr marL="560070" lvl="1" indent="-285750">
              <a:buFont typeface="Arial" panose="020B0604020202020204" pitchFamily="34" charset="0"/>
              <a:buChar char="•"/>
            </a:pPr>
            <a:r>
              <a:rPr lang="en-US" sz="2000" b="0" i="0" dirty="0">
                <a:solidFill>
                  <a:srgbClr val="323232"/>
                </a:solidFill>
                <a:effectLst/>
              </a:rPr>
              <a:t>Submit course work and meet the learning outcomes of each course without breach of academic integrity.</a:t>
            </a:r>
          </a:p>
          <a:p>
            <a:pPr marL="560070" lvl="1" indent="-285750">
              <a:buFont typeface="Arial" panose="020B0604020202020204" pitchFamily="34" charset="0"/>
              <a:buChar char="•"/>
            </a:pPr>
            <a:r>
              <a:rPr lang="en-US" sz="2000" b="0" i="0" dirty="0">
                <a:solidFill>
                  <a:srgbClr val="323232"/>
                </a:solidFill>
                <a:effectLst/>
              </a:rPr>
              <a:t>Ask for help if they are unsure about any area of the policy or course learning outcomes.</a:t>
            </a:r>
          </a:p>
          <a:p>
            <a:pPr marL="0" indent="0">
              <a:buNone/>
            </a:pPr>
            <a:endParaRPr lang="en-US" sz="2000" b="0" i="0" u="sng" dirty="0">
              <a:effectLst/>
            </a:endParaRPr>
          </a:p>
          <a:p>
            <a:endParaRPr lang="en-US" dirty="0"/>
          </a:p>
        </p:txBody>
      </p:sp>
      <p:sp>
        <p:nvSpPr>
          <p:cNvPr id="4" name="Footer Placeholder 3">
            <a:extLst>
              <a:ext uri="{FF2B5EF4-FFF2-40B4-BE49-F238E27FC236}">
                <a16:creationId xmlns:a16="http://schemas.microsoft.com/office/drawing/2014/main" id="{82910910-7196-4E0C-DF7E-BA6F9AED9B01}"/>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5ADEB129-79A5-21AB-4A79-34CB1423913F}"/>
              </a:ext>
            </a:extLst>
          </p:cNvPr>
          <p:cNvSpPr txBox="1"/>
          <p:nvPr/>
        </p:nvSpPr>
        <p:spPr>
          <a:xfrm>
            <a:off x="4370613" y="6382921"/>
            <a:ext cx="5823856" cy="338554"/>
          </a:xfrm>
          <a:prstGeom prst="rect">
            <a:avLst/>
          </a:prstGeom>
          <a:noFill/>
        </p:spPr>
        <p:txBody>
          <a:bodyPr wrap="square" rtlCol="0">
            <a:spAutoFit/>
          </a:bodyPr>
          <a:lstStyle/>
          <a:p>
            <a:r>
              <a:rPr lang="en-US" sz="1600" dirty="0">
                <a:solidFill>
                  <a:schemeClr val="tx2"/>
                </a:solidFill>
                <a:latin typeface="Avenir Next LT Pro Light (Body)"/>
              </a:rPr>
              <a:t>(Georgian College, n.d., as cited in </a:t>
            </a:r>
            <a:r>
              <a:rPr lang="en-US" sz="1600" dirty="0">
                <a:solidFill>
                  <a:srgbClr val="373D3F"/>
                </a:solidFill>
                <a:latin typeface="Avenir Next LT Pro Light (Body)"/>
              </a:rPr>
              <a:t>Booth et al</a:t>
            </a:r>
            <a:r>
              <a:rPr lang="en-US" sz="1600" dirty="0">
                <a:solidFill>
                  <a:schemeClr val="tx2"/>
                </a:solidFill>
                <a:latin typeface="Avenir Next LT Pro Light (Body)"/>
              </a:rPr>
              <a:t>., 2022)</a:t>
            </a:r>
          </a:p>
        </p:txBody>
      </p:sp>
      <p:sp>
        <p:nvSpPr>
          <p:cNvPr id="5" name="Slide Number Placeholder 4">
            <a:extLst>
              <a:ext uri="{FF2B5EF4-FFF2-40B4-BE49-F238E27FC236}">
                <a16:creationId xmlns:a16="http://schemas.microsoft.com/office/drawing/2014/main" id="{81389BDD-ECF3-0C9E-DC67-431EB9BD8CDF}"/>
              </a:ext>
            </a:extLst>
          </p:cNvPr>
          <p:cNvSpPr>
            <a:spLocks noGrp="1"/>
          </p:cNvSpPr>
          <p:nvPr>
            <p:ph type="sldNum" sz="quarter" idx="12"/>
          </p:nvPr>
        </p:nvSpPr>
        <p:spPr/>
        <p:txBody>
          <a:bodyPr/>
          <a:lstStyle/>
          <a:p>
            <a:fld id="{5DEF7F31-0B8A-474A-B86C-91F381754329}" type="slidenum">
              <a:rPr lang="en-US" smtClean="0"/>
              <a:t>7</a:t>
            </a:fld>
            <a:endParaRPr lang="en-US" dirty="0"/>
          </a:p>
        </p:txBody>
      </p:sp>
    </p:spTree>
    <p:extLst>
      <p:ext uri="{BB962C8B-B14F-4D97-AF65-F5344CB8AC3E}">
        <p14:creationId xmlns:p14="http://schemas.microsoft.com/office/powerpoint/2010/main" val="41612006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C92C0-01E1-820B-E71C-7BC3138AC98C}"/>
              </a:ext>
            </a:extLst>
          </p:cNvPr>
          <p:cNvSpPr>
            <a:spLocks noGrp="1"/>
          </p:cNvSpPr>
          <p:nvPr>
            <p:ph type="title"/>
          </p:nvPr>
        </p:nvSpPr>
        <p:spPr/>
        <p:txBody>
          <a:bodyPr/>
          <a:lstStyle/>
          <a:p>
            <a:r>
              <a:rPr lang="en-US" dirty="0"/>
              <a:t>Academic Integrity &amp; Breaches of Academic Integrity at Georgian College (Continued)</a:t>
            </a:r>
          </a:p>
        </p:txBody>
      </p:sp>
      <p:sp>
        <p:nvSpPr>
          <p:cNvPr id="3" name="Content Placeholder 2">
            <a:extLst>
              <a:ext uri="{FF2B5EF4-FFF2-40B4-BE49-F238E27FC236}">
                <a16:creationId xmlns:a16="http://schemas.microsoft.com/office/drawing/2014/main" id="{4EC4DB62-6C1D-0423-4B21-ED182D367932}"/>
              </a:ext>
            </a:extLst>
          </p:cNvPr>
          <p:cNvSpPr>
            <a:spLocks noGrp="1"/>
          </p:cNvSpPr>
          <p:nvPr>
            <p:ph idx="1"/>
          </p:nvPr>
        </p:nvSpPr>
        <p:spPr/>
        <p:txBody>
          <a:bodyPr/>
          <a:lstStyle/>
          <a:p>
            <a:pPr marL="0" indent="0">
              <a:buNone/>
            </a:pPr>
            <a:r>
              <a:rPr lang="en-US" sz="2000" b="0" i="0" dirty="0">
                <a:effectLst/>
              </a:rPr>
              <a:t>Seven ty</a:t>
            </a:r>
            <a:r>
              <a:rPr lang="en-US" sz="2000" dirty="0"/>
              <a:t>pes of breaches of academic integrity outlined by Georgian College: </a:t>
            </a:r>
          </a:p>
          <a:p>
            <a:pPr marL="514350" indent="-514350">
              <a:buFont typeface="+mj-lt"/>
              <a:buAutoNum type="arabicPeriod"/>
            </a:pPr>
            <a:r>
              <a:rPr lang="en-US" sz="2000" b="0" i="0" dirty="0">
                <a:effectLst/>
              </a:rPr>
              <a:t>Cheating</a:t>
            </a:r>
          </a:p>
          <a:p>
            <a:pPr marL="514350" indent="-514350">
              <a:buFont typeface="+mj-lt"/>
              <a:buAutoNum type="arabicPeriod"/>
            </a:pPr>
            <a:r>
              <a:rPr lang="en-US" sz="2000" dirty="0"/>
              <a:t>Fabrication</a:t>
            </a:r>
          </a:p>
          <a:p>
            <a:pPr marL="514350" indent="-514350">
              <a:buFont typeface="+mj-lt"/>
              <a:buAutoNum type="arabicPeriod"/>
            </a:pPr>
            <a:r>
              <a:rPr lang="en-US" sz="2000" b="0" i="0" dirty="0">
                <a:effectLst/>
              </a:rPr>
              <a:t>Plagiarism</a:t>
            </a:r>
          </a:p>
          <a:p>
            <a:pPr marL="514350" indent="-514350">
              <a:buFont typeface="+mj-lt"/>
              <a:buAutoNum type="arabicPeriod"/>
            </a:pPr>
            <a:r>
              <a:rPr lang="en-US" sz="2000" dirty="0"/>
              <a:t>Facilitating a breach of academic integrity</a:t>
            </a:r>
          </a:p>
          <a:p>
            <a:pPr marL="514350" indent="-514350">
              <a:buFont typeface="+mj-lt"/>
              <a:buAutoNum type="arabicPeriod"/>
            </a:pPr>
            <a:r>
              <a:rPr lang="en-US" sz="2000" dirty="0"/>
              <a:t>Impersonation</a:t>
            </a:r>
          </a:p>
          <a:p>
            <a:pPr marL="514350" indent="-514350">
              <a:buFont typeface="+mj-lt"/>
              <a:buAutoNum type="arabicPeriod"/>
            </a:pPr>
            <a:r>
              <a:rPr lang="en-US" sz="2000" b="0" i="0" dirty="0">
                <a:effectLst/>
              </a:rPr>
              <a:t>Denying access to information or materials and copyright violations</a:t>
            </a:r>
          </a:p>
          <a:p>
            <a:endParaRPr lang="en-US" dirty="0"/>
          </a:p>
        </p:txBody>
      </p:sp>
      <p:sp>
        <p:nvSpPr>
          <p:cNvPr id="4" name="Footer Placeholder 3">
            <a:extLst>
              <a:ext uri="{FF2B5EF4-FFF2-40B4-BE49-F238E27FC236}">
                <a16:creationId xmlns:a16="http://schemas.microsoft.com/office/drawing/2014/main" id="{8D441C68-CBEB-25DE-C7A3-682AE3FD28BA}"/>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CCEE7D53-D2C2-B52F-AC40-87ECF526FD46}"/>
              </a:ext>
            </a:extLst>
          </p:cNvPr>
          <p:cNvSpPr txBox="1"/>
          <p:nvPr/>
        </p:nvSpPr>
        <p:spPr>
          <a:xfrm>
            <a:off x="4370613" y="6382921"/>
            <a:ext cx="5823856" cy="338554"/>
          </a:xfrm>
          <a:prstGeom prst="rect">
            <a:avLst/>
          </a:prstGeom>
          <a:noFill/>
        </p:spPr>
        <p:txBody>
          <a:bodyPr wrap="square" rtlCol="0">
            <a:spAutoFit/>
          </a:bodyPr>
          <a:lstStyle/>
          <a:p>
            <a:r>
              <a:rPr lang="en-US" sz="1600" dirty="0">
                <a:solidFill>
                  <a:schemeClr val="tx2"/>
                </a:solidFill>
                <a:latin typeface="Avenir Next LT Pro Light (Body)"/>
              </a:rPr>
              <a:t>(Georgian College, n.d., as cited in </a:t>
            </a:r>
            <a:r>
              <a:rPr lang="en-US" sz="1600" dirty="0">
                <a:solidFill>
                  <a:srgbClr val="373D3F"/>
                </a:solidFill>
                <a:latin typeface="Avenir Next LT Pro Light (Body)"/>
              </a:rPr>
              <a:t>Booth et al</a:t>
            </a:r>
            <a:r>
              <a:rPr lang="en-US" sz="1600" dirty="0">
                <a:solidFill>
                  <a:schemeClr val="tx2"/>
                </a:solidFill>
                <a:latin typeface="Avenir Next LT Pro Light (Body)"/>
              </a:rPr>
              <a:t>., 2022)</a:t>
            </a:r>
          </a:p>
        </p:txBody>
      </p:sp>
      <p:sp>
        <p:nvSpPr>
          <p:cNvPr id="5" name="Slide Number Placeholder 4">
            <a:extLst>
              <a:ext uri="{FF2B5EF4-FFF2-40B4-BE49-F238E27FC236}">
                <a16:creationId xmlns:a16="http://schemas.microsoft.com/office/drawing/2014/main" id="{6DDAC2AC-52DB-B8F9-8774-886B9014EA0E}"/>
              </a:ext>
            </a:extLst>
          </p:cNvPr>
          <p:cNvSpPr>
            <a:spLocks noGrp="1"/>
          </p:cNvSpPr>
          <p:nvPr>
            <p:ph type="sldNum" sz="quarter" idx="12"/>
          </p:nvPr>
        </p:nvSpPr>
        <p:spPr/>
        <p:txBody>
          <a:bodyPr/>
          <a:lstStyle/>
          <a:p>
            <a:fld id="{5DEF7F31-0B8A-474A-B86C-91F381754329}" type="slidenum">
              <a:rPr lang="en-US" smtClean="0"/>
              <a:t>8</a:t>
            </a:fld>
            <a:endParaRPr lang="en-US" dirty="0"/>
          </a:p>
        </p:txBody>
      </p:sp>
    </p:spTree>
    <p:extLst>
      <p:ext uri="{BB962C8B-B14F-4D97-AF65-F5344CB8AC3E}">
        <p14:creationId xmlns:p14="http://schemas.microsoft.com/office/powerpoint/2010/main" val="719709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07940-1B1C-0A5B-ADD8-C4964372A74F}"/>
              </a:ext>
            </a:extLst>
          </p:cNvPr>
          <p:cNvSpPr>
            <a:spLocks noGrp="1"/>
          </p:cNvSpPr>
          <p:nvPr>
            <p:ph type="title"/>
          </p:nvPr>
        </p:nvSpPr>
        <p:spPr/>
        <p:txBody>
          <a:bodyPr>
            <a:normAutofit fontScale="90000"/>
          </a:bodyPr>
          <a:lstStyle/>
          <a:p>
            <a:r>
              <a:rPr lang="en-US" dirty="0"/>
              <a:t>Explore Academic Integrity &amp; Breach of Academic Integrity at Georgian College (Continued 1) </a:t>
            </a:r>
          </a:p>
        </p:txBody>
      </p:sp>
      <p:sp>
        <p:nvSpPr>
          <p:cNvPr id="3" name="Content Placeholder 2">
            <a:extLst>
              <a:ext uri="{FF2B5EF4-FFF2-40B4-BE49-F238E27FC236}">
                <a16:creationId xmlns:a16="http://schemas.microsoft.com/office/drawing/2014/main" id="{4D1C6A46-91E2-B5E8-D7D0-0984989ACAAE}"/>
              </a:ext>
            </a:extLst>
          </p:cNvPr>
          <p:cNvSpPr>
            <a:spLocks noGrp="1"/>
          </p:cNvSpPr>
          <p:nvPr>
            <p:ph idx="1"/>
          </p:nvPr>
        </p:nvSpPr>
        <p:spPr/>
        <p:txBody>
          <a:bodyPr/>
          <a:lstStyle/>
          <a:p>
            <a:r>
              <a:rPr lang="en-US" sz="2000" i="0" dirty="0">
                <a:solidFill>
                  <a:srgbClr val="000000"/>
                </a:solidFill>
                <a:effectLst/>
              </a:rPr>
              <a:t>Academic Integrity: Terminology:</a:t>
            </a:r>
          </a:p>
          <a:p>
            <a:pPr marL="560070" lvl="1" indent="-285750">
              <a:buFont typeface="Arial" panose="020B0604020202020204" pitchFamily="34" charset="0"/>
              <a:buChar char="•"/>
            </a:pPr>
            <a:r>
              <a:rPr lang="en-US" sz="1800" b="0" i="0" dirty="0">
                <a:solidFill>
                  <a:srgbClr val="000000"/>
                </a:solidFill>
                <a:effectLst/>
              </a:rPr>
              <a:t>Different academic institutions used slightly different words or definitions. In the following videos, you may hear some of these terms...</a:t>
            </a:r>
          </a:p>
          <a:p>
            <a:pPr marL="560070" lvl="1" indent="-285750">
              <a:buFont typeface="Arial" panose="020B0604020202020204" pitchFamily="34" charset="0"/>
              <a:buChar char="•"/>
            </a:pPr>
            <a:r>
              <a:rPr lang="en-US" sz="1800" b="0" i="0" dirty="0">
                <a:solidFill>
                  <a:srgbClr val="000000"/>
                </a:solidFill>
                <a:effectLst/>
              </a:rPr>
              <a:t>Academic honesty or integrity</a:t>
            </a:r>
          </a:p>
          <a:p>
            <a:pPr marL="560070" lvl="1" indent="-285750">
              <a:buFont typeface="Arial" panose="020B0604020202020204" pitchFamily="34" charset="0"/>
              <a:buChar char="•"/>
            </a:pPr>
            <a:r>
              <a:rPr lang="en-US" sz="1800" b="0" i="0" dirty="0">
                <a:solidFill>
                  <a:srgbClr val="000000"/>
                </a:solidFill>
                <a:effectLst/>
              </a:rPr>
              <a:t>Academic dishonesty or misconduct</a:t>
            </a:r>
          </a:p>
          <a:p>
            <a:pPr marL="560070" lvl="1" indent="-285750">
              <a:buFont typeface="Arial" panose="020B0604020202020204" pitchFamily="34" charset="0"/>
              <a:buChar char="•"/>
            </a:pPr>
            <a:r>
              <a:rPr lang="en-US" sz="1800" b="0" i="0" dirty="0">
                <a:solidFill>
                  <a:srgbClr val="000000"/>
                </a:solidFill>
                <a:effectLst/>
              </a:rPr>
              <a:t>Plagiarism, cheating, impersonation, fabrication, falsification... and many more</a:t>
            </a:r>
          </a:p>
          <a:p>
            <a:pPr marL="514350" indent="-285750"/>
            <a:r>
              <a:rPr lang="en-US" sz="2000" b="0" dirty="0">
                <a:solidFill>
                  <a:srgbClr val="000000"/>
                </a:solidFill>
              </a:rPr>
              <a:t>Watch the </a:t>
            </a:r>
            <a:r>
              <a:rPr lang="en-US" sz="2000" dirty="0">
                <a:solidFill>
                  <a:srgbClr val="000000"/>
                </a:solidFill>
                <a:hlinkClick r:id="rId3"/>
              </a:rPr>
              <a:t>Academic Integrity: Types of Academic Misconduct video</a:t>
            </a:r>
            <a:endParaRPr lang="en-US" sz="2200" b="0" i="0" dirty="0">
              <a:effectLst/>
            </a:endParaRPr>
          </a:p>
          <a:p>
            <a:endParaRPr lang="en-US" dirty="0"/>
          </a:p>
        </p:txBody>
      </p:sp>
      <p:sp>
        <p:nvSpPr>
          <p:cNvPr id="4" name="Footer Placeholder 3">
            <a:extLst>
              <a:ext uri="{FF2B5EF4-FFF2-40B4-BE49-F238E27FC236}">
                <a16:creationId xmlns:a16="http://schemas.microsoft.com/office/drawing/2014/main" id="{97EC6AB4-6509-3171-C44A-755E17F93A1C}"/>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5CB9BC2A-5466-4972-ED0D-4D1F9BCAB926}"/>
              </a:ext>
            </a:extLst>
          </p:cNvPr>
          <p:cNvSpPr txBox="1"/>
          <p:nvPr/>
        </p:nvSpPr>
        <p:spPr>
          <a:xfrm>
            <a:off x="4370613" y="6382921"/>
            <a:ext cx="5823856" cy="338554"/>
          </a:xfrm>
          <a:prstGeom prst="rect">
            <a:avLst/>
          </a:prstGeom>
          <a:noFill/>
        </p:spPr>
        <p:txBody>
          <a:bodyPr wrap="square" rtlCol="0">
            <a:spAutoFit/>
          </a:bodyPr>
          <a:lstStyle/>
          <a:p>
            <a:r>
              <a:rPr lang="en-US" sz="1600" dirty="0">
                <a:solidFill>
                  <a:schemeClr val="tx2"/>
                </a:solidFill>
                <a:latin typeface="Avenir Next LT Pro Light (Body)"/>
              </a:rPr>
              <a:t>(Georgian College, n.d., as cited in </a:t>
            </a:r>
            <a:r>
              <a:rPr lang="en-US" sz="1600" dirty="0">
                <a:solidFill>
                  <a:srgbClr val="373D3F"/>
                </a:solidFill>
                <a:latin typeface="Avenir Next LT Pro Light (Body)"/>
              </a:rPr>
              <a:t>Booth et al</a:t>
            </a:r>
            <a:r>
              <a:rPr lang="en-US" sz="1600" dirty="0">
                <a:solidFill>
                  <a:schemeClr val="tx2"/>
                </a:solidFill>
                <a:latin typeface="Avenir Next LT Pro Light (Body)"/>
              </a:rPr>
              <a:t>., 2022)</a:t>
            </a:r>
          </a:p>
        </p:txBody>
      </p:sp>
      <p:sp>
        <p:nvSpPr>
          <p:cNvPr id="5" name="Slide Number Placeholder 4">
            <a:extLst>
              <a:ext uri="{FF2B5EF4-FFF2-40B4-BE49-F238E27FC236}">
                <a16:creationId xmlns:a16="http://schemas.microsoft.com/office/drawing/2014/main" id="{A574E32C-E603-0E2B-7699-6194BF41EBBA}"/>
              </a:ext>
            </a:extLst>
          </p:cNvPr>
          <p:cNvSpPr>
            <a:spLocks noGrp="1"/>
          </p:cNvSpPr>
          <p:nvPr>
            <p:ph type="sldNum" sz="quarter" idx="12"/>
          </p:nvPr>
        </p:nvSpPr>
        <p:spPr/>
        <p:txBody>
          <a:bodyPr/>
          <a:lstStyle/>
          <a:p>
            <a:fld id="{5DEF7F31-0B8A-474A-B86C-91F381754329}" type="slidenum">
              <a:rPr lang="en-US" smtClean="0"/>
              <a:t>9</a:t>
            </a:fld>
            <a:endParaRPr lang="en-US" dirty="0"/>
          </a:p>
        </p:txBody>
      </p:sp>
    </p:spTree>
    <p:extLst>
      <p:ext uri="{BB962C8B-B14F-4D97-AF65-F5344CB8AC3E}">
        <p14:creationId xmlns:p14="http://schemas.microsoft.com/office/powerpoint/2010/main" val="2734446687"/>
      </p:ext>
    </p:extLst>
  </p:cSld>
  <p:clrMapOvr>
    <a:masterClrMapping/>
  </p:clrMapOvr>
</p:sld>
</file>

<file path=ppt/theme/theme1.xml><?xml version="1.0" encoding="utf-8"?>
<a:theme xmlns:a="http://schemas.openxmlformats.org/drawingml/2006/main" name="BlocksVTI">
  <a:themeElements>
    <a:clrScheme name="Custom 4">
      <a:dk1>
        <a:sysClr val="windowText" lastClr="000000"/>
      </a:dk1>
      <a:lt1>
        <a:sysClr val="window" lastClr="FFFFFF"/>
      </a:lt1>
      <a:dk2>
        <a:srgbClr val="1B3843"/>
      </a:dk2>
      <a:lt2>
        <a:srgbClr val="F2F3F1"/>
      </a:lt2>
      <a:accent1>
        <a:srgbClr val="7A8592"/>
      </a:accent1>
      <a:accent2>
        <a:srgbClr val="8C8C96"/>
      </a:accent2>
      <a:accent3>
        <a:srgbClr val="7A6C76"/>
      </a:accent3>
      <a:accent4>
        <a:srgbClr val="A7AA9D"/>
      </a:accent4>
      <a:accent5>
        <a:srgbClr val="63787F"/>
      </a:accent5>
      <a:accent6>
        <a:srgbClr val="889DA5"/>
      </a:accent6>
      <a:hlink>
        <a:srgbClr val="002060"/>
      </a:hlink>
      <a:folHlink>
        <a:srgbClr val="002060"/>
      </a:folHlink>
    </a:clrScheme>
    <a:fontScheme name="Avenir">
      <a:majorFont>
        <a:latin typeface="Avenir Next LT Pro"/>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sVTI" id="{31656FE6-20D8-4105-85EA-706EC9332BE9}" vid="{039DFFC9-9B25-4063-9235-B287A446F50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57ea68b1-4d50-472f-9c24-c5e3d9af93fd" xsi:nil="true"/>
    <lcf76f155ced4ddcb4097134ff3c332f xmlns="2c46aebe-e55f-417f-84c0-33e2637dc132">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89A05E4BDC9A747A979C8FFFF84C17F" ma:contentTypeVersion="15" ma:contentTypeDescription="Create a new document." ma:contentTypeScope="" ma:versionID="ac00aa41f2863b35d6ff25bd8b298fae">
  <xsd:schema xmlns:xsd="http://www.w3.org/2001/XMLSchema" xmlns:xs="http://www.w3.org/2001/XMLSchema" xmlns:p="http://schemas.microsoft.com/office/2006/metadata/properties" xmlns:ns2="2c46aebe-e55f-417f-84c0-33e2637dc132" xmlns:ns3="57ea68b1-4d50-472f-9c24-c5e3d9af93fd" targetNamespace="http://schemas.microsoft.com/office/2006/metadata/properties" ma:root="true" ma:fieldsID="17162eedc2d414b7ea6077bf881f4fe5" ns2:_="" ns3:_="">
    <xsd:import namespace="2c46aebe-e55f-417f-84c0-33e2637dc132"/>
    <xsd:import namespace="57ea68b1-4d50-472f-9c24-c5e3d9af93f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6aebe-e55f-417f-84c0-33e2637dc1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d9a59e6a-29c3-4921-9c03-4d7ff3dd46bf"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7ea68b1-4d50-472f-9c24-c5e3d9af93fd"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29750ea3-d6ae-4b13-a323-8ca9f69553a4}" ma:internalName="TaxCatchAll" ma:showField="CatchAllData" ma:web="57ea68b1-4d50-472f-9c24-c5e3d9af93fd">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CF0A693-A3B0-42B5-A4F7-F2D14C17AEDF}">
  <ds:schemaRefs>
    <ds:schemaRef ds:uri="http://schemas.microsoft.com/sharepoint/v3/contenttype/forms"/>
  </ds:schemaRefs>
</ds:datastoreItem>
</file>

<file path=customXml/itemProps2.xml><?xml version="1.0" encoding="utf-8"?>
<ds:datastoreItem xmlns:ds="http://schemas.openxmlformats.org/officeDocument/2006/customXml" ds:itemID="{AC1DB62A-14ED-4C3A-95A4-90313B0095DF}">
  <ds:schemaRefs>
    <ds:schemaRef ds:uri="http://schemas.microsoft.com/office/2006/metadata/properties"/>
    <ds:schemaRef ds:uri="http://schemas.microsoft.com/office/infopath/2007/PartnerControls"/>
    <ds:schemaRef ds:uri="57ea68b1-4d50-472f-9c24-c5e3d9af93fd"/>
    <ds:schemaRef ds:uri="2c46aebe-e55f-417f-84c0-33e2637dc132"/>
  </ds:schemaRefs>
</ds:datastoreItem>
</file>

<file path=customXml/itemProps3.xml><?xml version="1.0" encoding="utf-8"?>
<ds:datastoreItem xmlns:ds="http://schemas.openxmlformats.org/officeDocument/2006/customXml" ds:itemID="{A3F69B6A-0124-4370-8134-F4421E0F2B5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46aebe-e55f-417f-84c0-33e2637dc132"/>
    <ds:schemaRef ds:uri="57ea68b1-4d50-472f-9c24-c5e3d9af93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7894</Words>
  <Application>Microsoft Office PowerPoint</Application>
  <PresentationFormat>Widescreen</PresentationFormat>
  <Paragraphs>628</Paragraphs>
  <Slides>65</Slides>
  <Notes>60</Notes>
  <HiddenSlides>0</HiddenSlides>
  <MMClips>0</MMClips>
  <ScaleCrop>false</ScaleCrop>
  <HeadingPairs>
    <vt:vector size="4" baseType="variant">
      <vt:variant>
        <vt:lpstr>Theme</vt:lpstr>
      </vt:variant>
      <vt:variant>
        <vt:i4>1</vt:i4>
      </vt:variant>
      <vt:variant>
        <vt:lpstr>Slide Titles</vt:lpstr>
      </vt:variant>
      <vt:variant>
        <vt:i4>65</vt:i4>
      </vt:variant>
    </vt:vector>
  </HeadingPairs>
  <TitlesOfParts>
    <vt:vector size="66" baseType="lpstr">
      <vt:lpstr>BlocksVTI</vt:lpstr>
      <vt:lpstr>Communication Essentials for College Chapter Chapter 1: Introduction</vt:lpstr>
      <vt:lpstr>Chapter 1: Introduction</vt:lpstr>
      <vt:lpstr>1.4 – Academic Integrity</vt:lpstr>
      <vt:lpstr>1.4 – Academic Integrity (Continued)</vt:lpstr>
      <vt:lpstr>Academic Integrity: A shared responsibility</vt:lpstr>
      <vt:lpstr>Why you should care</vt:lpstr>
      <vt:lpstr>Explore Academic Integrity &amp; Breach of Academic Integrity at Georgian College </vt:lpstr>
      <vt:lpstr>Academic Integrity &amp; Breaches of Academic Integrity at Georgian College (Continued)</vt:lpstr>
      <vt:lpstr>Explore Academic Integrity &amp; Breach of Academic Integrity at Georgian College (Continued 1) </vt:lpstr>
      <vt:lpstr>Academic Integrity Values</vt:lpstr>
      <vt:lpstr>Honesty</vt:lpstr>
      <vt:lpstr>Honesty Scenario </vt:lpstr>
      <vt:lpstr>Honesty Scenario Responses</vt:lpstr>
      <vt:lpstr>Honesty Scenario Responses (Continued 1)</vt:lpstr>
      <vt:lpstr>Honesty Scenario Responses (Continued 2)</vt:lpstr>
      <vt:lpstr>Trust</vt:lpstr>
      <vt:lpstr>Trust Scenario</vt:lpstr>
      <vt:lpstr>Trust Scenario Responses</vt:lpstr>
      <vt:lpstr>Trust Scenario Responses (Continued 1)</vt:lpstr>
      <vt:lpstr>Trust Scenario Responses (Continued 2)</vt:lpstr>
      <vt:lpstr>Trust Scenario Responses (Continued 3)</vt:lpstr>
      <vt:lpstr>Fairness</vt:lpstr>
      <vt:lpstr>Fairness Scenario</vt:lpstr>
      <vt:lpstr>Fairness Scenario Responses</vt:lpstr>
      <vt:lpstr>Fairness Scenario Responses (Continued 1)</vt:lpstr>
      <vt:lpstr>Fairness Scenario Responses (Continued 2)</vt:lpstr>
      <vt:lpstr>Respect</vt:lpstr>
      <vt:lpstr>Respect Scenario</vt:lpstr>
      <vt:lpstr>Respect Scenario Responses</vt:lpstr>
      <vt:lpstr>Respect Scenario Responses (Continued 1)</vt:lpstr>
      <vt:lpstr>Respect Scenario Responses (Continued 2)</vt:lpstr>
      <vt:lpstr>Respect Scenario Responses (Continued 3)</vt:lpstr>
      <vt:lpstr>Respect Scenario Responses (Continued 4)</vt:lpstr>
      <vt:lpstr>Responsibility</vt:lpstr>
      <vt:lpstr>Responsibility Scenario</vt:lpstr>
      <vt:lpstr>Responsibility Scenario Responses</vt:lpstr>
      <vt:lpstr>Responsibility Scenario Responses (Continued 1)</vt:lpstr>
      <vt:lpstr>Responsibility Scenario Responses (Continued 2)</vt:lpstr>
      <vt:lpstr>Responsibility Scenario Responses (Continued 3)</vt:lpstr>
      <vt:lpstr>Responsibility Scenario Responses (Continued 4)</vt:lpstr>
      <vt:lpstr>Responsibility Scenario Responses (Continued 5)</vt:lpstr>
      <vt:lpstr>Responsibility Scenario Responses (Continued 6)</vt:lpstr>
      <vt:lpstr>Responsibility Scenario Responses (Continued 8)</vt:lpstr>
      <vt:lpstr>Courage</vt:lpstr>
      <vt:lpstr>Courage Scenario</vt:lpstr>
      <vt:lpstr>Courage Scenario: Responses </vt:lpstr>
      <vt:lpstr>Courage Scenario: Responses (Continued 1)</vt:lpstr>
      <vt:lpstr>Courage Scenario: Responses (Continued 2)</vt:lpstr>
      <vt:lpstr>Courage Scenario: Responses (Continued 3) </vt:lpstr>
      <vt:lpstr>Artificial Intelligence (AI) Tools &amp; Academic Integrity</vt:lpstr>
      <vt:lpstr>Artificial Intelligence (AI) Tools &amp; Academic Integrity (Continued)</vt:lpstr>
      <vt:lpstr>Thinking of using AI Tools? Check before you do!</vt:lpstr>
      <vt:lpstr>Thinking of using AI Tools? Check before you do! (Continued)</vt:lpstr>
      <vt:lpstr>Reminder – Plagiarism &amp; Breaches of Academic Integrity</vt:lpstr>
      <vt:lpstr>What should students know about AI tools &amp; ChatGPT?</vt:lpstr>
      <vt:lpstr>What should students know about AI tools &amp; ChatGPT? (Continued 1)</vt:lpstr>
      <vt:lpstr>What should students know about AI tools &amp; ChatGPT? (Continued 2)</vt:lpstr>
      <vt:lpstr>What should students know about AI tools &amp; ChatGPT? (Continued 3)</vt:lpstr>
      <vt:lpstr>Academic Integrity Resources for Students</vt:lpstr>
      <vt:lpstr>Chapter 1.4 - Key Takeaways</vt:lpstr>
      <vt:lpstr>Chapter 1.4 - Key Takeaways (Continued 1)</vt:lpstr>
      <vt:lpstr>Chapter 1.4 - Key Takeaways (Continued 2)</vt:lpstr>
      <vt:lpstr>References &amp; Attributions</vt:lpstr>
      <vt:lpstr>References &amp; Attributions (Continued)</vt:lpstr>
      <vt:lpstr>References &amp; Attributions (Continued 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Essentials for College Chapter Chapter 1: Introduction</dc:title>
  <dc:creator/>
  <cp:lastModifiedBy/>
  <cp:revision>20</cp:revision>
  <dcterms:created xsi:type="dcterms:W3CDTF">2024-08-02T20:56:03Z</dcterms:created>
  <dcterms:modified xsi:type="dcterms:W3CDTF">2024-08-16T15:26:37Z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0x010100B89A05E4BDC9A747A979C8FFFF84C17F</vt:lpwstr>
  </property>
  <property fmtid="{D5CDD505-2E9C-101B-9397-08002B2CF9AE}" pid="3" name="MediaServiceImageTags">
    <vt:lpwstr/>
  </property>
</Properties>
</file>