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24"/>
  </p:notesMasterIdLst>
  <p:sldIdLst>
    <p:sldId id="256" r:id="rId2"/>
    <p:sldId id="515" r:id="rId3"/>
    <p:sldId id="626" r:id="rId4"/>
    <p:sldId id="537" r:id="rId5"/>
    <p:sldId id="538" r:id="rId6"/>
    <p:sldId id="540" r:id="rId7"/>
    <p:sldId id="542" r:id="rId8"/>
    <p:sldId id="543" r:id="rId9"/>
    <p:sldId id="627" r:id="rId10"/>
    <p:sldId id="628" r:id="rId11"/>
    <p:sldId id="629" r:id="rId12"/>
    <p:sldId id="632" r:id="rId13"/>
    <p:sldId id="630" r:id="rId14"/>
    <p:sldId id="631" r:id="rId15"/>
    <p:sldId id="633" r:id="rId16"/>
    <p:sldId id="634" r:id="rId17"/>
    <p:sldId id="635" r:id="rId18"/>
    <p:sldId id="636" r:id="rId19"/>
    <p:sldId id="637" r:id="rId20"/>
    <p:sldId id="638" r:id="rId21"/>
    <p:sldId id="639" r:id="rId22"/>
    <p:sldId id="64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7F3EB1-E80D-4C87-BD3F-FA541542868B}" v="47" dt="2024-08-02T20:42:54.326"/>
    <p1510:client id="{2BC230F7-D379-4D7C-B0D1-9F6335979F20}" v="1" dt="2024-08-02T16:17:44.198"/>
    <p1510:client id="{49080EB1-BBE1-4702-B325-5F3748A391F0}" v="22" dt="2024-08-02T16:07:00.488"/>
    <p1510:client id="{50C7FE47-2A58-4F25-8A90-4477A4D73053}" v="15" dt="2024-08-02T19:29:22.811"/>
    <p1510:client id="{7F13E612-AAA1-4FE1-AE72-E9485A644233}" v="5" dt="2024-08-02T20:55:47.250"/>
    <p1510:client id="{87539B35-E619-44C3-B2A5-7A5357AAFBD2}" v="4" dt="2024-08-02T18:57:10.109"/>
    <p1510:client id="{B9B77E48-2D6A-49CB-BA34-D92DE9E72B34}" v="9" dt="2024-08-02T20:22:16.127"/>
    <p1510:client id="{E0676DE5-C138-4413-AB5B-D0A09CEEFAA6}" v="12" dt="2024-08-01T20:56:31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74" autoAdjust="0"/>
    <p:restoredTop sz="81356" autoAdjust="0"/>
  </p:normalViewPr>
  <p:slideViewPr>
    <p:cSldViewPr snapToGrid="0">
      <p:cViewPr varScale="1">
        <p:scale>
          <a:sx n="90" d="100"/>
          <a:sy n="90" d="100"/>
        </p:scale>
        <p:origin x="186" y="84"/>
      </p:cViewPr>
      <p:guideLst/>
    </p:cSldViewPr>
  </p:slideViewPr>
  <p:outlineViewPr>
    <p:cViewPr>
      <p:scale>
        <a:sx n="33" d="100"/>
        <a:sy n="33" d="100"/>
      </p:scale>
      <p:origin x="0" y="-84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0F246-C5B2-4AB3-984E-7581F956D48C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6979-2B17-4C1F-A3E8-FBF627698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02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part/chapter1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nnect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kpu.pressbooks.pub/studystrategizesucceed/chapter/connect-with-your-instructor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sa/4.0/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ofessionalism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ofessionalism/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chapter/whycomm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academic-integrity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ferenceboard.ca/edu/employability-skills.aspx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reers.workopolis.com/advice/how-many-jobs-do-canadians-hold-in-a-lifetime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theguardian.com/us-news/2017/jun/26/jobs-future-automation-robots-skills-creative-health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hycomm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hycomm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hycomm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1: Introduction was taken directly from </a:t>
            </a:r>
            <a:r>
              <a:rPr lang="en-US" b="1" i="0" u="none" strike="noStrike" dirty="0">
                <a:effectLst/>
                <a:latin typeface="Karla" pitchFamily="2" charset="0"/>
                <a:hlinkClick r:id="rId3"/>
              </a:rPr>
              <a:t>Chapter 1</a:t>
            </a:r>
            <a:r>
              <a:rPr lang="en-US" b="1" i="0" u="none" strike="noStrike" dirty="0">
                <a:effectLst/>
                <a:latin typeface="Karla" pitchFamily="2" charset="0"/>
              </a:rPr>
              <a:t>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11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was taken directly from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1.2</a:t>
            </a:r>
            <a:r>
              <a:rPr lang="en-US" dirty="0">
                <a:hlinkClick r:id="rId3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 Booth, Emily Cramer &amp; Amanda Quibell</a:t>
            </a:r>
            <a:r>
              <a:rPr lang="en-US" dirty="0"/>
              <a:t> under a </a:t>
            </a:r>
            <a:r>
              <a:rPr lang="en-US" dirty="0">
                <a:hlinkClick r:id="rId5"/>
              </a:rPr>
              <a:t>CC BY-NC 4.0</a:t>
            </a:r>
            <a:r>
              <a:rPr lang="en-US" dirty="0"/>
              <a:t> License.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17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/>
              <a:t>“</a:t>
            </a:r>
            <a:r>
              <a:rPr lang="en-US" sz="1200" i="1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Connect with your instructor</a:t>
            </a:r>
            <a:r>
              <a:rPr lang="en-US" sz="1200" i="1" dirty="0"/>
              <a:t>” by </a:t>
            </a:r>
            <a:r>
              <a:rPr lang="en-US" sz="1200" i="1" dirty="0" err="1"/>
              <a:t>Rawia</a:t>
            </a:r>
            <a:r>
              <a:rPr lang="en-US" sz="1200" i="1" dirty="0"/>
              <a:t> </a:t>
            </a:r>
            <a:r>
              <a:rPr lang="en-US" sz="1200" i="1" dirty="0" err="1"/>
              <a:t>Inaim</a:t>
            </a:r>
            <a:r>
              <a:rPr lang="en-US" sz="1200" i="1" dirty="0"/>
              <a:t> , licensed under </a:t>
            </a:r>
            <a:r>
              <a:rPr lang="en-US" sz="1200" i="1" dirty="0">
                <a:hlinkClick r:id="rId4"/>
              </a:rPr>
              <a:t>CC BY-SA 4.0.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03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Objectives was taken directly from </a:t>
            </a:r>
            <a:r>
              <a:rPr lang="en-US" dirty="0">
                <a:hlinkClick r:id="rId3"/>
              </a:rPr>
              <a:t>Chapter 1.3 </a:t>
            </a:r>
            <a:r>
              <a:rPr lang="en-US" dirty="0"/>
              <a:t>of </a:t>
            </a:r>
            <a:r>
              <a:rPr lang="en-US" dirty="0">
                <a:hlinkClick r:id="rId4"/>
              </a:rPr>
              <a:t>Communication Essentials for College</a:t>
            </a:r>
            <a:r>
              <a:rPr lang="en-US" dirty="0"/>
              <a:t> by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 Booth, Emily Cramer &amp; Amanda Quibell</a:t>
            </a:r>
            <a:r>
              <a:rPr lang="en-US" dirty="0"/>
              <a:t> under a </a:t>
            </a:r>
            <a:r>
              <a:rPr lang="en-US" dirty="0">
                <a:hlinkClick r:id="rId5"/>
              </a:rPr>
              <a:t>CC BY-NC 4.0</a:t>
            </a:r>
            <a:r>
              <a:rPr lang="en-US" dirty="0"/>
              <a:t> License.  No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539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Definition of Academic Integrity was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1.3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 Booth, Emily Cramer &amp; Amanda Quibell</a:t>
            </a:r>
            <a:r>
              <a:rPr lang="en-US" dirty="0"/>
              <a:t> under a </a:t>
            </a:r>
            <a:r>
              <a:rPr lang="en-US" dirty="0">
                <a:hlinkClick r:id="rId5"/>
              </a:rPr>
              <a:t>CC BY-NC 4.0</a:t>
            </a:r>
            <a:r>
              <a:rPr lang="en-US" dirty="0"/>
              <a:t> License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16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Learning Objectives was taken directly from </a:t>
            </a: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Chapter 1.4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Communication Essentials for College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en-US" sz="1200" dirty="0"/>
              <a:t>Jen Booth, Emily Cramer &amp; Amanda </a:t>
            </a:r>
            <a:r>
              <a:rPr lang="en-US" sz="1200" dirty="0" err="1"/>
              <a:t>Quibell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CC BY-NC 4.0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License. No changes were made.  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613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66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Conference Board of Canada. (n.d.-a). </a:t>
            </a:r>
            <a:r>
              <a:rPr lang="en-US" i="1" dirty="0"/>
              <a:t>Employability skills</a:t>
            </a:r>
            <a:r>
              <a:rPr lang="en-US" dirty="0"/>
              <a:t>.  </a:t>
            </a:r>
            <a:r>
              <a:rPr lang="en-US" dirty="0">
                <a:hlinkClick r:id="rId3"/>
              </a:rPr>
              <a:t>https://www.conferenceboard.ca/edu/employability-skills.aspx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695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0995" indent="-340995">
              <a:buNone/>
            </a:pPr>
            <a:r>
              <a:rPr lang="en-US" sz="1800" dirty="0"/>
              <a:t>Harris, P. (2014, December 4). </a:t>
            </a:r>
            <a:r>
              <a:rPr lang="en-US" sz="1800" i="1" dirty="0"/>
              <a:t>How many jobs do Canadians hold in a lifetime?</a:t>
            </a:r>
            <a:r>
              <a:rPr lang="en-US" sz="1800" dirty="0"/>
              <a:t> Workopolis. </a:t>
            </a:r>
            <a:r>
              <a:rPr lang="en-US" sz="1800" u="sng" dirty="0">
                <a:hlinkClick r:id="rId3"/>
              </a:rPr>
              <a:t>https://careers.workopolis.com/advice/how-many-jobs-do-canadians-hold-in-a-lifetime/</a:t>
            </a:r>
            <a:endParaRPr lang="en-US" sz="1800" u="sng" dirty="0">
              <a:cs typeface="Calibri" panose="020F0502020204030204"/>
            </a:endParaRPr>
          </a:p>
          <a:p>
            <a:pPr marL="340995" indent="-340995">
              <a:buNone/>
            </a:pPr>
            <a:r>
              <a:rPr lang="en-US" sz="1800" dirty="0" err="1"/>
              <a:t>Mahdawi</a:t>
            </a:r>
            <a:r>
              <a:rPr lang="en-US" sz="1800" dirty="0"/>
              <a:t>, A. (2017, June 26). What jobs will still be around in 20 years? Read this to prepare your future. </a:t>
            </a:r>
            <a:r>
              <a:rPr lang="en-US" sz="1800" i="1" dirty="0"/>
              <a:t>The Guardian</a:t>
            </a:r>
            <a:r>
              <a:rPr lang="en-US" sz="1800" dirty="0"/>
              <a:t>. </a:t>
            </a:r>
            <a:r>
              <a:rPr lang="en-US" sz="1800" u="sng" dirty="0">
                <a:hlinkClick r:id="rId4"/>
              </a:rPr>
              <a:t>https://www.theguardian.com/us-news/2017/jun/26/jobs-future-automation-robots-skills-creative-health</a:t>
            </a:r>
            <a:endParaRPr lang="en-US" sz="1800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05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example was taken directly from </a:t>
            </a:r>
            <a:r>
              <a:rPr lang="en-US" sz="18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1.1</a:t>
            </a: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8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 Booth, Emily Cramer &amp; Amanda Quibell</a:t>
            </a:r>
            <a:r>
              <a:rPr lang="en-US" sz="1800" dirty="0"/>
              <a:t> under a </a:t>
            </a:r>
            <a:r>
              <a:rPr lang="en-US" sz="1800" dirty="0">
                <a:hlinkClick r:id="rId5"/>
              </a:rPr>
              <a:t>CC BY-NC 4.0</a:t>
            </a:r>
            <a:r>
              <a:rPr lang="en-US" sz="1800" dirty="0"/>
              <a:t> License. </a:t>
            </a: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 changes were made.  </a:t>
            </a:r>
            <a:r>
              <a:rPr lang="en-US" sz="1800" dirty="0"/>
              <a:t> </a:t>
            </a:r>
            <a:endParaRPr lang="en-US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043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1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was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 Booth, Emily Cramer &amp; Amanda Quibell</a:t>
            </a:r>
            <a:r>
              <a:rPr lang="en-US" dirty="0"/>
              <a:t> under a </a:t>
            </a:r>
            <a:r>
              <a:rPr lang="en-US" dirty="0">
                <a:hlinkClick r:id="rId5"/>
              </a:rPr>
              <a:t>CC BY-NC 4.0</a:t>
            </a:r>
            <a:r>
              <a:rPr lang="en-US" dirty="0"/>
              <a:t> License.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 changes were made.  </a:t>
            </a:r>
            <a:r>
              <a:rPr lang="en-US" dirty="0"/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6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was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 Booth, Emily Cramer &amp; Amanda Quibell</a:t>
            </a:r>
            <a:r>
              <a:rPr lang="en-US" dirty="0"/>
              <a:t> under a </a:t>
            </a:r>
            <a:r>
              <a:rPr lang="en-US" dirty="0">
                <a:hlinkClick r:id="rId5"/>
              </a:rPr>
              <a:t>CC BY-NC 4.0</a:t>
            </a:r>
            <a:r>
              <a:rPr lang="en-US" dirty="0"/>
              <a:t> License.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 changes were made.  </a:t>
            </a:r>
            <a:r>
              <a:rPr lang="en-US" dirty="0"/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219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CD077-5EF6-43B1-861B-7A759ACDA1EC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403346" y="1917949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3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16ED-17D8-46EC-8D1B-AF9A4AF7EFDB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0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DFE3-8159-4214-9F62-361BD937271D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28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86954-8675-4568-8589-FFA0DFCFFCF4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597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y Takeawa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2FA81F-F492-4428-8845-A70FF162F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9329"/>
            <a:ext cx="12192000" cy="2082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EF588-5035-4D7A-B6DD-2A0CD883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644236"/>
            <a:ext cx="10308771" cy="1046452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90DF-6242-4D82-9077-908190909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334924"/>
            <a:ext cx="10308771" cy="38420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E0D27-7263-4217-9779-D1E0A667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E830361-1618-43BA-8AB7-493978DD9A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90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0202-D62E-4330-9088-A504FD2A55F6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6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983E-03D1-4AE8-ABCE-484D841F8990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8F243A-8D24-BE4F-8125-4EDC3DDA7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0355" y="6356350"/>
            <a:ext cx="410973" cy="365125"/>
          </a:xfrm>
        </p:spPr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9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5511-D7D3-47D9-AA9B-EC4BA09A67A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8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3CD8-81C6-4C97-8A34-F27222CDFB41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44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1378D-4462-410A-9779-B4FC0AE845C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23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74BA-F693-4697-AEAB-2AE93B7A657E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79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FC87-4A69-449C-8E90-8DB209D0CD8A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4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84FFF-F694-47A7-B29B-CA699226EE26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9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28244FF-CB10-485A-A4F5-78AA2C494C08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493454C-9E6B-7179-F5A8-B2D0F1348E8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69824" y="1363656"/>
            <a:ext cx="2583743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9" r:id="rId13"/>
  </p:sldLayoutIdLst>
  <p:hf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4.0/" TargetMode="External"/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kpu.pressbooks.pub/studystrategizesucceed/chapter/connect-with-your-instructo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png"/><Relationship Id="rId4" Type="http://schemas.openxmlformats.org/officeDocument/2006/relationships/hyperlink" Target="https://creativecommons.org/licenses/by-sa/4.0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" TargetMode="External"/><Relationship Id="rId2" Type="http://schemas.openxmlformats.org/officeDocument/2006/relationships/hyperlink" Target="https://www.conferenceboard.ca/edu/employability-skills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heguardian.com/us-news/2017/jun/26/jobs-future-automation-robots-skills-creative-health" TargetMode="External"/><Relationship Id="rId4" Type="http://schemas.openxmlformats.org/officeDocument/2006/relationships/hyperlink" Target="https://careers.workopolis.com/advice/how-many-jobs-do-canadians-hold-in-a-lifetim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0">
            <a:extLst>
              <a:ext uri="{FF2B5EF4-FFF2-40B4-BE49-F238E27FC236}">
                <a16:creationId xmlns:a16="http://schemas.microsoft.com/office/drawing/2014/main" id="{845648E2-B946-43A1-80DE-C50CBBDF9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6F5EE-D65E-DE1E-CA31-1839F821C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8" y="1597961"/>
            <a:ext cx="4304590" cy="3162300"/>
          </a:xfrm>
        </p:spPr>
        <p:txBody>
          <a:bodyPr anchor="b">
            <a:normAutofit/>
          </a:bodyPr>
          <a:lstStyle/>
          <a:p>
            <a:r>
              <a:rPr lang="en-US" dirty="0"/>
              <a:t>Communication Essentials for College</a:t>
            </a:r>
            <a:br>
              <a:rPr lang="en-US" dirty="0"/>
            </a:br>
            <a:r>
              <a:rPr lang="en-US" dirty="0"/>
              <a:t>Chapter </a:t>
            </a:r>
            <a:r>
              <a:rPr lang="en-US" dirty="0" err="1"/>
              <a:t>Chapter</a:t>
            </a:r>
            <a:r>
              <a:rPr lang="en-US" dirty="0"/>
              <a:t> 1: 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02BE6-A31A-EF23-BD5A-C5F9C1484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9"/>
            <a:ext cx="5614023" cy="985075"/>
          </a:xfrm>
        </p:spPr>
        <p:txBody>
          <a:bodyPr anchor="t">
            <a:normAutofit fontScale="77500" lnSpcReduction="2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Slides created to accompany </a:t>
            </a:r>
            <a:r>
              <a:rPr lang="en-US" sz="1800" i="1" dirty="0">
                <a:solidFill>
                  <a:srgbClr val="14438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 Essentials for College</a:t>
            </a:r>
            <a:r>
              <a:rPr lang="en-US" sz="1800" dirty="0">
                <a:solidFill>
                  <a:srgbClr val="39393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rgbClr val="39393A"/>
                </a:solidFill>
              </a:rPr>
              <a:t>by Jen Booth, Emily Cramer &amp; Amanda Quibell, Georgian College.</a:t>
            </a:r>
          </a:p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Except where otherwise noted, all material is licensed under </a:t>
            </a:r>
            <a:r>
              <a:rPr lang="en-US" sz="1800" dirty="0">
                <a:solidFill>
                  <a:srgbClr val="14438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NC 4.0</a:t>
            </a:r>
            <a:endParaRPr lang="en-US" dirty="0"/>
          </a:p>
        </p:txBody>
      </p:sp>
      <p:sp>
        <p:nvSpPr>
          <p:cNvPr id="36" name="Freeform: Shape 22">
            <a:extLst>
              <a:ext uri="{FF2B5EF4-FFF2-40B4-BE49-F238E27FC236}">
                <a16:creationId xmlns:a16="http://schemas.microsoft.com/office/drawing/2014/main" id="{EA06546B-3E90-4E24-BD32-C6BFD1CD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24">
            <a:extLst>
              <a:ext uri="{FF2B5EF4-FFF2-40B4-BE49-F238E27FC236}">
                <a16:creationId xmlns:a16="http://schemas.microsoft.com/office/drawing/2014/main" id="{3FA95682-BEE6-4B33-BA34-7E7BE497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3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E1FFF-E308-BF4B-056D-7B49CBB55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" t="-179" r="-270" b="362"/>
          <a:stretch/>
        </p:blipFill>
        <p:spPr>
          <a:xfrm>
            <a:off x="6802683" y="797973"/>
            <a:ext cx="3467173" cy="518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1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F4F2F-D741-34E1-E3B6-B3E31A9BC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1.1 </a:t>
            </a:r>
            <a:r>
              <a:rPr lang="en-US" b="1" dirty="0"/>
              <a:t>Key Takeaways</a:t>
            </a:r>
            <a:r>
              <a:rPr lang="en-US" dirty="0"/>
              <a:t>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C215A-A780-7CB1-F95C-BA7E4BE34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Employers value employees who excel in communication skills rather than just technical skills, by ensuring better workplace and client relations, they contribute directly to the viability of the organization.</a:t>
            </a:r>
          </a:p>
          <a:p>
            <a:r>
              <a:rPr lang="en-US" dirty="0"/>
              <a:t>The quality of your communication represents the quality of your work and the organization you work for, especially online when others have only your words to judge.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B1E2E3-B236-3DBB-18E5-997ED885E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1B6490-F29A-8861-94D6-728DC75EB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704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7BD44-4903-F2F9-8259-41BE60EAB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1.2 - Connect</a:t>
            </a:r>
            <a:r>
              <a:rPr lang="en-US" b="1" dirty="0"/>
              <a:t> With Your Instructor</a:t>
            </a:r>
            <a:r>
              <a:rPr lang="en-US" dirty="0"/>
              <a:t> 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DAF46-6544-000D-6B84-099E21ECDE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08E3FA-DE36-C544-5E13-688DB6CF0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ways to build a good relationship with your course instructors through in-class, email, and office hour communication.</a:t>
            </a:r>
          </a:p>
          <a:p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176BD-188A-CB83-0A78-7BF82D729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535FD-A152-F9A1-8006-A295AF262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990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F2751-9417-A2FF-FE1A-55C6BD326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In-Class Communication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999C4-6018-552D-4895-0375CC1F0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present in class and come prepared.</a:t>
            </a:r>
            <a:endParaRPr lang="en-US" dirty="0">
              <a:cs typeface="Calibri"/>
            </a:endParaRPr>
          </a:p>
          <a:p>
            <a:r>
              <a:rPr lang="en-US" dirty="0"/>
              <a:t>Ask questions.</a:t>
            </a:r>
            <a:endParaRPr lang="en-US" dirty="0">
              <a:cs typeface="Calibri"/>
            </a:endParaRPr>
          </a:p>
          <a:p>
            <a:r>
              <a:rPr lang="en-US" dirty="0"/>
              <a:t>Actively listen to what your instructor is saying.</a:t>
            </a: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Resolve doubts about a topic by asking questions after class instead of arguing with the instructor during class time.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D70828-F431-02B1-0862-937A82A87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74D17E-1E87-8E50-00E2-4362C6D45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614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94F0F-9C04-417A-CF13-690BAE30B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in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91867-0B84-9BE9-940C-344C65666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note of your instructors’ office hours after class and communicate with them during those hours.</a:t>
            </a:r>
          </a:p>
          <a:p>
            <a:r>
              <a:rPr lang="en-US" dirty="0"/>
              <a:t>Contact your instructor via email or schedule an appointment to discuss topics studied in class or resolve questions about assignments.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4ED717-D328-F07E-72A8-D9BAFCF16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768657-67DE-3461-0E61-E04BD72BF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05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56661-25C1-F6CA-4740-3EDC640E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in Office Hours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EC5B7-C99C-6D70-2FD3-90558D99F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Tips to effectively utilize the time: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Be punctual.</a:t>
            </a:r>
            <a:endParaRPr lang="en-US" b="0" dirty="0">
              <a:cs typeface="Calibri"/>
            </a:endParaRP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Come prepared with the course/assignment material.</a:t>
            </a:r>
            <a:endParaRPr lang="en-US" b="0" dirty="0">
              <a:cs typeface="Calibri"/>
            </a:endParaRP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Prepare questions ahead of time.</a:t>
            </a:r>
            <a:endParaRPr lang="en-US" b="0" dirty="0">
              <a:cs typeface="Calibri"/>
            </a:endParaRP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At the end of the meeting summarize key points to ensure you understand.</a:t>
            </a:r>
            <a:endParaRPr lang="en-US" b="0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73E49F-1654-0B56-AE1C-FC0DD406F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42B46-3B33-02DC-CA47-9BC85BBDD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570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FC565-401D-0366-F254-12AE19808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Communicating By Email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B5A83-2056-3F94-4826-F8C67F53F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email address provided by your institution.</a:t>
            </a:r>
          </a:p>
          <a:p>
            <a:r>
              <a:rPr lang="en-US" dirty="0"/>
              <a:t>Include a relevant subject line with your course name and email topic to get a quicker response from your instructor.</a:t>
            </a:r>
          </a:p>
          <a:p>
            <a:r>
              <a:rPr lang="en-US" dirty="0"/>
              <a:t>Write emails that are professional, clear, and concise.</a:t>
            </a:r>
          </a:p>
          <a:p>
            <a:r>
              <a:rPr lang="en-US" dirty="0"/>
              <a:t>Wait for instructor’s reply. Give them at least 24 to 48 hours to get back to you.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8393B7-46D3-CE47-4288-3523CDAB6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9A118D-6735-95A3-90C0-6C5103FD8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57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1CE4C-08BB-0397-686A-90A52F514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Communicating By Email (Continued)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B27E4-EC3E-04C9-EB2E-13EA497EB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1600" i="1" dirty="0"/>
              <a:t>Example email from instructor to student. Sent from a student email account. Use a specific subject line, polite tone and note your class and section. Image Credit: </a:t>
            </a:r>
            <a:r>
              <a:rPr lang="en-US" sz="1600" i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</a:t>
            </a:r>
            <a:r>
              <a:rPr lang="en-US" sz="1600" i="1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Connect with your instructor</a:t>
            </a:r>
            <a:r>
              <a:rPr lang="en-US" sz="1600" i="1" dirty="0"/>
              <a:t>” by </a:t>
            </a:r>
            <a:r>
              <a:rPr lang="en-US" sz="1600" i="1" dirty="0" err="1"/>
              <a:t>Rawia</a:t>
            </a:r>
            <a:r>
              <a:rPr lang="en-US" sz="1600" i="1" dirty="0"/>
              <a:t> </a:t>
            </a:r>
            <a:r>
              <a:rPr lang="en-US" sz="1600" i="1" dirty="0" err="1"/>
              <a:t>Inaim</a:t>
            </a:r>
            <a:r>
              <a:rPr lang="en-US" sz="1600" i="1" dirty="0"/>
              <a:t> , licensed under </a:t>
            </a:r>
            <a:r>
              <a:rPr lang="en-US" sz="1600" i="1" dirty="0">
                <a:hlinkClick r:id="rId4"/>
              </a:rPr>
              <a:t>CC BY-SA 4.0.</a:t>
            </a:r>
            <a:endParaRPr lang="en-US" sz="1600" i="1" dirty="0"/>
          </a:p>
          <a:p>
            <a:endParaRPr lang="en-US" dirty="0"/>
          </a:p>
        </p:txBody>
      </p:sp>
      <p:pic>
        <p:nvPicPr>
          <p:cNvPr id="8" name="Picture Placeholder 7" descr="Example email from instructor to student. Sent from a student email account. Use a specific subject line, polite tone and note your class and section. Image Credit: “Connect with your instructor” by Rawia Inaim , used under CC BY-SA">
            <a:extLst>
              <a:ext uri="{FF2B5EF4-FFF2-40B4-BE49-F238E27FC236}">
                <a16:creationId xmlns:a16="http://schemas.microsoft.com/office/drawing/2014/main" id="{B7AA30EB-C1EA-5088-C090-6AAC811743F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393" y="1683341"/>
            <a:ext cx="5478152" cy="349131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81D63-7176-0DD1-D099-C1A5FE3499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EE25D-4AE0-5DBF-D634-2D633B914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38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57295-5DFE-28B1-0002-1247A2D88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1.3 - Acting </a:t>
            </a:r>
            <a:r>
              <a:rPr lang="en-US" b="1" dirty="0"/>
              <a:t>Professional in an Online Environment</a:t>
            </a:r>
            <a:r>
              <a:rPr lang="en-US" dirty="0"/>
              <a:t> 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A1F18-CB91-D1E4-5590-BF74FB7E5A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CE7F-5D30-7555-E855-84948A0A7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fundamental </a:t>
            </a:r>
            <a:r>
              <a:rPr lang="en-US" dirty="0" err="1"/>
              <a:t>behaviours</a:t>
            </a:r>
            <a:r>
              <a:rPr lang="en-US" dirty="0"/>
              <a:t> to establish professionalism in an online learning environment.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7EDAA-22F2-E3F0-E277-8AD5CBF12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5620-F10A-9C7B-2846-D2F539D09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649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1758-95F6-C693-9665-8A0B9D42A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Online Professionalism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7C52B-AC97-DCF6-CE6C-C8DDDF045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the basic rule of online communication when interacting in academic or professional world: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Mute yourself when you are not speaking to minimize by background noise.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Be presentable and well-dressed like you would for in-person meetings.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Use proper tools and test them before joining the meeting.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452DF-0701-EA71-E6A4-5BF2367F8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289F2-4476-D0DC-A132-F61422876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56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E36F-8731-DF19-DA95-2FFFC7A2C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Online Discussion Boards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CC694-861F-7B16-0D9F-89744C689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professional relationships with your peers and colleagues while communicating on discussion boards/forums.</a:t>
            </a:r>
          </a:p>
          <a:p>
            <a:r>
              <a:rPr lang="en-US" dirty="0"/>
              <a:t>Be mindful of what you are saying to help avoid conflicts.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6AFE90-755C-9C31-0E4A-2764B8954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DF8D86-5F9D-BF4E-A9EC-030548D88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44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224D-BC8A-685B-238D-93B6D5F6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1: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0173-8679-D722-6F40-BAEF2EC2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1.1 – Why on earth am I taking another English course?</a:t>
            </a:r>
          </a:p>
          <a:p>
            <a:r>
              <a:rPr lang="en-US" dirty="0"/>
              <a:t>1.2 – Connect with your instructor</a:t>
            </a:r>
          </a:p>
          <a:p>
            <a:r>
              <a:rPr lang="en-US" dirty="0"/>
              <a:t>1.3 – Acting professional in an online environment</a:t>
            </a:r>
          </a:p>
          <a:p>
            <a:r>
              <a:rPr lang="en-US" dirty="0"/>
              <a:t>1.4 - Academic Integrity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3DFFA-104E-E40F-ACCE-118A32402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2EBFC-8444-03FD-AB19-0D3A7E69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952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E044A-AB4E-2362-76A8-A41F9C67A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Importance of Communication Skills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E8A10-395B-BF92-684C-B7F98C3AE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efficient way to reach out to professors and other departments is through email. </a:t>
            </a:r>
          </a:p>
          <a:p>
            <a:r>
              <a:rPr lang="en-US" dirty="0"/>
              <a:t>Whether you want to book an appointment or ask for help, follow all the rules of email communication i.e. include subject line and keep your message short and clear. </a:t>
            </a:r>
            <a:endParaRPr lang="en-US" dirty="0">
              <a:ea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15AC8B-8251-9BC7-176A-D5D95895E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DE001B-E6CC-CA54-0C98-D109DE74A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02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CAFAA-3110-5A37-9DA0-1EDAEEFF6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Academic Integrity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F7734-3F9C-6707-9A75-861C36958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largest concerns with online education is Academic Integrity</a:t>
            </a:r>
          </a:p>
          <a:p>
            <a:r>
              <a:rPr lang="en-US" dirty="0"/>
              <a:t>Academic integrity is the commitment to honesty while exemplifying moral </a:t>
            </a:r>
            <a:r>
              <a:rPr lang="en-US" dirty="0" err="1"/>
              <a:t>behaviour</a:t>
            </a:r>
            <a:r>
              <a:rPr lang="en-US" dirty="0"/>
              <a:t> in your studies (</a:t>
            </a:r>
            <a:r>
              <a:rPr lang="en-US" dirty="0">
                <a:solidFill>
                  <a:srgbClr val="39393A"/>
                </a:solidFill>
                <a:ea typeface="+mn-lt"/>
                <a:cs typeface="+mn-lt"/>
              </a:rPr>
              <a:t>Booth et al. , 2022</a:t>
            </a:r>
            <a:r>
              <a:rPr lang="en-US" dirty="0"/>
              <a:t>). </a:t>
            </a:r>
          </a:p>
          <a:p>
            <a:r>
              <a:rPr lang="en-US" dirty="0"/>
              <a:t>Higher education institutions have strict policies concerning academic misconduct and plagiarism. </a:t>
            </a:r>
          </a:p>
          <a:p>
            <a:r>
              <a:rPr lang="en-US" dirty="0"/>
              <a:t>Check with your institution about their Academic Integrity Policies.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F9E463-3C69-144B-4890-DDDDF0301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4F2AFA-5F2E-5CC1-3B08-71360A2AC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792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03098-D5EC-20D8-C59F-B7CA77EB2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 &amp; Attributions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0A344-D117-0AA4-331E-5C654366F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0995" indent="-340995">
              <a:buNone/>
            </a:pPr>
            <a:r>
              <a:rPr lang="en-US" dirty="0"/>
              <a:t>Conference Board of Canada. (n.d.-a). </a:t>
            </a:r>
            <a:r>
              <a:rPr lang="en-US" i="1" dirty="0"/>
              <a:t>Employability skills</a:t>
            </a:r>
            <a:r>
              <a:rPr lang="en-US" dirty="0"/>
              <a:t>.  </a:t>
            </a:r>
            <a:r>
              <a:rPr lang="en-US" dirty="0">
                <a:hlinkClick r:id="rId2"/>
              </a:rPr>
              <a:t>https://www.conferenceboard.ca/edu/employability-skills.aspx</a:t>
            </a:r>
            <a:endParaRPr lang="en-US" dirty="0">
              <a:cs typeface="Calibri" panose="020F0502020204030204"/>
            </a:endParaRPr>
          </a:p>
          <a:p>
            <a:pPr marL="340995" indent="-340995">
              <a:buNone/>
            </a:pPr>
            <a:r>
              <a:rPr lang="en-US" dirty="0"/>
              <a:t>Cramer, E., Quibell, A., &amp; Booth, J. (2022, February 28). </a:t>
            </a:r>
            <a:r>
              <a:rPr lang="en-US" i="1" dirty="0"/>
              <a:t>Communication Essentials for College</a:t>
            </a:r>
            <a:r>
              <a:rPr lang="en-US" dirty="0"/>
              <a:t>. </a:t>
            </a:r>
            <a:r>
              <a:rPr lang="en-US" dirty="0" err="1"/>
              <a:t>eCampus</a:t>
            </a:r>
            <a:r>
              <a:rPr lang="en-US" dirty="0"/>
              <a:t> Ontario Open Library. </a:t>
            </a:r>
            <a:r>
              <a:rPr lang="en-US" dirty="0">
                <a:hlinkClick r:id="rId3"/>
              </a:rPr>
              <a:t>https://ecampusontario.pre ssbooks.pub/</a:t>
            </a:r>
            <a:r>
              <a:rPr lang="en-US" dirty="0" err="1">
                <a:hlinkClick r:id="rId3"/>
              </a:rPr>
              <a:t>gccomm</a:t>
            </a:r>
            <a:r>
              <a:rPr lang="en-US" dirty="0">
                <a:hlinkClick r:id="rId3"/>
              </a:rPr>
              <a:t>/ </a:t>
            </a:r>
            <a:r>
              <a:rPr lang="en-US" dirty="0"/>
              <a:t> </a:t>
            </a:r>
          </a:p>
          <a:p>
            <a:pPr marL="340995" indent="-340995">
              <a:buNone/>
            </a:pPr>
            <a:r>
              <a:rPr lang="en-US" sz="2000" dirty="0"/>
              <a:t>Harris, P. (2014, December 4). </a:t>
            </a:r>
            <a:r>
              <a:rPr lang="en-US" sz="2000" i="1" dirty="0"/>
              <a:t>How many jobs do Canadians hold in a lifetime?</a:t>
            </a:r>
            <a:r>
              <a:rPr lang="en-US" sz="2000" dirty="0"/>
              <a:t> Workopolis. </a:t>
            </a:r>
            <a:r>
              <a:rPr lang="en-US" sz="2000" u="sng" dirty="0">
                <a:hlinkClick r:id="rId4"/>
              </a:rPr>
              <a:t>https://careers.workopolis.com/advice/how-many-jobs-do-canadians-hold-in-a-lifetime/</a:t>
            </a:r>
            <a:endParaRPr lang="en-US" sz="2000" u="sng" dirty="0">
              <a:cs typeface="Calibri" panose="020F0502020204030204"/>
            </a:endParaRPr>
          </a:p>
          <a:p>
            <a:pPr marL="340995" indent="-340995">
              <a:buNone/>
            </a:pPr>
            <a:r>
              <a:rPr lang="en-US" sz="2000" dirty="0" err="1"/>
              <a:t>Mahdawi</a:t>
            </a:r>
            <a:r>
              <a:rPr lang="en-US" sz="2000" dirty="0"/>
              <a:t>, A. (2017, June 26). What jobs will still be around in 20 years? Read this to prepare your future. </a:t>
            </a:r>
            <a:r>
              <a:rPr lang="en-US" sz="2000" i="1" dirty="0"/>
              <a:t>The </a:t>
            </a:r>
            <a:r>
              <a:rPr lang="en-US" sz="2000" i="1" dirty="0" err="1"/>
              <a:t>Guardian</a:t>
            </a:r>
            <a:r>
              <a:rPr lang="en-US" sz="2000" dirty="0" err="1"/>
              <a:t>.</a:t>
            </a:r>
            <a:r>
              <a:rPr lang="en-US" sz="2000" u="sng" dirty="0" err="1">
                <a:hlinkClick r:id="rId5"/>
              </a:rPr>
              <a:t>https</a:t>
            </a:r>
            <a:r>
              <a:rPr lang="en-US" sz="2000" u="sng" dirty="0">
                <a:hlinkClick r:id="rId5"/>
              </a:rPr>
              <a:t>://www.theguardian.com/us-news/2017/jun/26/jobs-future-automation-robots-skills-creative-health</a:t>
            </a:r>
            <a:endParaRPr lang="en-US" sz="2000" u="sng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CD7335-CBFC-A6CC-4C24-DAAEF4B375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358AE4-3C4A-0B47-9BC1-92C5CDFD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746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262AD-4206-2A32-05A0-F18DCBD11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1.4 – Academic Integrity (Continued)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B9CBD-201C-2E49-6B7E-8D887E1B49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2405A-8971-06C6-FE97-EDD8D4CAE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Identify resources and services at your college/university to help you complete your assignments with integrity.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Describe how the use of artificial intelligence tools in your academic work could be detrimental to your academic progress.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4A536-09AA-2D92-C503-627CF4A8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D1BC6-DD94-A537-8E07-959231F4F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894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1E118-CCB8-8125-7184-985FED0E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Communications vs. English Courses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C3757-EA4D-48F7-134A-462B177AA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Communications is the practice of interacting with others in the academic and professional world </a:t>
            </a:r>
          </a:p>
          <a:p>
            <a:pPr lvl="0"/>
            <a:r>
              <a:rPr lang="en-US" dirty="0"/>
              <a:t>Methods of communication are adapted based on the target audience. You wouldn’t talk to a professor the same way you would a long-time friendly co-worker</a:t>
            </a:r>
          </a:p>
          <a:p>
            <a:r>
              <a:rPr lang="en-US" dirty="0"/>
              <a:t>5 C’s of effective communication are: clear, concise, coherent, correct, and convincing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10C0C-F001-5519-5815-AD140D9F5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B93B4D-538D-4BD9-3A90-0552D51E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90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983E7-24CA-BB68-F6F0-B4C807592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Communication Skills Desired by Employers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34842-3A05-F9B4-763D-0B04C52F7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communication skills are required no matter what field you are working in and is a soft skill that helps you stand out from competition</a:t>
            </a:r>
          </a:p>
          <a:p>
            <a:r>
              <a:rPr lang="en-US" dirty="0"/>
              <a:t>Communication is the first category in the Conference Board of Canada’s Employability Skills list.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5A532-E70E-AEBF-F1F2-80516258C2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1E9CA1-D7F0-BF2D-7B9C-546B60A64691}"/>
              </a:ext>
            </a:extLst>
          </p:cNvPr>
          <p:cNvSpPr txBox="1"/>
          <p:nvPr/>
        </p:nvSpPr>
        <p:spPr>
          <a:xfrm>
            <a:off x="2647507" y="6341067"/>
            <a:ext cx="725672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sz="1600" dirty="0">
                <a:solidFill>
                  <a:srgbClr val="39393A"/>
                </a:solidFill>
              </a:rPr>
              <a:t>Conference</a:t>
            </a:r>
            <a:r>
              <a:rPr lang="en-US" dirty="0">
                <a:solidFill>
                  <a:srgbClr val="39393A"/>
                </a:solidFill>
              </a:rPr>
              <a:t> Board of Canada, n.d., as cited in </a:t>
            </a:r>
            <a:r>
              <a:rPr lang="en-US" dirty="0">
                <a:solidFill>
                  <a:srgbClr val="39393A"/>
                </a:solidFill>
                <a:ea typeface="+mn-lt"/>
                <a:cs typeface="+mn-lt"/>
              </a:rPr>
              <a:t>Booth et al. , 2022</a:t>
            </a:r>
            <a:r>
              <a:rPr lang="en-US" dirty="0">
                <a:solidFill>
                  <a:srgbClr val="39393A"/>
                </a:solidFill>
              </a:rPr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BFB7B1-852B-D850-3D3C-5582A79CC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35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6A6CC-9B89-5735-76CA-1A145989B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Diverse Skillset Featuring Communications Is Key to Survival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DC456-78A7-3F13-2002-4ECB9CD3C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recognized trends continue, then Canadians could hold as many as 15 jobs during their career (Harris, 2014, para. 8, </a:t>
            </a:r>
            <a:r>
              <a:rPr lang="en-US" dirty="0">
                <a:solidFill>
                  <a:srgbClr val="39393A"/>
                </a:solidFill>
              </a:rPr>
              <a:t>as cited in </a:t>
            </a:r>
            <a:r>
              <a:rPr lang="en-US" dirty="0">
                <a:solidFill>
                  <a:srgbClr val="39393A"/>
                </a:solidFill>
                <a:ea typeface="+mn-lt"/>
                <a:cs typeface="+mn-lt"/>
              </a:rPr>
              <a:t>Booth et al. , 2022</a:t>
            </a:r>
            <a:r>
              <a:rPr lang="en-US" dirty="0"/>
              <a:t>) and many will work for several employers at once (</a:t>
            </a:r>
            <a:r>
              <a:rPr lang="en-US" dirty="0" err="1"/>
              <a:t>Mahdawi</a:t>
            </a:r>
            <a:r>
              <a:rPr lang="en-US" dirty="0"/>
              <a:t>, 2017, </a:t>
            </a:r>
            <a:r>
              <a:rPr lang="en-US" dirty="0">
                <a:solidFill>
                  <a:srgbClr val="39393A"/>
                </a:solidFill>
              </a:rPr>
              <a:t>as cited in </a:t>
            </a:r>
            <a:r>
              <a:rPr lang="en-US" dirty="0">
                <a:solidFill>
                  <a:srgbClr val="39393A"/>
                </a:solidFill>
                <a:ea typeface="+mn-lt"/>
                <a:cs typeface="+mn-lt"/>
              </a:rPr>
              <a:t>Booth et al. , 2022</a:t>
            </a:r>
            <a:r>
              <a:rPr lang="en-US" dirty="0"/>
              <a:t>)</a:t>
            </a:r>
          </a:p>
          <a:p>
            <a:r>
              <a:rPr lang="en-US" dirty="0"/>
              <a:t>Effective communication skill is a key to switch between different roles to lead a balanced career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2000" b="0" i="0" u="sng" dirty="0">
              <a:effectLst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10910-7196-4E0C-DF7E-BA6F9AED9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389BDD-ECF3-0C9E-DC67-431EB9BD8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200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C92C0-01E1-820B-E71C-7BC3138AC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Diverse Skillset Featuring Communications Is Key to Survival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4DB62-6C1D-0423-4B21-ED182D367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Example:   </a:t>
            </a:r>
          </a:p>
          <a:p>
            <a:pPr marL="0" indent="0">
              <a:buNone/>
            </a:pPr>
            <a:r>
              <a:rPr lang="en-US" b="0" dirty="0"/>
              <a:t>A nurse who graduates with a diploma and enters the workforce quilting together a patchwork of part-time gigs in hospitals, care homes, clinics, and schools, for instance, won’t still be exhausted by this juggling act if they have the soft skills to rise to decision-making positions in any one of those places (</a:t>
            </a:r>
            <a:r>
              <a:rPr lang="en-US" b="0" dirty="0">
                <a:solidFill>
                  <a:srgbClr val="39393A"/>
                </a:solidFill>
                <a:ea typeface="+mn-lt"/>
                <a:cs typeface="+mn-lt"/>
              </a:rPr>
              <a:t>Booth et al. , 2022</a:t>
            </a:r>
            <a:r>
              <a:rPr lang="en-US" b="0" dirty="0"/>
              <a:t>).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41C68-CBEB-25DE-C7A3-682AE3FD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DAC2AC-52DB-B8F9-8774-886B9014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709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07940-1B1C-0A5B-ADD8-C4964372A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Communication Represents You and Your Employer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C6A46-91E2-B5E8-D7D0-0984989AC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Strong communication skills will catch the attention of potential employers.</a:t>
            </a:r>
          </a:p>
          <a:p>
            <a:r>
              <a:rPr lang="en-US" dirty="0"/>
              <a:t> People connect quality of communication with the quality of the job you will do.</a:t>
            </a:r>
          </a:p>
          <a:p>
            <a:r>
              <a:rPr lang="en-US" dirty="0"/>
              <a:t>Proofread (Always!!) Take time to write well thought-out responses and proofread multiple times to make sure there are no mistakes.</a:t>
            </a:r>
            <a:endParaRPr lang="en-US" dirty="0">
              <a:ea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EC6AB4-6509-3171-C44A-755E17F93A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4E32C-E603-0E2B-7699-6194BF41E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46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F4F2F-D741-34E1-E3B6-B3E31A9BC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1.1 </a:t>
            </a:r>
            <a:r>
              <a:rPr lang="en-US" b="1" dirty="0"/>
              <a:t>Key Takeaways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C215A-A780-7CB1-F95C-BA7E4BE34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teaching you the communications conventions for dealing with a variety of stakeholders, a course in Communications has different goals from your high school English course and is a vitally important step towards professionalizing you for entry or re-entry into the workforce.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B1E2E3-B236-3DBB-18E5-997ED885E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1B6490-F29A-8861-94D6-728DC75EB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41813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Custom 4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002060"/>
      </a:hlink>
      <a:folHlink>
        <a:srgbClr val="002060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A05E4BDC9A747A979C8FFFF84C17F" ma:contentTypeVersion="15" ma:contentTypeDescription="Create a new document." ma:contentTypeScope="" ma:versionID="ac00aa41f2863b35d6ff25bd8b298fae">
  <xsd:schema xmlns:xsd="http://www.w3.org/2001/XMLSchema" xmlns:xs="http://www.w3.org/2001/XMLSchema" xmlns:p="http://schemas.microsoft.com/office/2006/metadata/properties" xmlns:ns2="2c46aebe-e55f-417f-84c0-33e2637dc132" xmlns:ns3="57ea68b1-4d50-472f-9c24-c5e3d9af93fd" targetNamespace="http://schemas.microsoft.com/office/2006/metadata/properties" ma:root="true" ma:fieldsID="17162eedc2d414b7ea6077bf881f4fe5" ns2:_="" ns3:_="">
    <xsd:import namespace="2c46aebe-e55f-417f-84c0-33e2637dc132"/>
    <xsd:import namespace="57ea68b1-4d50-472f-9c24-c5e3d9af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6aebe-e55f-417f-84c0-33e2637dc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9a59e6a-29c3-4921-9c03-4d7ff3dd4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a68b1-4d50-472f-9c24-c5e3d9af93f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750ea3-d6ae-4b13-a323-8ca9f69553a4}" ma:internalName="TaxCatchAll" ma:showField="CatchAllData" ma:web="57ea68b1-4d50-472f-9c24-c5e3d9af93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a68b1-4d50-472f-9c24-c5e3d9af93fd" xsi:nil="true"/>
    <lcf76f155ced4ddcb4097134ff3c332f xmlns="2c46aebe-e55f-417f-84c0-33e2637dc1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B30EA3A-D9AA-4867-B91C-47C514C36B42}"/>
</file>

<file path=customXml/itemProps2.xml><?xml version="1.0" encoding="utf-8"?>
<ds:datastoreItem xmlns:ds="http://schemas.openxmlformats.org/officeDocument/2006/customXml" ds:itemID="{E1E6826E-277A-443C-A685-4034F0D339B6}"/>
</file>

<file path=customXml/itemProps3.xml><?xml version="1.0" encoding="utf-8"?>
<ds:datastoreItem xmlns:ds="http://schemas.openxmlformats.org/officeDocument/2006/customXml" ds:itemID="{840A39E4-CEFD-4913-BF87-9B938D8FE2E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1758</Words>
  <Application>Microsoft Office PowerPoint</Application>
  <PresentationFormat>Widescreen</PresentationFormat>
  <Paragraphs>151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Avenir Next LT Pro</vt:lpstr>
      <vt:lpstr>Avenir Next LT Pro Light</vt:lpstr>
      <vt:lpstr>Calibri</vt:lpstr>
      <vt:lpstr>Karla</vt:lpstr>
      <vt:lpstr>BlocksVTI</vt:lpstr>
      <vt:lpstr>Communication Essentials for College Chapter Chapter 1: Introduction</vt:lpstr>
      <vt:lpstr>Chapter 1: Introduction</vt:lpstr>
      <vt:lpstr>1.4 – Academic Integrity (Continued)</vt:lpstr>
      <vt:lpstr>Communications vs. English Courses</vt:lpstr>
      <vt:lpstr>Communication Skills Desired by Employers</vt:lpstr>
      <vt:lpstr>A Diverse Skillset Featuring Communications Is Key to Survival</vt:lpstr>
      <vt:lpstr>A Diverse Skillset Featuring Communications Is Key to Survival (Continued)</vt:lpstr>
      <vt:lpstr>Communication Represents You and Your Employer</vt:lpstr>
      <vt:lpstr>1.1 Key Takeaways</vt:lpstr>
      <vt:lpstr>Chapter 1.1 Key Takeaways (Continued)</vt:lpstr>
      <vt:lpstr>1.2 - Connect With Your Instructor </vt:lpstr>
      <vt:lpstr>In-Class Communication</vt:lpstr>
      <vt:lpstr>Communicating in Office Hours</vt:lpstr>
      <vt:lpstr>Communicating in Office Hours (Continued)</vt:lpstr>
      <vt:lpstr>Communicating By Email</vt:lpstr>
      <vt:lpstr>Communicating By Email (Continued)</vt:lpstr>
      <vt:lpstr>1.3 - Acting Professional in an Online Environment </vt:lpstr>
      <vt:lpstr>Online Professionalism</vt:lpstr>
      <vt:lpstr>Online Discussion Boards</vt:lpstr>
      <vt:lpstr>Importance of Communication Skills</vt:lpstr>
      <vt:lpstr>Academic Integrity</vt:lpstr>
      <vt:lpstr>References &amp; Attributions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2024-08-02T20:55:47Z</dcterms:created>
  <dcterms:modified xsi:type="dcterms:W3CDTF">2024-08-02T20:55:51Z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0x010100B89A05E4BDC9A747A979C8FFFF84C17F</vt:lpwstr>
  </property>
</Properties>
</file>