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9"/>
  </p:notesMasterIdLst>
  <p:handoutMasterIdLst>
    <p:handoutMasterId r:id="rId50"/>
  </p:handoutMasterIdLst>
  <p:sldIdLst>
    <p:sldId id="272" r:id="rId5"/>
    <p:sldId id="273" r:id="rId6"/>
    <p:sldId id="256" r:id="rId7"/>
    <p:sldId id="257" r:id="rId8"/>
    <p:sldId id="356" r:id="rId9"/>
    <p:sldId id="397" r:id="rId10"/>
    <p:sldId id="399" r:id="rId11"/>
    <p:sldId id="409" r:id="rId12"/>
    <p:sldId id="410" r:id="rId13"/>
    <p:sldId id="258" r:id="rId14"/>
    <p:sldId id="400" r:id="rId15"/>
    <p:sldId id="390" r:id="rId16"/>
    <p:sldId id="391" r:id="rId17"/>
    <p:sldId id="392" r:id="rId18"/>
    <p:sldId id="393" r:id="rId19"/>
    <p:sldId id="357" r:id="rId20"/>
    <p:sldId id="358" r:id="rId21"/>
    <p:sldId id="401" r:id="rId22"/>
    <p:sldId id="359" r:id="rId23"/>
    <p:sldId id="402" r:id="rId24"/>
    <p:sldId id="407" r:id="rId25"/>
    <p:sldId id="360" r:id="rId26"/>
    <p:sldId id="361" r:id="rId27"/>
    <p:sldId id="362" r:id="rId28"/>
    <p:sldId id="262" r:id="rId29"/>
    <p:sldId id="363" r:id="rId30"/>
    <p:sldId id="364" r:id="rId31"/>
    <p:sldId id="365" r:id="rId32"/>
    <p:sldId id="366" r:id="rId33"/>
    <p:sldId id="372" r:id="rId34"/>
    <p:sldId id="367" r:id="rId35"/>
    <p:sldId id="412" r:id="rId36"/>
    <p:sldId id="408" r:id="rId37"/>
    <p:sldId id="368" r:id="rId38"/>
    <p:sldId id="394" r:id="rId39"/>
    <p:sldId id="395" r:id="rId40"/>
    <p:sldId id="404" r:id="rId41"/>
    <p:sldId id="369" r:id="rId42"/>
    <p:sldId id="370" r:id="rId43"/>
    <p:sldId id="405" r:id="rId44"/>
    <p:sldId id="371" r:id="rId45"/>
    <p:sldId id="396" r:id="rId46"/>
    <p:sldId id="406" r:id="rId47"/>
    <p:sldId id="271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ima Shaima" initials="SS" lastIdx="1" clrIdx="0">
    <p:extLst>
      <p:ext uri="{19B8F6BF-5375-455C-9EA6-DF929625EA0E}">
        <p15:presenceInfo xmlns:p15="http://schemas.microsoft.com/office/powerpoint/2012/main" userId="S-1-5-21-2254327620-3129333571-3258934595-784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9393A"/>
    <a:srgbClr val="1BAD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83511" autoAdjust="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2708" y="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microsoft.com/office/2016/11/relationships/changesInfo" Target="changesInfos/changesInfo1.xml"/><Relationship Id="rId8" Type="http://schemas.openxmlformats.org/officeDocument/2006/relationships/slide" Target="slides/slide4.xml"/><Relationship Id="rId51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Jones" userId="d7fd67f7-a65d-448e-99ae-2d17d582b34b" providerId="ADAL" clId="{11A463A8-196A-4D40-A5B6-4B10980CD5F5}"/>
    <pc:docChg chg="modSld">
      <pc:chgData name="Jessica Jones" userId="d7fd67f7-a65d-448e-99ae-2d17d582b34b" providerId="ADAL" clId="{11A463A8-196A-4D40-A5B6-4B10980CD5F5}" dt="2023-08-30T19:47:52.458" v="176" actId="20577"/>
      <pc:docMkLst>
        <pc:docMk/>
      </pc:docMkLst>
      <pc:sldChg chg="modNotesTx">
        <pc:chgData name="Jessica Jones" userId="d7fd67f7-a65d-448e-99ae-2d17d582b34b" providerId="ADAL" clId="{11A463A8-196A-4D40-A5B6-4B10980CD5F5}" dt="2023-08-30T19:27:07.869" v="3"/>
        <pc:sldMkLst>
          <pc:docMk/>
          <pc:sldMk cId="1573012161" sldId="256"/>
        </pc:sldMkLst>
      </pc:sldChg>
      <pc:sldChg chg="modSp mod modNotesTx">
        <pc:chgData name="Jessica Jones" userId="d7fd67f7-a65d-448e-99ae-2d17d582b34b" providerId="ADAL" clId="{11A463A8-196A-4D40-A5B6-4B10980CD5F5}" dt="2023-08-30T19:28:01.829" v="14"/>
        <pc:sldMkLst>
          <pc:docMk/>
          <pc:sldMk cId="876694236" sldId="258"/>
        </pc:sldMkLst>
        <pc:spChg chg="mod">
          <ac:chgData name="Jessica Jones" userId="d7fd67f7-a65d-448e-99ae-2d17d582b34b" providerId="ADAL" clId="{11A463A8-196A-4D40-A5B6-4B10980CD5F5}" dt="2023-08-30T19:27:34.040" v="13" actId="1076"/>
          <ac:spMkLst>
            <pc:docMk/>
            <pc:sldMk cId="876694236" sldId="258"/>
            <ac:spMk id="7" creationId="{030C9F81-74E3-437F-8695-6A57E783BA23}"/>
          </ac:spMkLst>
        </pc:spChg>
      </pc:sldChg>
      <pc:sldChg chg="modNotesTx">
        <pc:chgData name="Jessica Jones" userId="d7fd67f7-a65d-448e-99ae-2d17d582b34b" providerId="ADAL" clId="{11A463A8-196A-4D40-A5B6-4B10980CD5F5}" dt="2023-08-30T19:37:03.449" v="87"/>
        <pc:sldMkLst>
          <pc:docMk/>
          <pc:sldMk cId="467500428" sldId="262"/>
        </pc:sldMkLst>
      </pc:sldChg>
      <pc:sldChg chg="modSp mod">
        <pc:chgData name="Jessica Jones" userId="d7fd67f7-a65d-448e-99ae-2d17d582b34b" providerId="ADAL" clId="{11A463A8-196A-4D40-A5B6-4B10980CD5F5}" dt="2023-08-30T19:47:52.458" v="176" actId="20577"/>
        <pc:sldMkLst>
          <pc:docMk/>
          <pc:sldMk cId="2317797066" sldId="271"/>
        </pc:sldMkLst>
        <pc:spChg chg="mod">
          <ac:chgData name="Jessica Jones" userId="d7fd67f7-a65d-448e-99ae-2d17d582b34b" providerId="ADAL" clId="{11A463A8-196A-4D40-A5B6-4B10980CD5F5}" dt="2023-08-30T19:47:52.458" v="176" actId="20577"/>
          <ac:spMkLst>
            <pc:docMk/>
            <pc:sldMk cId="2317797066" sldId="271"/>
            <ac:spMk id="3" creationId="{CE6156C3-3B61-4F6E-99EE-A35C1D7408FE}"/>
          </ac:spMkLst>
        </pc:spChg>
      </pc:sldChg>
      <pc:sldChg chg="modSp mod">
        <pc:chgData name="Jessica Jones" userId="d7fd67f7-a65d-448e-99ae-2d17d582b34b" providerId="ADAL" clId="{11A463A8-196A-4D40-A5B6-4B10980CD5F5}" dt="2023-08-30T19:26:59.781" v="1" actId="20577"/>
        <pc:sldMkLst>
          <pc:docMk/>
          <pc:sldMk cId="3897705396" sldId="272"/>
        </pc:sldMkLst>
        <pc:spChg chg="mod">
          <ac:chgData name="Jessica Jones" userId="d7fd67f7-a65d-448e-99ae-2d17d582b34b" providerId="ADAL" clId="{11A463A8-196A-4D40-A5B6-4B10980CD5F5}" dt="2023-08-30T19:26:59.781" v="1" actId="20577"/>
          <ac:spMkLst>
            <pc:docMk/>
            <pc:sldMk cId="3897705396" sldId="272"/>
            <ac:spMk id="3" creationId="{F6D64F13-0E75-4614-B4EC-338879DC1DBA}"/>
          </ac:spMkLst>
        </pc:spChg>
      </pc:sldChg>
      <pc:sldChg chg="modNotesTx">
        <pc:chgData name="Jessica Jones" userId="d7fd67f7-a65d-448e-99ae-2d17d582b34b" providerId="ADAL" clId="{11A463A8-196A-4D40-A5B6-4B10980CD5F5}" dt="2023-08-30T19:27:04.006" v="2"/>
        <pc:sldMkLst>
          <pc:docMk/>
          <pc:sldMk cId="4015404543" sldId="273"/>
        </pc:sldMkLst>
      </pc:sldChg>
      <pc:sldChg chg="modSp mod modNotesTx">
        <pc:chgData name="Jessica Jones" userId="d7fd67f7-a65d-448e-99ae-2d17d582b34b" providerId="ADAL" clId="{11A463A8-196A-4D40-A5B6-4B10980CD5F5}" dt="2023-08-30T19:29:02.386" v="28" actId="1076"/>
        <pc:sldMkLst>
          <pc:docMk/>
          <pc:sldMk cId="2428814343" sldId="357"/>
        </pc:sldMkLst>
        <pc:spChg chg="mod">
          <ac:chgData name="Jessica Jones" userId="d7fd67f7-a65d-448e-99ae-2d17d582b34b" providerId="ADAL" clId="{11A463A8-196A-4D40-A5B6-4B10980CD5F5}" dt="2023-08-30T19:29:02.386" v="28" actId="1076"/>
          <ac:spMkLst>
            <pc:docMk/>
            <pc:sldMk cId="2428814343" sldId="357"/>
            <ac:spMk id="6" creationId="{BB1A3B76-EC8D-439F-BA18-8110A1B4DC7A}"/>
          </ac:spMkLst>
        </pc:spChg>
      </pc:sldChg>
      <pc:sldChg chg="modSp mod modNotesTx">
        <pc:chgData name="Jessica Jones" userId="d7fd67f7-a65d-448e-99ae-2d17d582b34b" providerId="ADAL" clId="{11A463A8-196A-4D40-A5B6-4B10980CD5F5}" dt="2023-08-30T19:29:18.330" v="38" actId="1076"/>
        <pc:sldMkLst>
          <pc:docMk/>
          <pc:sldMk cId="1721768729" sldId="358"/>
        </pc:sldMkLst>
        <pc:spChg chg="mod">
          <ac:chgData name="Jessica Jones" userId="d7fd67f7-a65d-448e-99ae-2d17d582b34b" providerId="ADAL" clId="{11A463A8-196A-4D40-A5B6-4B10980CD5F5}" dt="2023-08-30T19:29:18.330" v="38" actId="1076"/>
          <ac:spMkLst>
            <pc:docMk/>
            <pc:sldMk cId="1721768729" sldId="358"/>
            <ac:spMk id="6" creationId="{0246EC2D-6ECB-4A84-A301-35AC083D6664}"/>
          </ac:spMkLst>
        </pc:spChg>
      </pc:sldChg>
      <pc:sldChg chg="modSp mod modNotesTx">
        <pc:chgData name="Jessica Jones" userId="d7fd67f7-a65d-448e-99ae-2d17d582b34b" providerId="ADAL" clId="{11A463A8-196A-4D40-A5B6-4B10980CD5F5}" dt="2023-08-30T19:29:36.211" v="57" actId="1036"/>
        <pc:sldMkLst>
          <pc:docMk/>
          <pc:sldMk cId="1326566352" sldId="359"/>
        </pc:sldMkLst>
        <pc:spChg chg="mod">
          <ac:chgData name="Jessica Jones" userId="d7fd67f7-a65d-448e-99ae-2d17d582b34b" providerId="ADAL" clId="{11A463A8-196A-4D40-A5B6-4B10980CD5F5}" dt="2023-08-30T19:29:36.211" v="57" actId="1036"/>
          <ac:spMkLst>
            <pc:docMk/>
            <pc:sldMk cId="1326566352" sldId="359"/>
            <ac:spMk id="6" creationId="{AFB0B6FB-5C11-4ECC-9989-CBC68B80F031}"/>
          </ac:spMkLst>
        </pc:spChg>
      </pc:sldChg>
      <pc:sldChg chg="modNotesTx">
        <pc:chgData name="Jessica Jones" userId="d7fd67f7-a65d-448e-99ae-2d17d582b34b" providerId="ADAL" clId="{11A463A8-196A-4D40-A5B6-4B10980CD5F5}" dt="2023-08-30T19:36:33.895" v="84"/>
        <pc:sldMkLst>
          <pc:docMk/>
          <pc:sldMk cId="1383533507" sldId="360"/>
        </pc:sldMkLst>
      </pc:sldChg>
      <pc:sldChg chg="modNotesTx">
        <pc:chgData name="Jessica Jones" userId="d7fd67f7-a65d-448e-99ae-2d17d582b34b" providerId="ADAL" clId="{11A463A8-196A-4D40-A5B6-4B10980CD5F5}" dt="2023-08-30T19:36:52.150" v="85"/>
        <pc:sldMkLst>
          <pc:docMk/>
          <pc:sldMk cId="4134911906" sldId="361"/>
        </pc:sldMkLst>
      </pc:sldChg>
      <pc:sldChg chg="modNotesTx">
        <pc:chgData name="Jessica Jones" userId="d7fd67f7-a65d-448e-99ae-2d17d582b34b" providerId="ADAL" clId="{11A463A8-196A-4D40-A5B6-4B10980CD5F5}" dt="2023-08-30T19:36:56.566" v="86"/>
        <pc:sldMkLst>
          <pc:docMk/>
          <pc:sldMk cId="4107485746" sldId="362"/>
        </pc:sldMkLst>
      </pc:sldChg>
      <pc:sldChg chg="modSp mod modNotesTx">
        <pc:chgData name="Jessica Jones" userId="d7fd67f7-a65d-448e-99ae-2d17d582b34b" providerId="ADAL" clId="{11A463A8-196A-4D40-A5B6-4B10980CD5F5}" dt="2023-08-30T19:37:19.341" v="97" actId="1076"/>
        <pc:sldMkLst>
          <pc:docMk/>
          <pc:sldMk cId="1878337125" sldId="364"/>
        </pc:sldMkLst>
        <pc:spChg chg="mod">
          <ac:chgData name="Jessica Jones" userId="d7fd67f7-a65d-448e-99ae-2d17d582b34b" providerId="ADAL" clId="{11A463A8-196A-4D40-A5B6-4B10980CD5F5}" dt="2023-08-30T19:37:19.341" v="97" actId="1076"/>
          <ac:spMkLst>
            <pc:docMk/>
            <pc:sldMk cId="1878337125" sldId="364"/>
            <ac:spMk id="6" creationId="{05A6A137-B5D0-45D3-AF5F-65BCF71E73B6}"/>
          </ac:spMkLst>
        </pc:spChg>
      </pc:sldChg>
      <pc:sldChg chg="modSp mod modNotesTx">
        <pc:chgData name="Jessica Jones" userId="d7fd67f7-a65d-448e-99ae-2d17d582b34b" providerId="ADAL" clId="{11A463A8-196A-4D40-A5B6-4B10980CD5F5}" dt="2023-08-30T19:37:38.594" v="107"/>
        <pc:sldMkLst>
          <pc:docMk/>
          <pc:sldMk cId="4119234447" sldId="367"/>
        </pc:sldMkLst>
        <pc:spChg chg="mod">
          <ac:chgData name="Jessica Jones" userId="d7fd67f7-a65d-448e-99ae-2d17d582b34b" providerId="ADAL" clId="{11A463A8-196A-4D40-A5B6-4B10980CD5F5}" dt="2023-08-30T19:37:34.160" v="106" actId="1076"/>
          <ac:spMkLst>
            <pc:docMk/>
            <pc:sldMk cId="4119234447" sldId="367"/>
            <ac:spMk id="6" creationId="{0644AE1E-96D8-40DB-9518-C38EF6894518}"/>
          </ac:spMkLst>
        </pc:spChg>
      </pc:sldChg>
      <pc:sldChg chg="modSp mod modNotesTx">
        <pc:chgData name="Jessica Jones" userId="d7fd67f7-a65d-448e-99ae-2d17d582b34b" providerId="ADAL" clId="{11A463A8-196A-4D40-A5B6-4B10980CD5F5}" dt="2023-08-30T19:39:57.911" v="137"/>
        <pc:sldMkLst>
          <pc:docMk/>
          <pc:sldMk cId="3125734949" sldId="368"/>
        </pc:sldMkLst>
        <pc:spChg chg="mod">
          <ac:chgData name="Jessica Jones" userId="d7fd67f7-a65d-448e-99ae-2d17d582b34b" providerId="ADAL" clId="{11A463A8-196A-4D40-A5B6-4B10980CD5F5}" dt="2023-08-30T19:39:55.260" v="136" actId="1076"/>
          <ac:spMkLst>
            <pc:docMk/>
            <pc:sldMk cId="3125734949" sldId="368"/>
            <ac:spMk id="6" creationId="{CD2686E4-7AAF-4F81-8270-BCA720A98287}"/>
          </ac:spMkLst>
        </pc:spChg>
      </pc:sldChg>
      <pc:sldChg chg="modNotesTx">
        <pc:chgData name="Jessica Jones" userId="d7fd67f7-a65d-448e-99ae-2d17d582b34b" providerId="ADAL" clId="{11A463A8-196A-4D40-A5B6-4B10980CD5F5}" dt="2023-08-30T19:47:02.048" v="154"/>
        <pc:sldMkLst>
          <pc:docMk/>
          <pc:sldMk cId="3734316455" sldId="369"/>
        </pc:sldMkLst>
      </pc:sldChg>
      <pc:sldChg chg="modNotesTx">
        <pc:chgData name="Jessica Jones" userId="d7fd67f7-a65d-448e-99ae-2d17d582b34b" providerId="ADAL" clId="{11A463A8-196A-4D40-A5B6-4B10980CD5F5}" dt="2023-08-30T19:47:05.812" v="155"/>
        <pc:sldMkLst>
          <pc:docMk/>
          <pc:sldMk cId="2345989469" sldId="370"/>
        </pc:sldMkLst>
      </pc:sldChg>
      <pc:sldChg chg="modNotesTx">
        <pc:chgData name="Jessica Jones" userId="d7fd67f7-a65d-448e-99ae-2d17d582b34b" providerId="ADAL" clId="{11A463A8-196A-4D40-A5B6-4B10980CD5F5}" dt="2023-08-30T19:47:22.693" v="157"/>
        <pc:sldMkLst>
          <pc:docMk/>
          <pc:sldMk cId="2161701947" sldId="371"/>
        </pc:sldMkLst>
      </pc:sldChg>
      <pc:sldChg chg="modNotesTx">
        <pc:chgData name="Jessica Jones" userId="d7fd67f7-a65d-448e-99ae-2d17d582b34b" providerId="ADAL" clId="{11A463A8-196A-4D40-A5B6-4B10980CD5F5}" dt="2023-08-30T19:28:35.631" v="15"/>
        <pc:sldMkLst>
          <pc:docMk/>
          <pc:sldMk cId="3726064749" sldId="390"/>
        </pc:sldMkLst>
      </pc:sldChg>
      <pc:sldChg chg="modNotesTx">
        <pc:chgData name="Jessica Jones" userId="d7fd67f7-a65d-448e-99ae-2d17d582b34b" providerId="ADAL" clId="{11A463A8-196A-4D40-A5B6-4B10980CD5F5}" dt="2023-08-30T19:28:40.007" v="16"/>
        <pc:sldMkLst>
          <pc:docMk/>
          <pc:sldMk cId="174304301" sldId="391"/>
        </pc:sldMkLst>
      </pc:sldChg>
      <pc:sldChg chg="modNotesTx">
        <pc:chgData name="Jessica Jones" userId="d7fd67f7-a65d-448e-99ae-2d17d582b34b" providerId="ADAL" clId="{11A463A8-196A-4D40-A5B6-4B10980CD5F5}" dt="2023-08-30T19:28:43.102" v="17"/>
        <pc:sldMkLst>
          <pc:docMk/>
          <pc:sldMk cId="2305422874" sldId="392"/>
        </pc:sldMkLst>
      </pc:sldChg>
      <pc:sldChg chg="modNotesTx">
        <pc:chgData name="Jessica Jones" userId="d7fd67f7-a65d-448e-99ae-2d17d582b34b" providerId="ADAL" clId="{11A463A8-196A-4D40-A5B6-4B10980CD5F5}" dt="2023-08-30T19:28:46.758" v="18"/>
        <pc:sldMkLst>
          <pc:docMk/>
          <pc:sldMk cId="2612729118" sldId="393"/>
        </pc:sldMkLst>
      </pc:sldChg>
      <pc:sldChg chg="modSp mod modNotesTx">
        <pc:chgData name="Jessica Jones" userId="d7fd67f7-a65d-448e-99ae-2d17d582b34b" providerId="ADAL" clId="{11A463A8-196A-4D40-A5B6-4B10980CD5F5}" dt="2023-08-30T19:40:35.009" v="153"/>
        <pc:sldMkLst>
          <pc:docMk/>
          <pc:sldMk cId="2310726347" sldId="394"/>
        </pc:sldMkLst>
        <pc:spChg chg="mod">
          <ac:chgData name="Jessica Jones" userId="d7fd67f7-a65d-448e-99ae-2d17d582b34b" providerId="ADAL" clId="{11A463A8-196A-4D40-A5B6-4B10980CD5F5}" dt="2023-08-30T19:40:25.280" v="152" actId="1076"/>
          <ac:spMkLst>
            <pc:docMk/>
            <pc:sldMk cId="2310726347" sldId="394"/>
            <ac:spMk id="6" creationId="{52513863-F0A5-4BFA-8B28-8F05386A42E5}"/>
          </ac:spMkLst>
        </pc:spChg>
      </pc:sldChg>
      <pc:sldChg chg="modNotesTx">
        <pc:chgData name="Jessica Jones" userId="d7fd67f7-a65d-448e-99ae-2d17d582b34b" providerId="ADAL" clId="{11A463A8-196A-4D40-A5B6-4B10980CD5F5}" dt="2023-08-30T19:47:26.948" v="158"/>
        <pc:sldMkLst>
          <pc:docMk/>
          <pc:sldMk cId="231370034" sldId="396"/>
        </pc:sldMkLst>
      </pc:sldChg>
      <pc:sldChg chg="modNotesTx">
        <pc:chgData name="Jessica Jones" userId="d7fd67f7-a65d-448e-99ae-2d17d582b34b" providerId="ADAL" clId="{11A463A8-196A-4D40-A5B6-4B10980CD5F5}" dt="2023-08-30T19:27:15.272" v="4"/>
        <pc:sldMkLst>
          <pc:docMk/>
          <pc:sldMk cId="1613695591" sldId="397"/>
        </pc:sldMkLst>
      </pc:sldChg>
      <pc:sldChg chg="modSp mod modNotesTx">
        <pc:chgData name="Jessica Jones" userId="d7fd67f7-a65d-448e-99ae-2d17d582b34b" providerId="ADAL" clId="{11A463A8-196A-4D40-A5B6-4B10980CD5F5}" dt="2023-08-30T19:30:03.586" v="67" actId="1076"/>
        <pc:sldMkLst>
          <pc:docMk/>
          <pc:sldMk cId="3274267745" sldId="402"/>
        </pc:sldMkLst>
        <pc:spChg chg="mod">
          <ac:chgData name="Jessica Jones" userId="d7fd67f7-a65d-448e-99ae-2d17d582b34b" providerId="ADAL" clId="{11A463A8-196A-4D40-A5B6-4B10980CD5F5}" dt="2023-08-30T19:30:03.586" v="67" actId="1076"/>
          <ac:spMkLst>
            <pc:docMk/>
            <pc:sldMk cId="3274267745" sldId="402"/>
            <ac:spMk id="6" creationId="{5219404C-6917-4096-9AB5-47B3BC0D8F87}"/>
          </ac:spMkLst>
        </pc:spChg>
      </pc:sldChg>
      <pc:sldChg chg="modNotesTx">
        <pc:chgData name="Jessica Jones" userId="d7fd67f7-a65d-448e-99ae-2d17d582b34b" providerId="ADAL" clId="{11A463A8-196A-4D40-A5B6-4B10980CD5F5}" dt="2023-08-30T19:47:12.427" v="156"/>
        <pc:sldMkLst>
          <pc:docMk/>
          <pc:sldMk cId="2628978735" sldId="405"/>
        </pc:sldMkLst>
      </pc:sldChg>
      <pc:sldChg chg="modNotesTx">
        <pc:chgData name="Jessica Jones" userId="d7fd67f7-a65d-448e-99ae-2d17d582b34b" providerId="ADAL" clId="{11A463A8-196A-4D40-A5B6-4B10980CD5F5}" dt="2023-08-30T19:47:32.513" v="159"/>
        <pc:sldMkLst>
          <pc:docMk/>
          <pc:sldMk cId="579941876" sldId="406"/>
        </pc:sldMkLst>
      </pc:sldChg>
      <pc:sldChg chg="modSp mod modNotesTx">
        <pc:chgData name="Jessica Jones" userId="d7fd67f7-a65d-448e-99ae-2d17d582b34b" providerId="ADAL" clId="{11A463A8-196A-4D40-A5B6-4B10980CD5F5}" dt="2023-08-30T19:30:19.788" v="83"/>
        <pc:sldMkLst>
          <pc:docMk/>
          <pc:sldMk cId="3807273204" sldId="407"/>
        </pc:sldMkLst>
        <pc:spChg chg="mod">
          <ac:chgData name="Jessica Jones" userId="d7fd67f7-a65d-448e-99ae-2d17d582b34b" providerId="ADAL" clId="{11A463A8-196A-4D40-A5B6-4B10980CD5F5}" dt="2023-08-30T19:30:16.738" v="82" actId="1076"/>
          <ac:spMkLst>
            <pc:docMk/>
            <pc:sldMk cId="3807273204" sldId="407"/>
            <ac:spMk id="6" creationId="{5219404C-6917-4096-9AB5-47B3BC0D8F87}"/>
          </ac:spMkLst>
        </pc:spChg>
      </pc:sldChg>
      <pc:sldChg chg="modSp mod modNotesTx">
        <pc:chgData name="Jessica Jones" userId="d7fd67f7-a65d-448e-99ae-2d17d582b34b" providerId="ADAL" clId="{11A463A8-196A-4D40-A5B6-4B10980CD5F5}" dt="2023-08-30T19:39:41.785" v="127"/>
        <pc:sldMkLst>
          <pc:docMk/>
          <pc:sldMk cId="2505320772" sldId="408"/>
        </pc:sldMkLst>
        <pc:spChg chg="mod">
          <ac:chgData name="Jessica Jones" userId="d7fd67f7-a65d-448e-99ae-2d17d582b34b" providerId="ADAL" clId="{11A463A8-196A-4D40-A5B6-4B10980CD5F5}" dt="2023-08-30T19:39:38.723" v="126" actId="1076"/>
          <ac:spMkLst>
            <pc:docMk/>
            <pc:sldMk cId="2505320772" sldId="408"/>
            <ac:spMk id="6" creationId="{B2A7A0B2-FE68-4AC5-BF44-E3BC2BD1F678}"/>
          </ac:spMkLst>
        </pc:spChg>
      </pc:sldChg>
      <pc:sldChg chg="modSp mod modNotesTx">
        <pc:chgData name="Jessica Jones" userId="d7fd67f7-a65d-448e-99ae-2d17d582b34b" providerId="ADAL" clId="{11A463A8-196A-4D40-A5B6-4B10980CD5F5}" dt="2023-08-30T19:39:29.592" v="117" actId="1076"/>
        <pc:sldMkLst>
          <pc:docMk/>
          <pc:sldMk cId="2348741892" sldId="412"/>
        </pc:sldMkLst>
        <pc:spChg chg="mod">
          <ac:chgData name="Jessica Jones" userId="d7fd67f7-a65d-448e-99ae-2d17d582b34b" providerId="ADAL" clId="{11A463A8-196A-4D40-A5B6-4B10980CD5F5}" dt="2023-08-30T19:39:29.592" v="117" actId="1076"/>
          <ac:spMkLst>
            <pc:docMk/>
            <pc:sldMk cId="2348741892" sldId="412"/>
            <ac:spMk id="6" creationId="{0644AE1E-96D8-40DB-9518-C38EF689451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481071-C0CF-4822-B897-C721CC620B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51608-F934-4817-BA3F-F7EC6278B2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E1967-807A-4858-B44C-4FC722C9C96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EC518-BBC7-41E1-B93D-64D7B02CD0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BE6E6-5D7D-47F0-803C-82A7E0F96F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6EA7-CA58-43EE-9A65-9E073A2B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328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9AB02-A8D3-4232-9722-AF298C03B889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C3616-1F47-4A9A-8191-3793907F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244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comm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/4.0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comm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/4.0/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comm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/4.0/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useeffect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useeffect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useeffect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useeffect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useeffect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pare-contrast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useeffect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useeffect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useeffect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useeffect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ersuasion/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ersuasion/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ersuasion/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ersuasion/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ersuasion/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ersuasion/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pare-contrast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ersuasion/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ersuasion/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ersuasion/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ersuasion/" TargetMode="External"/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comm/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/4.0/" TargetMode="External"/></Relationships>
</file>

<file path=ppt/notesSlides/_rels/notes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comm/" TargetMode="External"/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/4.0/" TargetMode="External"/></Relationships>
</file>

<file path=ppt/notesSlides/_rels/notes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comm/" TargetMode="External"/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/4.0/" TargetMode="Externa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pare-contrast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lib.umn.edu/writingforsuccess/chapter/10-7-comparison-and-contrast/#fresh-ch10_s07_s02_f01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-sa/4.0/" TargetMode="External"/><Relationship Id="rId4" Type="http://schemas.openxmlformats.org/officeDocument/2006/relationships/hyperlink" Target="https://open.lib.umn.edu/writingforsuccess/chapter/10-7-comparison-and-contrast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lib.umn.edu/writingforsuccess/chapter/10-7-comparison-and-contrast/#fresh-ch10_s07_s02_f01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-sa/4.0/" TargetMode="External"/><Relationship Id="rId4" Type="http://schemas.openxmlformats.org/officeDocument/2006/relationships/hyperlink" Target="https://open.lib.umn.edu/writingforsuccess/chapter/10-7-comparison-and-contrast/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pare-contrast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85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47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50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04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15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47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Cause and effect definitions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060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Structure of a Cause-and-Effect Essay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43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907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Writing a Cause-and-Effect Essay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083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Writing a Cause-and-Effect Essay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16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5: Rhetorical Modes 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41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Writing a Cause-and-Effect Essay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882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684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214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945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65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Features of persuasive essay was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625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Use of “I” in Writing was taken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095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Use of “I” in Writing was taken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481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ighlight>
                  <a:srgbClr val="FFFFFF"/>
                </a:highlight>
              </a:rPr>
              <a:t>Developing Sound Arguments – Checklist </a:t>
            </a:r>
            <a:r>
              <a:rPr lang="en-US" dirty="0"/>
              <a:t>was taken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made.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547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Fact and Opinion was taken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3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717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Visual Elements to Strengthen Arguments was taken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270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192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535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642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326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0119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604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43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16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92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a diagram and further explanation visit </a:t>
            </a:r>
            <a:r>
              <a:rPr lang="en-US" dirty="0">
                <a:hlinkClick r:id="rId3"/>
              </a:rPr>
              <a:t>chapter 5.1 </a:t>
            </a:r>
            <a:r>
              <a:rPr lang="en-US" dirty="0"/>
              <a:t>of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>
                <a:solidFill>
                  <a:schemeClr val="tx1"/>
                </a:solidFill>
                <a:hlinkClick r:id="rId4"/>
              </a:rPr>
              <a:t>Communication Essentials for College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39393A"/>
                </a:solidFill>
              </a:rPr>
              <a:t>by Jen Booth, Emily Cramer &amp; Amanda Quibell under 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>
                <a:solidFill>
                  <a:schemeClr val="tx1"/>
                </a:solidFill>
                <a:hlinkClick r:id="rId5"/>
              </a:rPr>
              <a:t>CC BY-NC 4.0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>
                <a:solidFill>
                  <a:srgbClr val="39393A"/>
                </a:solidFill>
              </a:rPr>
              <a:t>License.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67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Organize by subject: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Thesis (Organic vegetables may cost more than those that are conventionally grown, but when put to the test, they are definitely worth every extra penny).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1: Organic Vegetables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Chemicals/Pesticides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Nutrition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Taste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2: Conventional Vegetables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11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Chemicals/Pesticides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11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Nutrition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11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Taste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1200" dirty="0">
              <a:solidFill>
                <a:srgbClr val="373D3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1200" dirty="0">
              <a:solidFill>
                <a:srgbClr val="373D3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None/>
              <a:tabLst>
                <a:tab pos="457200" algn="l"/>
              </a:tabLst>
              <a:defRPr/>
            </a:pPr>
            <a:r>
              <a:rPr lang="en-US" sz="1100" b="1" dirty="0">
                <a:solidFill>
                  <a:schemeClr val="tx2"/>
                </a:solidFill>
                <a:latin typeface="Encode Sans"/>
              </a:rPr>
              <a:t>Source</a:t>
            </a:r>
            <a:r>
              <a:rPr lang="en-US" sz="1100" dirty="0">
                <a:solidFill>
                  <a:schemeClr val="tx2"/>
                </a:solidFill>
                <a:latin typeface="Encode Sans"/>
              </a:rPr>
              <a:t>: </a:t>
            </a:r>
            <a:r>
              <a:rPr lang="en-US" sz="1100" u="sng" dirty="0">
                <a:latin typeface="Encode Sans"/>
                <a:hlinkClick r:id="rId3"/>
              </a:rPr>
              <a:t>Compare and contrast – organize by subject</a:t>
            </a:r>
            <a:r>
              <a:rPr lang="en-US" sz="1100" dirty="0">
                <a:solidFill>
                  <a:srgbClr val="003180"/>
                </a:solidFill>
                <a:latin typeface="Encode Sans"/>
              </a:rPr>
              <a:t> by </a:t>
            </a:r>
            <a:r>
              <a:rPr lang="en-US" sz="1100" u="sng" dirty="0">
                <a:latin typeface="Encode Sans"/>
                <a:hlinkClick r:id="rId4"/>
              </a:rPr>
              <a:t>University of Minnesota</a:t>
            </a:r>
            <a:r>
              <a:rPr lang="en-US" sz="1100" dirty="0">
                <a:solidFill>
                  <a:srgbClr val="003180"/>
                </a:solidFill>
                <a:latin typeface="Encode Sans"/>
              </a:rPr>
              <a:t> </a:t>
            </a:r>
            <a:r>
              <a:rPr lang="en-US" sz="1100" dirty="0">
                <a:solidFill>
                  <a:schemeClr val="tx2"/>
                </a:solidFill>
                <a:latin typeface="Encode Sans"/>
              </a:rPr>
              <a:t>is licensed under </a:t>
            </a:r>
            <a:r>
              <a:rPr lang="en-US" sz="1100" u="sng" dirty="0">
                <a:latin typeface="Encode Sans"/>
                <a:hlinkClick r:id="rId5"/>
              </a:rPr>
              <a:t>CC BY-NC-SA</a:t>
            </a:r>
            <a:r>
              <a:rPr lang="en-US" sz="1100" dirty="0">
                <a:solidFill>
                  <a:srgbClr val="003180"/>
                </a:solidFill>
                <a:latin typeface="Encode Sans"/>
              </a:rPr>
              <a:t>. / </a:t>
            </a:r>
            <a:r>
              <a:rPr lang="en-US" sz="1100" dirty="0" err="1">
                <a:solidFill>
                  <a:schemeClr val="tx2"/>
                </a:solidFill>
                <a:latin typeface="Encode Sans"/>
              </a:rPr>
              <a:t>Colours</a:t>
            </a:r>
            <a:r>
              <a:rPr lang="en-US" sz="1100" dirty="0">
                <a:solidFill>
                  <a:schemeClr val="tx2"/>
                </a:solidFill>
                <a:latin typeface="Encode Sans"/>
              </a:rPr>
              <a:t> adjusted/images remade by Shaima.</a:t>
            </a:r>
            <a:endParaRPr lang="en-US" sz="1100" dirty="0">
              <a:solidFill>
                <a:schemeClr val="tx2"/>
              </a:solidFill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  <a:tabLst>
                <a:tab pos="457200" algn="l"/>
              </a:tabLs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11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Organize by Points: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Thesis (Organic vegetables may cost more than those that are conventionally grown, but when put to the test, they are definitely worth every extra penny).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 One 1: Chemical/Pesticides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1: Organic Vegetables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UcPeriod"/>
              <a:tabLst>
                <a:tab pos="457200" algn="l"/>
              </a:tabLst>
              <a:defRPr/>
            </a:pP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2: Conventional Vegetables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 2: Nutrition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1: Organic Vegetables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UcPeriod"/>
              <a:tabLst>
                <a:tab pos="457200" algn="l"/>
              </a:tabLst>
              <a:defRPr/>
            </a:pP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2: Conventional Vegetables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 3: Taste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1: Organic Vegetables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UcPeriod"/>
              <a:tabLst>
                <a:tab pos="457200" algn="l"/>
              </a:tabLst>
              <a:defRPr/>
            </a:pP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2: Conventional Vegetables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1200" dirty="0">
              <a:solidFill>
                <a:srgbClr val="373D3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None/>
              <a:tabLst>
                <a:tab pos="457200" algn="l"/>
              </a:tabLst>
              <a:defRPr/>
            </a:pPr>
            <a:r>
              <a:rPr lang="en-US" sz="1100" b="1" i="1" dirty="0">
                <a:solidFill>
                  <a:schemeClr val="tx2"/>
                </a:solidFill>
              </a:rPr>
              <a:t>Source</a:t>
            </a:r>
            <a:r>
              <a:rPr lang="en-US" sz="1100" i="1" dirty="0">
                <a:solidFill>
                  <a:schemeClr val="tx2"/>
                </a:solidFill>
              </a:rPr>
              <a:t>:</a:t>
            </a:r>
            <a:r>
              <a:rPr lang="en-US" sz="1100" i="1" dirty="0"/>
              <a:t> </a:t>
            </a:r>
            <a:r>
              <a:rPr lang="en-US" sz="1100" i="1" u="sng" dirty="0">
                <a:hlinkClick r:id="rId3"/>
              </a:rPr>
              <a:t>Compare and contrast – organize by points</a:t>
            </a:r>
            <a:r>
              <a:rPr lang="en-US" sz="1100" i="1" dirty="0"/>
              <a:t> </a:t>
            </a:r>
            <a:r>
              <a:rPr lang="en-US" sz="1100" i="1" dirty="0">
                <a:solidFill>
                  <a:schemeClr val="tx2"/>
                </a:solidFill>
              </a:rPr>
              <a:t>by</a:t>
            </a:r>
            <a:r>
              <a:rPr lang="en-US" sz="1100" i="1" dirty="0"/>
              <a:t> </a:t>
            </a:r>
            <a:r>
              <a:rPr lang="en-US" sz="1100" i="1" u="sng" dirty="0">
                <a:hlinkClick r:id="rId4"/>
              </a:rPr>
              <a:t>University of Minnesota</a:t>
            </a:r>
            <a:r>
              <a:rPr lang="en-US" sz="1100" i="1" dirty="0"/>
              <a:t> </a:t>
            </a:r>
            <a:r>
              <a:rPr lang="en-US" sz="1100" i="1" dirty="0">
                <a:solidFill>
                  <a:schemeClr val="tx2"/>
                </a:solidFill>
              </a:rPr>
              <a:t>is licensed under</a:t>
            </a:r>
            <a:r>
              <a:rPr lang="en-US" sz="1100" i="1" dirty="0"/>
              <a:t> </a:t>
            </a:r>
            <a:r>
              <a:rPr lang="en-US" sz="1100" i="1" u="sng" dirty="0">
                <a:hlinkClick r:id="rId5"/>
              </a:rPr>
              <a:t>CC BY-NC-SA</a:t>
            </a:r>
            <a:r>
              <a:rPr lang="en-US" sz="1100" i="1" dirty="0"/>
              <a:t>. </a:t>
            </a:r>
            <a:r>
              <a:rPr lang="en-US" sz="1100" i="1" dirty="0">
                <a:solidFill>
                  <a:schemeClr val="tx2"/>
                </a:solidFill>
              </a:rPr>
              <a:t>/ </a:t>
            </a:r>
            <a:r>
              <a:rPr lang="en-US" sz="1100" i="1" dirty="0" err="1">
                <a:solidFill>
                  <a:schemeClr val="tx2"/>
                </a:solidFill>
              </a:rPr>
              <a:t>Colours</a:t>
            </a:r>
            <a:r>
              <a:rPr lang="en-US" sz="1100" i="1" dirty="0">
                <a:solidFill>
                  <a:schemeClr val="tx2"/>
                </a:solidFill>
              </a:rPr>
              <a:t> adjusted/images remade by Shaima.</a:t>
            </a:r>
            <a:endParaRPr lang="en-US" sz="1100" dirty="0">
              <a:solidFill>
                <a:schemeClr val="tx2"/>
              </a:solidFill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  <a:tabLst>
                <a:tab pos="457200" algn="l"/>
              </a:tabLs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51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Writing a Comparison and Contrast Essay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09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/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vls.ecampusontario.ca/vls-2/" TargetMode="External"/><Relationship Id="rId4" Type="http://schemas.openxmlformats.org/officeDocument/2006/relationships/hyperlink" Target="https://ecampusontario.pressbooks.pub/gccomm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F65990C-B2FD-46D0-9B31-0E92E105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94192" y="-1"/>
            <a:ext cx="3797808" cy="6879099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EEF499-AF91-4E8E-A154-B30B7F59D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6316078" cy="2387600"/>
          </a:xfrm>
        </p:spPr>
        <p:txBody>
          <a:bodyPr anchor="b"/>
          <a:lstStyle>
            <a:lvl1pPr algn="l">
              <a:defRPr sz="6000" b="1">
                <a:solidFill>
                  <a:srgbClr val="39393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8DE66-98AD-41D8-A23E-197F9EDF6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498" y="3602038"/>
            <a:ext cx="6316078" cy="44875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FFE5B0-BBC8-4A47-9E5E-57AFEE2A0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0" y="5047674"/>
            <a:ext cx="8394192" cy="0"/>
          </a:xfrm>
          <a:prstGeom prst="line">
            <a:avLst/>
          </a:prstGeom>
          <a:ln>
            <a:solidFill>
              <a:srgbClr val="39393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Footer Placeholder 38">
            <a:extLst>
              <a:ext uri="{FF2B5EF4-FFF2-40B4-BE49-F238E27FC236}">
                <a16:creationId xmlns:a16="http://schemas.microsoft.com/office/drawing/2014/main" id="{00935269-4A8D-48D6-88E1-08266D94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6906" y="6316893"/>
            <a:ext cx="488788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u="sng">
                <a:hlinkClick r:id="rId2"/>
              </a:rPr>
              <a:t>Communication Essentials for College</a:t>
            </a:r>
            <a:r>
              <a:rPr lang="en-US"/>
              <a:t>, </a:t>
            </a:r>
            <a:r>
              <a:rPr lang="en-US" u="sng">
                <a:hlinkClick r:id="rId3"/>
              </a:rPr>
              <a:t>CC BY-NC 4.0</a:t>
            </a:r>
            <a:r>
              <a:rPr lang="en-US"/>
              <a:t>, except where noted ​</a:t>
            </a:r>
          </a:p>
        </p:txBody>
      </p:sp>
      <p:sp>
        <p:nvSpPr>
          <p:cNvPr id="40" name="Slide Number Placeholder 39">
            <a:extLst>
              <a:ext uri="{FF2B5EF4-FFF2-40B4-BE49-F238E27FC236}">
                <a16:creationId xmlns:a16="http://schemas.microsoft.com/office/drawing/2014/main" id="{C2B30FCE-40B7-49F7-9DC3-0F687AC7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39F7756C-BE82-4B6B-8023-EB4EC13E77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688" y="5203675"/>
            <a:ext cx="7327900" cy="1112988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/>
            </a:lvl1pPr>
          </a:lstStyle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Summary slides created to accompany </a:t>
            </a:r>
            <a:r>
              <a:rPr lang="en-US" sz="1300" i="1" dirty="0">
                <a:solidFill>
                  <a:srgbClr val="14438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300" dirty="0">
                <a:solidFill>
                  <a:srgbClr val="39393A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300" dirty="0">
                <a:solidFill>
                  <a:srgbClr val="39393A"/>
                </a:solidFill>
              </a:rPr>
              <a:t>by Amanda Quibell &amp; Emily Cramer, Georgian College.</a:t>
            </a:r>
          </a:p>
          <a:p>
            <a:pPr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Slide Design by: Shaima, Georgian College OER Design Studio, funded by </a:t>
            </a:r>
            <a:r>
              <a:rPr lang="en-US" sz="1300" u="sng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 Ontario/VLS 2</a:t>
            </a:r>
            <a:r>
              <a:rPr lang="en-US" sz="1300" dirty="0">
                <a:solidFill>
                  <a:schemeClr val="accent2"/>
                </a:solidFill>
              </a:rPr>
              <a:t> </a:t>
            </a:r>
            <a:endParaRPr lang="en-US" sz="1300" dirty="0">
              <a:solidFill>
                <a:schemeClr val="accent2"/>
              </a:solidFill>
              <a:cs typeface="Calibri" panose="020F0502020204030204"/>
            </a:endParaRPr>
          </a:p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300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>
              <a:solidFill>
                <a:srgbClr val="1BADAA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3222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41D8-6F02-4C25-AFE7-83306342E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F16A53-B8E4-4E1C-8B24-6D0F86E8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2D2350-AE98-4D91-8589-5D16857B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7" y="6356350"/>
            <a:ext cx="4843403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8030FF-494F-452F-8070-C10D31B4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8149A7-ED56-4CD0-88AF-1603B26E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22A747-C564-4055-BCDE-935BF9BB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11D31-6FCC-4C15-811A-29063A5A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695F-34A9-475A-8EFB-7F9F0638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D9DE4-FCDA-46AF-AF4E-8121C2526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C6735-76D6-4CD1-AE56-E1A5E2E4E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D6DCE-7C2D-4F42-AC2D-F226D952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1CCB9-A36D-457E-9116-17D9D502F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83015-D015-4ABF-9A6C-4F186A8C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30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7B01-D2E0-4AAC-8141-9580188AF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FA1FEB-7092-4718-BCBF-91BCCF78D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EC348-54A9-408A-AC6B-486F1019D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29D10-CD8A-4B5D-A9A8-5C29A19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C9592-E304-4576-BE09-0A86B013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C7613-B7AA-4009-9F4A-E1A3AF2D7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0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417F1-BBF2-493D-922B-A151FDF6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E9418-85D3-443E-948A-578657960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9913A-628E-41ED-B899-B287443A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71547-8F13-49EF-A2B2-94923CB70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DE3E5-8BD7-49CE-9B2A-241F07B1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7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1E8A41-6BC7-4E70-8252-B974F98FC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193F59-EC44-4F69-9A26-4A0D72BBD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148AB-B71B-4722-96A3-B3C6685D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DCFAD-8AB0-41B0-88E1-D2B42F17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AEDF3-1905-45EF-AC26-3DEC1FE6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6A4A3A-BA12-40A4-BEDC-B74F01F2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0820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A8780B-CE54-4435-B7A7-447A66EB6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6913098" cy="1336432"/>
          </a:xfrm>
        </p:spPr>
        <p:txBody>
          <a:bodyPr anchor="ctr"/>
          <a:lstStyle>
            <a:lvl1pPr>
              <a:defRPr b="1">
                <a:solidFill>
                  <a:srgbClr val="3939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ED25D7-627D-4EEE-BA34-451476C0BBAC}"/>
              </a:ext>
            </a:extLst>
          </p:cNvPr>
          <p:cNvCxnSpPr>
            <a:cxnSpLocks/>
          </p:cNvCxnSpPr>
          <p:nvPr userDrawn="1"/>
        </p:nvCxnSpPr>
        <p:spPr>
          <a:xfrm>
            <a:off x="8153400" y="1055076"/>
            <a:ext cx="403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2CC0BA-99EC-417D-AC6F-60908EA3C9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  <a:lvl2pPr marL="4572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581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1D39896-1D2D-441C-8DB3-1CD753652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574" y="2500313"/>
            <a:ext cx="10309226" cy="3676649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200"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2AD8993-BCFB-40F5-B0C3-BD1266F9807E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8459004-7AA2-44EB-88E7-7DF29583BCEE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5F0173DE-4E6C-4B67-9F86-20857057B4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4574" y="1862125"/>
            <a:ext cx="10309225" cy="36512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4E6DADC6-7915-4EB3-9145-35C6BE3B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365125"/>
            <a:ext cx="10309227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D08B890F-FC10-4BE9-BBB4-6A2B93F7DF5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658257" y="6358082"/>
            <a:ext cx="4875485" cy="363393"/>
          </a:xfrm>
          <a:prstGeom prst="rect">
            <a:avLst/>
          </a:prstGeom>
        </p:spPr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AB3EA9EE-009D-4452-884F-9E866F6EA0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7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41615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2109" y="6356350"/>
            <a:ext cx="4987781" cy="3571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9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28977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0450" y="6353030"/>
            <a:ext cx="4731099" cy="365126"/>
          </a:xfrm>
          <a:prstGeom prst="rect">
            <a:avLst/>
          </a:prstGeom>
        </p:spPr>
        <p:txBody>
          <a:bodyPr/>
          <a:lstStyle>
            <a:lvl1pPr>
              <a:defRPr lang="en-US" dirty="0">
                <a:hlinkClick r:id="rId2"/>
              </a:defRPr>
            </a:lvl1pPr>
          </a:lstStyle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99F0E2-0326-4549-B930-82AEC799FEE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45028" y="5090021"/>
            <a:ext cx="10308771" cy="62839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6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9329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rgbClr val="3939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7501" y="6364301"/>
            <a:ext cx="5003824" cy="3571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051F-9266-45E7-B965-471B937A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CA857-10D3-4315-B62B-832F7553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250BC-2580-4DA3-935C-70F63956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D4178-F207-477B-BDF6-53853AE9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81177-5E16-4510-AAC2-837ACF58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1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88839-4AFA-4872-B83A-3427C548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EC2E6-86B3-4E95-96C6-E481BE368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44AE5-C9E9-4B2C-9EE4-67CAF0668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D3702-5B5A-411F-B68C-AC08465C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896E2-575A-4063-84FA-211427F86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FB6D2-ADFB-42A0-913A-E0571498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3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550E-7FFE-4B88-88AF-C2383D77B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19538-C2A3-47C1-9D33-5963BD6D1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DC931-FDED-4278-8DE5-FF81DA269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D894A-372C-4507-88DE-21648C060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52B3F-C6DC-4B9E-89A7-4C012DF0A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94E8BD-63A1-4056-B391-0CF708CD0A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22F70-DD04-4320-A04E-85655F69B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E7AC3-1379-4D5B-A695-9E08400C9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ecampusontario.pressbooks.pub/gccomm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F82C09-3498-4EA7-AD11-49DA92B74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6B9AB-2418-4C57-B73F-700D73C4B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9E73F-1023-4D22-82B4-41B0638C5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8597" y="6356350"/>
            <a:ext cx="4854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>
                <a:hlinkClick r:id="rId17"/>
              </a:rPr>
              <a:t>Communication Essentials for College</a:t>
            </a:r>
            <a:r>
              <a:rPr lang="en-US" i="1"/>
              <a:t>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1FB51-B126-46BD-BA8A-D63CDA675C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1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3" r:id="rId5"/>
    <p:sldLayoutId id="2147483662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vls.ecampusontario.ca/vls-2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lib.umn.edu/writingforsuccess/chapter/10-7-comparison-and-contrast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campusontario.pressbooks.pub/gccomm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creativecommons.org/licenses/by-nc-sa/4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reativecommons.org/licenses/by-nc-sa/4.0/" TargetMode="External"/><Relationship Id="rId5" Type="http://schemas.openxmlformats.org/officeDocument/2006/relationships/hyperlink" Target="https://open.lib.umn.edu/writingforsuccess/chapter/10-7-comparison-and-contrast/" TargetMode="External"/><Relationship Id="rId4" Type="http://schemas.openxmlformats.org/officeDocument/2006/relationships/hyperlink" Target="https://open.lib.umn.edu/writingforsuccess/chapter/10-7-comparison-and-contrast/#fresh-ch10_s07_s02_f0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reativecommons.org/licenses/by-nc-sa/4.0/" TargetMode="External"/><Relationship Id="rId5" Type="http://schemas.openxmlformats.org/officeDocument/2006/relationships/hyperlink" Target="https://open.lib.umn.edu/writingforsuccess/chapter/10-7-comparison-and-contrast/" TargetMode="External"/><Relationship Id="rId4" Type="http://schemas.openxmlformats.org/officeDocument/2006/relationships/hyperlink" Target="https://open.lib.umn.edu/writingforsuccess/chapter/10-7-comparison-and-contrast/#fresh-ch10_s07_s02_f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052D3-BD8E-4A47-8C64-5A79C1986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729709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39393A"/>
                </a:solidFill>
              </a:rPr>
              <a:t>Communication Essentials </a:t>
            </a:r>
            <a:br>
              <a:rPr lang="en-US" b="1" dirty="0">
                <a:solidFill>
                  <a:srgbClr val="39393A"/>
                </a:solidFill>
              </a:rPr>
            </a:br>
            <a:r>
              <a:rPr lang="en-US" b="1" dirty="0">
                <a:solidFill>
                  <a:srgbClr val="39393A"/>
                </a:solidFill>
              </a:rPr>
              <a:t>for College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1EBC301-47B9-4345-BCAF-D954F844B7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/>
              <a:t>Chapter 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64F13-0E75-4614-B4EC-338879DC1D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47500" lnSpcReduction="20000"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dirty="0">
                <a:solidFill>
                  <a:srgbClr val="39393A"/>
                </a:solidFill>
              </a:rPr>
              <a:t>Summary slides created to accompany </a:t>
            </a:r>
            <a:r>
              <a:rPr lang="en-US" i="1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dirty="0">
                <a:solidFill>
                  <a:srgbClr val="39393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>
              <a:lnSpc>
                <a:spcPct val="100000"/>
              </a:lnSpc>
              <a:defRPr/>
            </a:pPr>
            <a:r>
              <a:rPr lang="en-US" dirty="0">
                <a:solidFill>
                  <a:srgbClr val="39393A"/>
                </a:solidFill>
              </a:rPr>
              <a:t>Slide Design by: Shaima, Georgian College OER Design Studio, funded by </a:t>
            </a:r>
            <a:r>
              <a:rPr lang="en-US" u="sng" dirty="0" err="1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</a:t>
            </a:r>
            <a:r>
              <a:rPr lang="en-US" u="sng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Ontario/VLS 2</a:t>
            </a:r>
            <a:r>
              <a:rPr lang="en-US" dirty="0">
                <a:solidFill>
                  <a:schemeClr val="accent2"/>
                </a:solidFill>
              </a:rPr>
              <a:t> </a:t>
            </a:r>
          </a:p>
          <a:p>
            <a:pPr>
              <a:lnSpc>
                <a:spcPct val="100000"/>
              </a:lnSpc>
              <a:defRPr/>
            </a:pPr>
            <a:r>
              <a:rPr lang="en-US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dirty="0">
                <a:solidFill>
                  <a:srgbClr val="14438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>
              <a:solidFill>
                <a:srgbClr val="1BADAA"/>
              </a:solidFill>
              <a:cs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636F4-2003-4CCE-8A1D-AA404A631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5F5E4-9E60-4D7F-A8A0-AE2F43D2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05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Comparison and Contrast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Decide if you will be comparing subjects that appear different, contrasting subjects that appear similar or if you will be comparing and contrasting a subject</a:t>
            </a:r>
          </a:p>
          <a:p>
            <a:r>
              <a:rPr lang="en-US" dirty="0"/>
              <a:t>Begin your essay with introducing subjects in an engaging way and add your thesis in the end of introduction</a:t>
            </a:r>
          </a:p>
          <a:p>
            <a:r>
              <a:rPr lang="en-US" dirty="0"/>
              <a:t>Your thesis should establish the subjects discussed in the paper and if you will be comparing and or contrasting them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0C9F81-74E3-437F-8695-6A57E783BA23}"/>
              </a:ext>
            </a:extLst>
          </p:cNvPr>
          <p:cNvSpPr txBox="1"/>
          <p:nvPr/>
        </p:nvSpPr>
        <p:spPr>
          <a:xfrm>
            <a:off x="9775372" y="5807630"/>
            <a:ext cx="274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94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Writing a Comparison and Contrast Essay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Body of essay can be organized by subject or individual points depending on audience and purpose of your writing </a:t>
            </a:r>
          </a:p>
          <a:p>
            <a:r>
              <a:rPr lang="en-US" dirty="0"/>
              <a:t>Use comparison and contrast phrases to depict relation between subjects</a:t>
            </a:r>
          </a:p>
          <a:p>
            <a:r>
              <a:rPr lang="en-US" dirty="0"/>
              <a:t>Your conclusion will end the essay by summarizing the main points and reiterating the thesis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76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1213C-553C-476B-A084-11DE987F9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68791-F77E-4F10-8D62-5C5338E4B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compare-and-contrast essay analyzes two subjects by either comparing them, contrasting them, or both.</a:t>
            </a:r>
          </a:p>
          <a:p>
            <a:r>
              <a:rPr lang="en-US" dirty="0"/>
              <a:t>The purpose of writing a comparison or contrast essay is not to state the obvious but rather to illuminate subtle differences or unexpected similarities between two subjects.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B09716-A067-4225-BC11-3C85E44E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F4E839-212D-4A99-868E-4423ECF3E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64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1213C-553C-476B-A084-11DE987F9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5.1 - Key Takeaways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68791-F77E-4F10-8D62-5C5338E4B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thesis should clearly state the subjects that are to be compared, contrasted, or both, and it should state what is to be learned from doing so.</a:t>
            </a:r>
          </a:p>
          <a:p>
            <a:r>
              <a:rPr lang="en-US" dirty="0"/>
              <a:t>There are two main organizing strategies for compare-and-contrast essays.</a:t>
            </a:r>
          </a:p>
          <a:p>
            <a:pPr lvl="1"/>
            <a:r>
              <a:rPr lang="en-US" dirty="0"/>
              <a:t>Organize by the subjects themselves, one then the other.</a:t>
            </a:r>
          </a:p>
          <a:p>
            <a:pPr lvl="1"/>
            <a:r>
              <a:rPr lang="en-US" dirty="0"/>
              <a:t>Organize by individual points, in which you discuss each subject in relation to each point.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B09716-A067-4225-BC11-3C85E44E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F4E839-212D-4A99-868E-4423ECF3E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4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1213C-553C-476B-A084-11DE987F9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5.1- Key Takeaways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68791-F77E-4F10-8D62-5C5338E4B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phrases of comparison or phrases of contrast to signal to readers how exactly the two subjects are being analyzed.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B09716-A067-4225-BC11-3C85E44E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F4E839-212D-4A99-868E-4423ECF3E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22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A00D9-7C56-4A1B-B8F0-DB4D0B17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681038"/>
            <a:ext cx="10309227" cy="1009650"/>
          </a:xfrm>
        </p:spPr>
        <p:txBody>
          <a:bodyPr anchor="t">
            <a:noAutofit/>
          </a:bodyPr>
          <a:lstStyle/>
          <a:p>
            <a:r>
              <a:rPr lang="en-US" dirty="0"/>
              <a:t>5.2 – Cause And Effect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6538C-4F7D-4242-BC67-138A621DF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4574" y="2135188"/>
            <a:ext cx="10309225" cy="36512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D5BEB-E1F3-4247-80CD-A445B0DBE60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44573" y="2785403"/>
            <a:ext cx="10309226" cy="3391559"/>
          </a:xfrm>
        </p:spPr>
        <p:txBody>
          <a:bodyPr>
            <a:noAutofit/>
          </a:bodyPr>
          <a:lstStyle/>
          <a:p>
            <a:r>
              <a:rPr lang="en-US" dirty="0"/>
              <a:t>Determine the purpose and structure of cause and effect in writing.</a:t>
            </a:r>
          </a:p>
          <a:p>
            <a:r>
              <a:rPr lang="en-US" dirty="0"/>
              <a:t>Understand how to write a cause-and-effect essay.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64493-BF91-4640-B2F6-A587377F81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109566" y="6340256"/>
            <a:ext cx="5972867" cy="365125"/>
          </a:xfrm>
        </p:spPr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DDC91-50CF-419E-BE98-E4403F2A85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29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Purpose of Cause and Effect in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Cause is something that produces an event or condition</a:t>
            </a:r>
          </a:p>
          <a:p>
            <a:r>
              <a:rPr lang="en-US" dirty="0"/>
              <a:t>Effect is what results from an event or condition.</a:t>
            </a:r>
          </a:p>
          <a:p>
            <a:r>
              <a:rPr lang="en-US" dirty="0"/>
              <a:t>A cause-and-effect essay helps to determine connections between the origin and result of an event. These connections aren’t always clear.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1A3B76-EC8D-439F-BA18-8110A1B4DC7A}"/>
              </a:ext>
            </a:extLst>
          </p:cNvPr>
          <p:cNvSpPr txBox="1"/>
          <p:nvPr/>
        </p:nvSpPr>
        <p:spPr>
          <a:xfrm>
            <a:off x="9775372" y="5897324"/>
            <a:ext cx="274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14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Structure of a Cause-and-Effect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Begins with general introduction of the topic followed by the thesis stating the main causes and effects of an event</a:t>
            </a:r>
          </a:p>
          <a:p>
            <a:r>
              <a:rPr lang="en-US" dirty="0"/>
              <a:t>There are two ways to organize a cause-and-effect essay: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Start with the cause and then talk about the effects.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Start with the effect and then talk about the causes.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46EC2D-6ECB-4A84-A301-35AC083D6664}"/>
              </a:ext>
            </a:extLst>
          </p:cNvPr>
          <p:cNvSpPr txBox="1"/>
          <p:nvPr/>
        </p:nvSpPr>
        <p:spPr>
          <a:xfrm>
            <a:off x="9678038" y="5807630"/>
            <a:ext cx="274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68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Structure of a Cause-and-Effect Essay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Explain every element of essay in detail regardless of the way you decide to organize the essay and provide evidence to support your explanation</a:t>
            </a:r>
          </a:p>
          <a:p>
            <a:r>
              <a:rPr lang="en-US" dirty="0"/>
              <a:t>Examples of phrases of causation include: as a result, because, due to, since, and therefore.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19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a Cause-and-Effect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Decide on an event that has an interesting cause-and-effect relationship you would like to write about</a:t>
            </a:r>
          </a:p>
          <a:p>
            <a:r>
              <a:rPr lang="en-US" dirty="0"/>
              <a:t>Introduce this topic in a way that captures reader’s attention and end with a thesis that addresses the main causes and effects</a:t>
            </a:r>
          </a:p>
          <a:p>
            <a:r>
              <a:rPr lang="en-US" dirty="0"/>
              <a:t>Organize the structure of your paper to follow the cause-then-effect structure or the effect-then-cause structure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B0B6FB-5C11-4ECC-9989-CBC68B80F031}"/>
              </a:ext>
            </a:extLst>
          </p:cNvPr>
          <p:cNvSpPr txBox="1"/>
          <p:nvPr/>
        </p:nvSpPr>
        <p:spPr>
          <a:xfrm>
            <a:off x="9678039" y="5904452"/>
            <a:ext cx="274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6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4149-044F-4278-B352-D39D7005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7039708" cy="1336432"/>
          </a:xfrm>
        </p:spPr>
        <p:txBody>
          <a:bodyPr anchor="ctr"/>
          <a:lstStyle/>
          <a:p>
            <a:r>
              <a:rPr lang="en-US" dirty="0"/>
              <a:t>Chapter 5: Rhetorical Modes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760E65-D447-4F91-8851-B31B7AED47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/>
          <a:lstStyle/>
          <a:p>
            <a:r>
              <a:rPr lang="en-US" dirty="0"/>
              <a:t>5.1 – Comparison and Contrast</a:t>
            </a:r>
          </a:p>
          <a:p>
            <a:r>
              <a:rPr lang="en-US" dirty="0"/>
              <a:t>5.2 – Cause and Effect</a:t>
            </a:r>
          </a:p>
          <a:p>
            <a:r>
              <a:rPr lang="en-US" dirty="0"/>
              <a:t>5.3 – Persuasion</a:t>
            </a:r>
          </a:p>
          <a:p>
            <a:r>
              <a:rPr lang="en-US" dirty="0"/>
              <a:t>5.4 – Rhetorical Modes: Exercises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2D3148-8728-4136-B3B9-5B7413D813D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524250" y="6356350"/>
            <a:ext cx="514350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124945-5A9C-40C2-BC62-441E6A58F1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830361-1618-43BA-8AB7-493978DD9A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04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Writing a Cause-and-Effect Essay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Each section should clearly explain and use evidence to support causes and effects</a:t>
            </a:r>
          </a:p>
          <a:p>
            <a:r>
              <a:rPr lang="en-US" dirty="0"/>
              <a:t>If there are multiple causes or effects prioritize them from least to most important, or vice versa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19404C-6917-4096-9AB5-47B3BC0D8F87}"/>
              </a:ext>
            </a:extLst>
          </p:cNvPr>
          <p:cNvSpPr txBox="1"/>
          <p:nvPr/>
        </p:nvSpPr>
        <p:spPr>
          <a:xfrm>
            <a:off x="9678039" y="5897324"/>
            <a:ext cx="274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67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Writing a Cause-and-Effect Essay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Use proper phrases of causation to show relationship between the cause and effect</a:t>
            </a:r>
          </a:p>
          <a:p>
            <a:r>
              <a:rPr lang="en-US" dirty="0"/>
              <a:t>The conclusion should summarize the main points from essay and reiterating the thesis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19404C-6917-4096-9AB5-47B3BC0D8F87}"/>
              </a:ext>
            </a:extLst>
          </p:cNvPr>
          <p:cNvSpPr txBox="1"/>
          <p:nvPr/>
        </p:nvSpPr>
        <p:spPr>
          <a:xfrm>
            <a:off x="9775372" y="5844432"/>
            <a:ext cx="274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732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5A35-DEA1-4A21-8092-ECAD33AC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846B-0269-44CF-8DDE-D9D430F8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the cause-and-effect essay is to determine how various phenomena are related.</a:t>
            </a:r>
          </a:p>
          <a:p>
            <a:r>
              <a:rPr lang="en-US" dirty="0"/>
              <a:t>The thesis states what the writer sees as the main cause, main effect, or various causes and effects of a condition or event.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8E77E-5E47-4417-A8B4-AFA6C59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FA108-F784-4571-90A2-72A87830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33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5A35-DEA1-4A21-8092-ECAD33AC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5.2- Key Takeaways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846B-0269-44CF-8DDE-D9D430F8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cause-and-effect essay can be organized in one of these two primary ways:</a:t>
            </a:r>
          </a:p>
          <a:p>
            <a:pPr lvl="1"/>
            <a:r>
              <a:rPr lang="en-US" dirty="0"/>
              <a:t>Start with the cause and then talk about the effect.</a:t>
            </a:r>
          </a:p>
          <a:p>
            <a:pPr lvl="1"/>
            <a:r>
              <a:rPr lang="en-US" dirty="0"/>
              <a:t>Start with the effect and then talk about the cause.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8E77E-5E47-4417-A8B4-AFA6C59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FA108-F784-4571-90A2-72A87830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119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5A35-DEA1-4A21-8092-ECAD33AC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5.2 - Key Takeaways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846B-0269-44CF-8DDE-D9D430F8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 evidence is particularly important in the cause-and-effect essay due to the complexity of determining connections between phenomena.</a:t>
            </a:r>
          </a:p>
          <a:p>
            <a:r>
              <a:rPr lang="en-US" dirty="0"/>
              <a:t>Phrases of causation are helpful in signaling links between various elements in the essay.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8E77E-5E47-4417-A8B4-AFA6C59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FA108-F784-4571-90A2-72A87830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857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5.3 - Persuasion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the purpose and structure of persuasion in writing.</a:t>
            </a:r>
          </a:p>
          <a:p>
            <a:r>
              <a:rPr lang="en-US" dirty="0"/>
              <a:t>Identify bias in writing.</a:t>
            </a:r>
          </a:p>
          <a:p>
            <a:r>
              <a:rPr lang="en-US" dirty="0"/>
              <a:t>Assess various rhetorical devices.</a:t>
            </a:r>
          </a:p>
          <a:p>
            <a:r>
              <a:rPr lang="en-US" dirty="0"/>
              <a:t>Distinguish between fact and opinion.</a:t>
            </a:r>
          </a:p>
          <a:p>
            <a:r>
              <a:rPr lang="en-US" dirty="0"/>
              <a:t>Understand the importance of visuals to strengthen arguments.</a:t>
            </a:r>
          </a:p>
          <a:p>
            <a:r>
              <a:rPr lang="en-US" dirty="0"/>
              <a:t>Write a persuasive essay.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04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Purpose of Persuasive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persuasive essay is used to convince or present a different perspective on a topic, this implies that more than one opinion can be had on the topic </a:t>
            </a:r>
          </a:p>
          <a:p>
            <a:r>
              <a:rPr lang="en-US" dirty="0"/>
              <a:t>In writing, an argument is a well-structured opinion backed by evidence and reasoning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806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Structure of a Persuasive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following five features make up the structure of a persuasive essay:</a:t>
            </a:r>
          </a:p>
          <a:p>
            <a:pPr lvl="1"/>
            <a:r>
              <a:rPr lang="en-US" dirty="0"/>
              <a:t>Introduction and thesis</a:t>
            </a:r>
          </a:p>
          <a:p>
            <a:pPr lvl="1"/>
            <a:r>
              <a:rPr lang="en-US" dirty="0"/>
              <a:t>Opposing and qualifying ideas</a:t>
            </a:r>
          </a:p>
          <a:p>
            <a:pPr lvl="1"/>
            <a:r>
              <a:rPr lang="en-US" dirty="0"/>
              <a:t>Strong evidence in support of claim</a:t>
            </a:r>
          </a:p>
          <a:p>
            <a:pPr lvl="1"/>
            <a:r>
              <a:rPr lang="en-US" dirty="0"/>
              <a:t>Style and tone of language</a:t>
            </a:r>
          </a:p>
          <a:p>
            <a:pPr lvl="1"/>
            <a:r>
              <a:rPr lang="en-US" dirty="0"/>
              <a:t>A compelling conclusion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A6A137-B5D0-45D3-AF5F-65BCF71E73B6}"/>
              </a:ext>
            </a:extLst>
          </p:cNvPr>
          <p:cNvSpPr txBox="1"/>
          <p:nvPr/>
        </p:nvSpPr>
        <p:spPr>
          <a:xfrm>
            <a:off x="9775372" y="5897324"/>
            <a:ext cx="274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71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Creating an Introduction and 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Decide on a topic </a:t>
            </a:r>
          </a:p>
          <a:p>
            <a:r>
              <a:rPr lang="en-US" dirty="0"/>
              <a:t>Begin your essay with introducing topic and add your thesis somewhere in the introduction paragraph along with your point of view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988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Acknowledging Opposing Ideas and Limits to Your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Arguments can involve multiple perspectives on a topic; be sure to acknowledge these and address them respectfully early in your paper to build credibility</a:t>
            </a:r>
          </a:p>
          <a:p>
            <a:r>
              <a:rPr lang="en-US" dirty="0"/>
              <a:t>By addressing opposing point of views in the initial paragraphs you can end with your own thoughts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24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A00D9-7C56-4A1B-B8F0-DB4D0B17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681038"/>
            <a:ext cx="10309227" cy="1009650"/>
          </a:xfrm>
        </p:spPr>
        <p:txBody>
          <a:bodyPr anchor="t">
            <a:noAutofit/>
          </a:bodyPr>
          <a:lstStyle/>
          <a:p>
            <a:r>
              <a:rPr lang="en-US" dirty="0"/>
              <a:t>5.1 – Comparison and Contrast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6538C-4F7D-4242-BC67-138A621DF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4574" y="2135188"/>
            <a:ext cx="10309225" cy="36512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D5BEB-E1F3-4247-80CD-A445B0DBE60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44573" y="2785403"/>
            <a:ext cx="10309226" cy="3391559"/>
          </a:xfrm>
        </p:spPr>
        <p:txBody>
          <a:bodyPr>
            <a:noAutofit/>
          </a:bodyPr>
          <a:lstStyle/>
          <a:p>
            <a:r>
              <a:rPr lang="en-US" dirty="0"/>
              <a:t>Determine the purpose and structure of comparison and contrast in writing.</a:t>
            </a:r>
          </a:p>
          <a:p>
            <a:r>
              <a:rPr lang="en-US" dirty="0"/>
              <a:t>Explain organizational methods used when comparing and contrasting.</a:t>
            </a:r>
          </a:p>
          <a:p>
            <a:r>
              <a:rPr lang="en-US" dirty="0"/>
              <a:t>Understand how to write a compare-and-contrast essay.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64493-BF91-4640-B2F6-A587377F81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109566" y="6340256"/>
            <a:ext cx="5972867" cy="365125"/>
          </a:xfrm>
        </p:spPr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DDC91-50CF-419E-BE98-E4403F2A85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121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Bias in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 has a bias on one topic or the other</a:t>
            </a:r>
          </a:p>
          <a:p>
            <a:r>
              <a:rPr lang="en-US" dirty="0"/>
              <a:t>Handling bias is an important skills to have and allows you to articulate your point of view</a:t>
            </a:r>
          </a:p>
          <a:p>
            <a:r>
              <a:rPr lang="en-US" dirty="0"/>
              <a:t>Acknowledge your bias, but do not let it take over your essay, and build a strong argument using evidence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371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Use of “I” in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“I” in writing is a topic of debate so confirm with your instructor what they prefer</a:t>
            </a:r>
          </a:p>
          <a:p>
            <a:r>
              <a:rPr lang="en-US" dirty="0"/>
              <a:t>Keep the message (the subject) and the messenger (the writer) separate to keep the focus on the subject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44AE1E-96D8-40DB-9518-C38EF6894518}"/>
              </a:ext>
            </a:extLst>
          </p:cNvPr>
          <p:cNvSpPr txBox="1"/>
          <p:nvPr/>
        </p:nvSpPr>
        <p:spPr>
          <a:xfrm>
            <a:off x="9775372" y="5897324"/>
            <a:ext cx="274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344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Use of “I” in Writing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reasons to avoid using “I”: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Repeating “I”  will catch readers attention in a negative way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It may alter the composition of sentence displacing the main subject in to secondary position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44AE1E-96D8-40DB-9518-C38EF6894518}"/>
              </a:ext>
            </a:extLst>
          </p:cNvPr>
          <p:cNvSpPr txBox="1"/>
          <p:nvPr/>
        </p:nvSpPr>
        <p:spPr>
          <a:xfrm>
            <a:off x="9775372" y="5897324"/>
            <a:ext cx="274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418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194A09A-802E-498A-AAA3-03AC15C5F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5" y="644525"/>
            <a:ext cx="10309225" cy="1046163"/>
          </a:xfrm>
        </p:spPr>
        <p:txBody>
          <a:bodyPr/>
          <a:lstStyle/>
          <a:p>
            <a:r>
              <a:rPr lang="en-US" dirty="0">
                <a:highlight>
                  <a:srgbClr val="FFFFFF"/>
                </a:highlight>
              </a:rPr>
              <a:t>Developing Sound Arguments -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AA589-B973-452C-80F5-C5F2C78DD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my essay contain the following elements?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An engaging introduction.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reasonable , specific thesis that is able to support by evidence.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varied range of evidence from credible sources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Acknowledgement of the argument’s limits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conclusion that will adequately summarize the essay.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A7A0B2-FE68-4AC5-BF44-E3BC2BD1F678}"/>
              </a:ext>
            </a:extLst>
          </p:cNvPr>
          <p:cNvSpPr txBox="1"/>
          <p:nvPr/>
        </p:nvSpPr>
        <p:spPr>
          <a:xfrm>
            <a:off x="9775372" y="5807630"/>
            <a:ext cx="274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9A541C-345A-40DE-BD5B-6C0EA8B7B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E5FCD3-1C39-44DA-8D0D-6E9AA8796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207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 and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Facts are statements that can be definitely proven using objective data, can be identified as true or false</a:t>
            </a:r>
          </a:p>
          <a:p>
            <a:r>
              <a:rPr lang="en-US" dirty="0"/>
              <a:t>Opinions are anyone’s perspective, judgement or personal belief on a subject</a:t>
            </a:r>
          </a:p>
          <a:p>
            <a:r>
              <a:rPr lang="en-US" dirty="0"/>
              <a:t>When arguing an opinion it must be supported with evidence and credibility, </a:t>
            </a:r>
            <a:r>
              <a:rPr lang="en-US" dirty="0" err="1"/>
              <a:t>ie</a:t>
            </a:r>
            <a:r>
              <a:rPr lang="en-US" dirty="0"/>
              <a:t>. the credibility of an expert opinion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2686E4-7AAF-4F81-8270-BCA720A98287}"/>
              </a:ext>
            </a:extLst>
          </p:cNvPr>
          <p:cNvSpPr txBox="1"/>
          <p:nvPr/>
        </p:nvSpPr>
        <p:spPr>
          <a:xfrm>
            <a:off x="9775372" y="5897324"/>
            <a:ext cx="274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349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Visual Elements to Strengthen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 elements enhance the effect of a persuasive argument</a:t>
            </a:r>
          </a:p>
          <a:p>
            <a:r>
              <a:rPr lang="en-US" dirty="0"/>
              <a:t>Two main type of visual elements are: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Quantitative visuals: Graphical representation of 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Qualitative visuals: Using images to appeal audience’s emotion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513863-F0A5-4BFA-8B28-8F05386A42E5}"/>
              </a:ext>
            </a:extLst>
          </p:cNvPr>
          <p:cNvSpPr txBox="1"/>
          <p:nvPr/>
        </p:nvSpPr>
        <p:spPr>
          <a:xfrm>
            <a:off x="9688796" y="5897324"/>
            <a:ext cx="274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263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a Persuasive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 a topic and decide on your argument</a:t>
            </a:r>
          </a:p>
          <a:p>
            <a:r>
              <a:rPr lang="en-US" dirty="0"/>
              <a:t>Start your essay with an engaging introduction that includes your thesis</a:t>
            </a:r>
          </a:p>
          <a:p>
            <a:r>
              <a:rPr lang="en-US" dirty="0"/>
              <a:t>Begin by stating your own argument and respectfully acknowledging opposing arguments while concede limitations of your point of view; this gains the reader’s trust and sets a responsible tone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195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a Persuasive Essay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your perspective and back your argument with reliable evidence</a:t>
            </a:r>
          </a:p>
          <a:p>
            <a:r>
              <a:rPr lang="en-US" dirty="0"/>
              <a:t>Make sure to keep your style and tone consistent</a:t>
            </a:r>
          </a:p>
          <a:p>
            <a:r>
              <a:rPr lang="en-US" dirty="0"/>
              <a:t>The conclusion should </a:t>
            </a:r>
            <a:r>
              <a:rPr lang="en-US"/>
              <a:t>summarize the paper’s </a:t>
            </a:r>
            <a:r>
              <a:rPr lang="en-US" dirty="0"/>
              <a:t>main argument reinforce the thesis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150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5A35-DEA1-4A21-8092-ECAD33AC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846B-0269-44CF-8DDE-D9D430F8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persuasion in writing is to convince or move readers toward a certain point of view, or opinion.</a:t>
            </a:r>
          </a:p>
          <a:p>
            <a:r>
              <a:rPr lang="en-US" dirty="0"/>
              <a:t>An argument is a reasoned opinion supported and explained by evidence. To argue, in writing, is to advance knowledge and ideas in a positive way.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8E77E-5E47-4417-A8B4-AFA6C59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FA108-F784-4571-90A2-72A87830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164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5A35-DEA1-4A21-8092-ECAD33AC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5.3- Key Takeaways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846B-0269-44CF-8DDE-D9D430F8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thesis that expresses the opinion of the writer in more specific terms is better than one that is vague.</a:t>
            </a:r>
          </a:p>
          <a:p>
            <a:r>
              <a:rPr lang="en-US" dirty="0"/>
              <a:t>It is essential that you not only address counterarguments but also do so respectfully.</a:t>
            </a:r>
          </a:p>
          <a:p>
            <a:r>
              <a:rPr lang="en-US" dirty="0"/>
              <a:t>It is also helpful to establish the limits of your argument and what you are trying to accomplish through a concession statement.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8E77E-5E47-4417-A8B4-AFA6C59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FA108-F784-4571-90A2-72A87830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8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Purpose of Comparison and Contrast in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Comparison is discussing similar elements whereas contrast is looks at different elements </a:t>
            </a:r>
          </a:p>
          <a:p>
            <a:pPr lvl="0"/>
            <a:r>
              <a:rPr lang="en-US" dirty="0"/>
              <a:t>In a comparison-and-contrast essay you analyze two or more subjects and connect them in a meaningful way that does not state the obvious and reveals the subjects similarities or differences 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796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D80BD-0867-41C3-8419-946F30699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5.3 - Key Takeaways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27F14-65B2-49A6-B983-EA75B88B0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persuade a skeptical audience, you will need to use a wide range of evidence. Scientific studies, opinions from experts, historical precedent, statistics, personal anecdotes, and current events are all types of evidence that you might use in explaining your point.</a:t>
            </a:r>
          </a:p>
          <a:p>
            <a:r>
              <a:rPr lang="en-US" dirty="0"/>
              <a:t>Make sure that your word choice and writing style is appropriate for both your subject and your audience.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906FAB-22E9-4C18-B534-49EDE304E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9329DE-995F-4DCA-A2FE-13CA7E96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787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5A35-DEA1-4A21-8092-ECAD33AC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5.3 - Key Takeaways (Continued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846B-0269-44CF-8DDE-D9D430F8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let your reader know your bias, but do not let that bias blind you to the primary components of good argumentation: sound, thoughtful evidence and respectfully and reasonably addressing opposing ideas.</a:t>
            </a:r>
          </a:p>
          <a:p>
            <a:r>
              <a:rPr lang="en-US" dirty="0"/>
              <a:t>You should be mindful of the use of I in your writing because it can make your argument sound more biased than it needs to.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8E77E-5E47-4417-A8B4-AFA6C59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FA108-F784-4571-90A2-72A87830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019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5A35-DEA1-4A21-8092-ECAD33AC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5.3 - Key Takeaways (Continued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846B-0269-44CF-8DDE-D9D430F8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Facts are statements that can be proven using objective data.</a:t>
            </a:r>
          </a:p>
          <a:p>
            <a:r>
              <a:rPr lang="en-US" dirty="0"/>
              <a:t>Opinions are personal views, or judgments, that cannot be proven.</a:t>
            </a:r>
          </a:p>
          <a:p>
            <a:r>
              <a:rPr lang="en-US" dirty="0"/>
              <a:t>In writing, you want to strike a balance between credible facts and authoritative opinions.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8E77E-5E47-4417-A8B4-AFA6C59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FA108-F784-4571-90A2-72A87830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00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43376-DAC1-4E04-BC61-8346B2FC3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5.3 - Key Takeaways (Continued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07F4C-B1C6-465F-BCCE-E88BF2EA4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Quantitative visuals present data graphically. The purpose of using quantitative visuals is to make logical appeals to the audience.</a:t>
            </a:r>
          </a:p>
          <a:p>
            <a:r>
              <a:rPr lang="en-US" dirty="0"/>
              <a:t>Qualitative visuals present images that appeal to the audience’s emotions.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02E21F-241D-409B-B016-B50D7F9D4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E7310E-D358-4386-AC1D-1C85F55CD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418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References &amp; Attributions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156C3-3B61-4F6E-99EE-A35C1D740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1690689"/>
            <a:ext cx="10823122" cy="44862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i="1" u="sng" dirty="0">
                <a:hlinkClick r:id="rId3"/>
              </a:rPr>
              <a:t>Compare and contrast – organize by points</a:t>
            </a:r>
            <a:r>
              <a:rPr lang="en-US" i="1" dirty="0"/>
              <a:t> by </a:t>
            </a:r>
            <a:r>
              <a:rPr lang="en-US" i="1" u="sng" dirty="0">
                <a:hlinkClick r:id="rId3"/>
              </a:rPr>
              <a:t>University of Minnesota</a:t>
            </a:r>
            <a:r>
              <a:rPr lang="en-US" i="1" dirty="0"/>
              <a:t> is licensed under </a:t>
            </a:r>
            <a:r>
              <a:rPr lang="en-US" i="1" u="sng" dirty="0">
                <a:hlinkClick r:id="rId4"/>
              </a:rPr>
              <a:t>CC BY-NC-SA</a:t>
            </a:r>
            <a:r>
              <a:rPr lang="en-US" i="1" dirty="0"/>
              <a:t>. / </a:t>
            </a:r>
            <a:r>
              <a:rPr lang="en-US" i="1" dirty="0" err="1"/>
              <a:t>Colours</a:t>
            </a:r>
            <a:r>
              <a:rPr lang="en-US" i="1" dirty="0"/>
              <a:t> adjusted/images remade by Shaima.</a:t>
            </a:r>
            <a:endParaRPr lang="en-US" dirty="0"/>
          </a:p>
          <a:p>
            <a:pPr marL="0" indent="0">
              <a:buNone/>
            </a:pPr>
            <a:r>
              <a:rPr lang="en-US" u="sng" dirty="0">
                <a:hlinkClick r:id="rId3"/>
              </a:rPr>
              <a:t>Compare and contrast – organize by subject</a:t>
            </a:r>
            <a:r>
              <a:rPr lang="en-US" dirty="0"/>
              <a:t> by </a:t>
            </a:r>
            <a:r>
              <a:rPr lang="en-US" u="sng" dirty="0">
                <a:hlinkClick r:id="rId3"/>
              </a:rPr>
              <a:t>University of Minnesota</a:t>
            </a:r>
            <a:r>
              <a:rPr lang="en-US" dirty="0"/>
              <a:t> is licensed under </a:t>
            </a:r>
            <a:r>
              <a:rPr lang="en-US" u="sng" dirty="0">
                <a:hlinkClick r:id="rId4"/>
              </a:rPr>
              <a:t>CC BY-NC-SA</a:t>
            </a:r>
            <a:r>
              <a:rPr lang="en-US" dirty="0"/>
              <a:t>. / </a:t>
            </a:r>
            <a:r>
              <a:rPr lang="en-US" dirty="0" err="1"/>
              <a:t>Colours</a:t>
            </a:r>
            <a:r>
              <a:rPr lang="en-US" dirty="0"/>
              <a:t> adjusted/images remade by Shaima.</a:t>
            </a:r>
          </a:p>
          <a:p>
            <a:pPr marL="340995" indent="-340995">
              <a:buNone/>
            </a:pPr>
            <a:r>
              <a:rPr lang="en-US" dirty="0"/>
              <a:t>Cramer, </a:t>
            </a:r>
            <a:r>
              <a:rPr lang="en-US"/>
              <a:t>E., Quibell</a:t>
            </a:r>
            <a:r>
              <a:rPr lang="en-US" dirty="0"/>
              <a:t>, </a:t>
            </a:r>
            <a:r>
              <a:rPr lang="en-US"/>
              <a:t>A., &amp; Booth, J. </a:t>
            </a:r>
            <a:r>
              <a:rPr lang="en-US" dirty="0"/>
              <a:t>(2022, February 28). </a:t>
            </a:r>
            <a:r>
              <a:rPr lang="en-US" i="1" dirty="0"/>
              <a:t>Communication Essentials for College</a:t>
            </a:r>
            <a:r>
              <a:rPr lang="en-US" dirty="0"/>
              <a:t>. </a:t>
            </a:r>
            <a:r>
              <a:rPr lang="en-US" dirty="0" err="1"/>
              <a:t>eCampus</a:t>
            </a:r>
            <a:r>
              <a:rPr lang="en-US" dirty="0"/>
              <a:t> Ontario Open Library. </a:t>
            </a:r>
            <a:r>
              <a:rPr lang="en-US" u="sng" dirty="0">
                <a:hlinkClick r:id="rId5"/>
              </a:rPr>
              <a:t>https://ecampusontario.pr essbooks.pub/</a:t>
            </a:r>
            <a:r>
              <a:rPr lang="en-US" u="sng" dirty="0" err="1">
                <a:hlinkClick r:id="rId5"/>
              </a:rPr>
              <a:t>gccomm</a:t>
            </a:r>
            <a:r>
              <a:rPr lang="en-US" u="sng" dirty="0">
                <a:hlinkClick r:id="rId5"/>
              </a:rPr>
              <a:t>/ </a:t>
            </a:r>
            <a:endParaRPr lang="en-US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6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7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Structure of a Comparison and Contrast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Essay begins with thesis stating the selected subjects for comparison and/or contrast and the reason for doing so</a:t>
            </a:r>
          </a:p>
          <a:p>
            <a:r>
              <a:rPr lang="en-US" dirty="0"/>
              <a:t>Organizational structure of essay depends on purpose, audience and nature of your topic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43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Structure of a Comparison and Contrast Essay (Continued 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10BD66-BE7B-4AAF-98A7-95965A7F3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compare-and-contrast essay can be organized in two ways: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Organized by the subjects which are discussed one after the other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Organized by the individual points which discusses each subject in relation to the point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95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E8CC5-90B4-4033-917F-B2E7DAA21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Structure of a Comparison and Contrast Essay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4461B-2AA4-4B41-81F1-212C3F9A6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examples phrases you can use for comparison essay are: similarly, both, one similarity, and likewise</a:t>
            </a:r>
          </a:p>
          <a:p>
            <a:r>
              <a:rPr lang="en-US" dirty="0"/>
              <a:t>Some examples phrases you can use for contrast essay are: unlike, while, in contrast, and one difference.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B02E6-D8A7-46C7-95C8-BC174DEDC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D250C-214D-4682-A09E-6AE0D64B1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75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2C574-51FA-4E60-ADB1-263A3CD24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316680"/>
            <a:ext cx="10308771" cy="1046452"/>
          </a:xfrm>
        </p:spPr>
        <p:txBody>
          <a:bodyPr>
            <a:normAutofit/>
          </a:bodyPr>
          <a:lstStyle/>
          <a:p>
            <a:r>
              <a:rPr lang="en-US" sz="4000" dirty="0"/>
              <a:t>Organize by Subject Diagram </a:t>
            </a:r>
          </a:p>
        </p:txBody>
      </p:sp>
      <p:pic>
        <p:nvPicPr>
          <p:cNvPr id="7" name="Content Placeholder 6" descr="See notes section for the organize by subject diagram long alternative text.">
            <a:extLst>
              <a:ext uri="{FF2B5EF4-FFF2-40B4-BE49-F238E27FC236}">
                <a16:creationId xmlns:a16="http://schemas.microsoft.com/office/drawing/2014/main" id="{E7BF0A45-EF1D-4D1A-8FDB-F5C509FEEB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9" b="3424"/>
          <a:stretch/>
        </p:blipFill>
        <p:spPr>
          <a:xfrm>
            <a:off x="4087618" y="885208"/>
            <a:ext cx="5204972" cy="4996144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1337EFD-F40B-46B9-865B-0D0C4594EA04}"/>
              </a:ext>
            </a:extLst>
          </p:cNvPr>
          <p:cNvSpPr txBox="1"/>
          <p:nvPr/>
        </p:nvSpPr>
        <p:spPr>
          <a:xfrm>
            <a:off x="1698171" y="5875301"/>
            <a:ext cx="9231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Encode Sans"/>
              </a:rPr>
              <a:t>Source</a:t>
            </a:r>
            <a:r>
              <a:rPr lang="en-US" sz="1600" dirty="0">
                <a:solidFill>
                  <a:schemeClr val="tx2"/>
                </a:solidFill>
                <a:latin typeface="Encode Sans"/>
              </a:rPr>
              <a:t>: </a:t>
            </a:r>
            <a:r>
              <a:rPr lang="en-US" sz="1600" u="sng" dirty="0">
                <a:latin typeface="Encode Sans"/>
                <a:hlinkClick r:id="rId4"/>
              </a:rPr>
              <a:t>Compare and contrast – organize by subject</a:t>
            </a:r>
            <a:r>
              <a:rPr lang="en-US" sz="1600" dirty="0">
                <a:solidFill>
                  <a:srgbClr val="003180"/>
                </a:solidFill>
                <a:latin typeface="Encode Sans"/>
              </a:rPr>
              <a:t> by </a:t>
            </a:r>
            <a:r>
              <a:rPr lang="en-US" sz="1600" u="sng" dirty="0">
                <a:latin typeface="Encode Sans"/>
                <a:hlinkClick r:id="rId5"/>
              </a:rPr>
              <a:t>University of Minnesota</a:t>
            </a:r>
            <a:r>
              <a:rPr lang="en-US" sz="1600" dirty="0">
                <a:solidFill>
                  <a:srgbClr val="003180"/>
                </a:solidFill>
                <a:latin typeface="Encode Sans"/>
              </a:rPr>
              <a:t> </a:t>
            </a:r>
            <a:r>
              <a:rPr lang="en-US" sz="1600" dirty="0">
                <a:solidFill>
                  <a:schemeClr val="tx2"/>
                </a:solidFill>
                <a:latin typeface="Encode Sans"/>
              </a:rPr>
              <a:t>is licensed under </a:t>
            </a:r>
            <a:r>
              <a:rPr lang="en-US" sz="1600" u="sng" dirty="0">
                <a:latin typeface="Encode Sans"/>
                <a:hlinkClick r:id="rId6"/>
              </a:rPr>
              <a:t>CC BY-NC-SA</a:t>
            </a:r>
            <a:r>
              <a:rPr lang="en-US" sz="1600" dirty="0">
                <a:solidFill>
                  <a:srgbClr val="003180"/>
                </a:solidFill>
                <a:latin typeface="Encode Sans"/>
              </a:rPr>
              <a:t>. / </a:t>
            </a:r>
            <a:r>
              <a:rPr lang="en-US" sz="1600" dirty="0" err="1">
                <a:solidFill>
                  <a:schemeClr val="tx2"/>
                </a:solidFill>
                <a:latin typeface="Encode Sans"/>
              </a:rPr>
              <a:t>Colours</a:t>
            </a:r>
            <a:r>
              <a:rPr lang="en-US" sz="1600" dirty="0">
                <a:solidFill>
                  <a:schemeClr val="tx2"/>
                </a:solidFill>
                <a:latin typeface="Encode Sans"/>
              </a:rPr>
              <a:t> adjusted/images remade by Shaima.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D968B-07B5-46D1-B081-4E35D64E8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7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B6AFF-9295-4AAB-AE07-1C685DCF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44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691F0-D391-4E3C-A5B6-0DCB186C9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318394"/>
            <a:ext cx="10308771" cy="1046452"/>
          </a:xfrm>
        </p:spPr>
        <p:txBody>
          <a:bodyPr>
            <a:normAutofit/>
          </a:bodyPr>
          <a:lstStyle/>
          <a:p>
            <a:r>
              <a:rPr lang="en-US" sz="4000" dirty="0"/>
              <a:t>Organize by Points Diagram</a:t>
            </a:r>
          </a:p>
        </p:txBody>
      </p:sp>
      <p:pic>
        <p:nvPicPr>
          <p:cNvPr id="7" name="Content Placeholder 6" descr="See notes section for the organize by points diagram long alternative text.">
            <a:extLst>
              <a:ext uri="{FF2B5EF4-FFF2-40B4-BE49-F238E27FC236}">
                <a16:creationId xmlns:a16="http://schemas.microsoft.com/office/drawing/2014/main" id="{8AA12D00-DCCD-4421-AB0F-63F0E2F751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9" b="4836"/>
          <a:stretch/>
        </p:blipFill>
        <p:spPr>
          <a:xfrm>
            <a:off x="3664422" y="955716"/>
            <a:ext cx="4395057" cy="499762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BD4E144-9A58-4E51-8A0D-40C505722C2F}"/>
              </a:ext>
            </a:extLst>
          </p:cNvPr>
          <p:cNvSpPr txBox="1"/>
          <p:nvPr/>
        </p:nvSpPr>
        <p:spPr>
          <a:xfrm>
            <a:off x="1903227" y="5953336"/>
            <a:ext cx="8952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tx2"/>
                </a:solidFill>
              </a:rPr>
              <a:t>Source</a:t>
            </a:r>
            <a:r>
              <a:rPr lang="en-US" sz="1400" i="1" dirty="0">
                <a:solidFill>
                  <a:schemeClr val="tx2"/>
                </a:solidFill>
              </a:rPr>
              <a:t>:</a:t>
            </a:r>
            <a:r>
              <a:rPr lang="en-US" sz="1400" i="1" dirty="0"/>
              <a:t> </a:t>
            </a:r>
            <a:r>
              <a:rPr lang="en-US" sz="1400" i="1" u="sng" dirty="0">
                <a:hlinkClick r:id="rId4"/>
              </a:rPr>
              <a:t>Compare and contrast – organize by points</a:t>
            </a:r>
            <a:r>
              <a:rPr lang="en-US" sz="1400" i="1" dirty="0"/>
              <a:t> </a:t>
            </a:r>
            <a:r>
              <a:rPr lang="en-US" sz="1400" i="1" dirty="0">
                <a:solidFill>
                  <a:schemeClr val="tx2"/>
                </a:solidFill>
              </a:rPr>
              <a:t>by</a:t>
            </a:r>
            <a:r>
              <a:rPr lang="en-US" sz="1400" i="1" dirty="0"/>
              <a:t> </a:t>
            </a:r>
            <a:r>
              <a:rPr lang="en-US" sz="1400" i="1" u="sng" dirty="0">
                <a:hlinkClick r:id="rId5"/>
              </a:rPr>
              <a:t>University of Minnesota</a:t>
            </a:r>
            <a:r>
              <a:rPr lang="en-US" sz="1400" i="1" dirty="0"/>
              <a:t> </a:t>
            </a:r>
            <a:r>
              <a:rPr lang="en-US" sz="1400" i="1" dirty="0">
                <a:solidFill>
                  <a:schemeClr val="tx2"/>
                </a:solidFill>
              </a:rPr>
              <a:t>is licensed under</a:t>
            </a:r>
            <a:r>
              <a:rPr lang="en-US" sz="1400" i="1" dirty="0"/>
              <a:t> </a:t>
            </a:r>
            <a:r>
              <a:rPr lang="en-US" sz="1400" i="1" u="sng" dirty="0">
                <a:hlinkClick r:id="rId6"/>
              </a:rPr>
              <a:t>CC BY-NC-SA</a:t>
            </a:r>
            <a:r>
              <a:rPr lang="en-US" sz="1400" i="1" dirty="0"/>
              <a:t>. </a:t>
            </a:r>
            <a:r>
              <a:rPr lang="en-US" sz="1400" i="1" dirty="0">
                <a:solidFill>
                  <a:schemeClr val="tx2"/>
                </a:solidFill>
              </a:rPr>
              <a:t>/ </a:t>
            </a:r>
            <a:r>
              <a:rPr lang="en-US" sz="1400" i="1" dirty="0" err="1">
                <a:solidFill>
                  <a:schemeClr val="tx2"/>
                </a:solidFill>
              </a:rPr>
              <a:t>Colours</a:t>
            </a:r>
            <a:r>
              <a:rPr lang="en-US" sz="1400" i="1" dirty="0">
                <a:solidFill>
                  <a:schemeClr val="tx2"/>
                </a:solidFill>
              </a:rPr>
              <a:t> adjusted/images remade by Shaima.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8CDB8D-3033-40C8-B583-D8774E0D2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7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A975DD-F605-43E7-AB72-FD640A199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9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1BADAA"/>
      </a:dk1>
      <a:lt1>
        <a:srgbClr val="FFFFFF"/>
      </a:lt1>
      <a:dk2>
        <a:srgbClr val="39393A"/>
      </a:dk2>
      <a:lt2>
        <a:srgbClr val="FFFFFF"/>
      </a:lt2>
      <a:accent1>
        <a:srgbClr val="D64933"/>
      </a:accent1>
      <a:accent2>
        <a:srgbClr val="14438F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5" ma:contentTypeDescription="Create a new document." ma:contentTypeScope="" ma:versionID="ac00aa41f2863b35d6ff25bd8b298fae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17162eedc2d414b7ea6077bf881f4fe5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F5F9357-07DB-4AA4-B2B1-943EDAD149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6aebe-e55f-417f-84c0-33e2637dc132"/>
    <ds:schemaRef ds:uri="57ea68b1-4d50-472f-9c24-c5e3d9af93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EBB12C-158D-4AB4-9994-E44D58237A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CCFBF6-E5E3-49F5-9512-F7A4211FF6DA}">
  <ds:schemaRefs>
    <ds:schemaRef ds:uri="http://schemas.microsoft.com/office/2006/metadata/properties"/>
    <ds:schemaRef ds:uri="http://www.w3.org/XML/1998/namespace"/>
    <ds:schemaRef ds:uri="http://purl.org/dc/dcmitype/"/>
    <ds:schemaRef ds:uri="57ea68b1-4d50-472f-9c24-c5e3d9af93fd"/>
    <ds:schemaRef ds:uri="http://purl.org/dc/terms/"/>
    <ds:schemaRef ds:uri="2c46aebe-e55f-417f-84c0-33e2637dc1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3849</TotalTime>
  <Words>4054</Words>
  <Application>Microsoft Office PowerPoint</Application>
  <PresentationFormat>Widescreen</PresentationFormat>
  <Paragraphs>379</Paragraphs>
  <Slides>44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Calibri Light</vt:lpstr>
      <vt:lpstr>Encode Sans</vt:lpstr>
      <vt:lpstr>Wingdings</vt:lpstr>
      <vt:lpstr>Office Theme</vt:lpstr>
      <vt:lpstr>Communication Essentials  for College</vt:lpstr>
      <vt:lpstr>Chapter 5: Rhetorical Modes</vt:lpstr>
      <vt:lpstr>5.1 – Comparison and Contrast</vt:lpstr>
      <vt:lpstr>The Purpose of Comparison and Contrast in Writing</vt:lpstr>
      <vt:lpstr>The Structure of a Comparison and Contrast Essay</vt:lpstr>
      <vt:lpstr>The Structure of a Comparison and Contrast Essay (Continued 1)</vt:lpstr>
      <vt:lpstr>The Structure of a Comparison and Contrast Essay (Continued 2)</vt:lpstr>
      <vt:lpstr>Organize by Subject Diagram </vt:lpstr>
      <vt:lpstr>Organize by Points Diagram</vt:lpstr>
      <vt:lpstr>Writing a Comparison and Contrast Essay</vt:lpstr>
      <vt:lpstr>Writing a Comparison and Contrast Essay (Continued)</vt:lpstr>
      <vt:lpstr>5.1 - Key Takeaways</vt:lpstr>
      <vt:lpstr>5.1 - Key Takeaways (Continued 1)</vt:lpstr>
      <vt:lpstr>5.1- Key Takeaways (Continued 2)</vt:lpstr>
      <vt:lpstr>5.2 – Cause And Effect</vt:lpstr>
      <vt:lpstr>The Purpose of Cause and Effect in Writing</vt:lpstr>
      <vt:lpstr>The Structure of a Cause-and-Effect Essay</vt:lpstr>
      <vt:lpstr>The Structure of a Cause-and-Effect Essay (Continued)</vt:lpstr>
      <vt:lpstr>Writing a Cause-and-Effect Essay</vt:lpstr>
      <vt:lpstr>Writing a Cause-and-Effect Essay (Continued 1)</vt:lpstr>
      <vt:lpstr>Writing a Cause-and-Effect Essay (Continued 2)</vt:lpstr>
      <vt:lpstr>5.2- Key Takeaways</vt:lpstr>
      <vt:lpstr>5.2- Key Takeaways (Continued 1)</vt:lpstr>
      <vt:lpstr>5.2 - Key Takeaways (Continued 2)</vt:lpstr>
      <vt:lpstr>5.3 - Persuasion</vt:lpstr>
      <vt:lpstr>The Purpose of Persuasive Writing</vt:lpstr>
      <vt:lpstr>The Structure of a Persuasive Essay</vt:lpstr>
      <vt:lpstr>Creating an Introduction and Thesis</vt:lpstr>
      <vt:lpstr>Acknowledging Opposing Ideas and Limits to Your Argument</vt:lpstr>
      <vt:lpstr>Bias in Writing</vt:lpstr>
      <vt:lpstr>The Use of “I” in Writing</vt:lpstr>
      <vt:lpstr>The Use of “I” in Writing (Continued)</vt:lpstr>
      <vt:lpstr>Developing Sound Arguments - Checklist</vt:lpstr>
      <vt:lpstr>Fact and Opinion</vt:lpstr>
      <vt:lpstr>Using Visual Elements to Strengthen Arguments</vt:lpstr>
      <vt:lpstr>Writing a Persuasive Essay</vt:lpstr>
      <vt:lpstr>Writing a Persuasive Essay (Continued)</vt:lpstr>
      <vt:lpstr>5.3- Key Takeaways</vt:lpstr>
      <vt:lpstr>5.3- Key Takeaways (Continued 1)</vt:lpstr>
      <vt:lpstr>5.3 - Key Takeaways (Continued 2)</vt:lpstr>
      <vt:lpstr>5.3 - Key Takeaways (Continued 3)</vt:lpstr>
      <vt:lpstr>5.3 - Key Takeaways (Continued 4)</vt:lpstr>
      <vt:lpstr>5.3 - Key Takeaways (Continued 5)</vt:lpstr>
      <vt:lpstr>References &amp; Attributions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Essentials - Chapter 1</dc:title>
  <dc:subject/>
  <dc:creator>Jen Booth;Shaima Shaima</dc:creator>
  <cp:lastModifiedBy>Jen Booth</cp:lastModifiedBy>
  <cp:revision>183</cp:revision>
  <dcterms:created xsi:type="dcterms:W3CDTF">2022-05-23T14:26:42Z</dcterms:created>
  <dcterms:modified xsi:type="dcterms:W3CDTF">2023-09-01T19:26:42Z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  <property fmtid="{D5CDD505-2E9C-101B-9397-08002B2CF9AE}" pid="3" name="MediaServiceImageTags">
    <vt:lpwstr/>
  </property>
</Properties>
</file>