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7"/>
  </p:notesMasterIdLst>
  <p:handoutMasterIdLst>
    <p:handoutMasterId r:id="rId48"/>
  </p:handoutMasterIdLst>
  <p:sldIdLst>
    <p:sldId id="272" r:id="rId5"/>
    <p:sldId id="273" r:id="rId6"/>
    <p:sldId id="256" r:id="rId7"/>
    <p:sldId id="257" r:id="rId8"/>
    <p:sldId id="356" r:id="rId9"/>
    <p:sldId id="258" r:id="rId10"/>
    <p:sldId id="357" r:id="rId11"/>
    <p:sldId id="358" r:id="rId12"/>
    <p:sldId id="359" r:id="rId13"/>
    <p:sldId id="360" r:id="rId14"/>
    <p:sldId id="361" r:id="rId15"/>
    <p:sldId id="362" r:id="rId16"/>
    <p:sldId id="262" r:id="rId17"/>
    <p:sldId id="363" r:id="rId18"/>
    <p:sldId id="364" r:id="rId19"/>
    <p:sldId id="365" r:id="rId20"/>
    <p:sldId id="366" r:id="rId21"/>
    <p:sldId id="372" r:id="rId22"/>
    <p:sldId id="367" r:id="rId23"/>
    <p:sldId id="368" r:id="rId24"/>
    <p:sldId id="369" r:id="rId25"/>
    <p:sldId id="370" r:id="rId26"/>
    <p:sldId id="371" r:id="rId27"/>
    <p:sldId id="373" r:id="rId28"/>
    <p:sldId id="390" r:id="rId29"/>
    <p:sldId id="387" r:id="rId30"/>
    <p:sldId id="375" r:id="rId31"/>
    <p:sldId id="376" r:id="rId32"/>
    <p:sldId id="377" r:id="rId33"/>
    <p:sldId id="378" r:id="rId34"/>
    <p:sldId id="379" r:id="rId35"/>
    <p:sldId id="380" r:id="rId36"/>
    <p:sldId id="391" r:id="rId37"/>
    <p:sldId id="388" r:id="rId38"/>
    <p:sldId id="389" r:id="rId39"/>
    <p:sldId id="382" r:id="rId40"/>
    <p:sldId id="383" r:id="rId41"/>
    <p:sldId id="384" r:id="rId42"/>
    <p:sldId id="392" r:id="rId43"/>
    <p:sldId id="385" r:id="rId44"/>
    <p:sldId id="386" r:id="rId45"/>
    <p:sldId id="271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ima Shaima" initials="SS" lastIdx="1" clrIdx="0">
    <p:extLst>
      <p:ext uri="{19B8F6BF-5375-455C-9EA6-DF929625EA0E}">
        <p15:presenceInfo xmlns:p15="http://schemas.microsoft.com/office/powerpoint/2012/main" userId="S-1-5-21-2254327620-3129333571-3258934595-784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93A"/>
    <a:srgbClr val="FFFFFF"/>
    <a:srgbClr val="1BAD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5" autoAdjust="0"/>
    <p:restoredTop sz="76267" autoAdjust="0"/>
  </p:normalViewPr>
  <p:slideViewPr>
    <p:cSldViewPr snapToGrid="0">
      <p:cViewPr varScale="1">
        <p:scale>
          <a:sx n="75" d="100"/>
          <a:sy n="75" d="100"/>
        </p:scale>
        <p:origin x="88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828" y="9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Jones" userId="d7fd67f7-a65d-448e-99ae-2d17d582b34b" providerId="ADAL" clId="{F5D2C8AF-52FD-45C4-8C4F-E2B4C0A1EC87}"/>
    <pc:docChg chg="modSld">
      <pc:chgData name="Jessica Jones" userId="d7fd67f7-a65d-448e-99ae-2d17d582b34b" providerId="ADAL" clId="{F5D2C8AF-52FD-45C4-8C4F-E2B4C0A1EC87}" dt="2023-08-30T19:24:15.017" v="173" actId="20577"/>
      <pc:docMkLst>
        <pc:docMk/>
      </pc:docMkLst>
      <pc:sldChg chg="modNotesTx">
        <pc:chgData name="Jessica Jones" userId="d7fd67f7-a65d-448e-99ae-2d17d582b34b" providerId="ADAL" clId="{F5D2C8AF-52FD-45C4-8C4F-E2B4C0A1EC87}" dt="2023-08-30T19:18:22.689" v="22" actId="20577"/>
        <pc:sldMkLst>
          <pc:docMk/>
          <pc:sldMk cId="1573012161" sldId="256"/>
        </pc:sldMkLst>
      </pc:sldChg>
      <pc:sldChg chg="modSp mod modNotesTx">
        <pc:chgData name="Jessica Jones" userId="d7fd67f7-a65d-448e-99ae-2d17d582b34b" providerId="ADAL" clId="{F5D2C8AF-52FD-45C4-8C4F-E2B4C0A1EC87}" dt="2023-08-30T19:19:27.311" v="59" actId="1076"/>
        <pc:sldMkLst>
          <pc:docMk/>
          <pc:sldMk cId="3756779637" sldId="257"/>
        </pc:sldMkLst>
        <pc:spChg chg="mod">
          <ac:chgData name="Jessica Jones" userId="d7fd67f7-a65d-448e-99ae-2d17d582b34b" providerId="ADAL" clId="{F5D2C8AF-52FD-45C4-8C4F-E2B4C0A1EC87}" dt="2023-08-30T19:19:27.311" v="59" actId="1076"/>
          <ac:spMkLst>
            <pc:docMk/>
            <pc:sldMk cId="3756779637" sldId="257"/>
            <ac:spMk id="6" creationId="{59E4BEA1-D9DD-A1D8-53B7-FAE022D0F866}"/>
          </ac:spMkLst>
        </pc:spChg>
      </pc:sldChg>
      <pc:sldChg chg="modSp mod modNotesTx">
        <pc:chgData name="Jessica Jones" userId="d7fd67f7-a65d-448e-99ae-2d17d582b34b" providerId="ADAL" clId="{F5D2C8AF-52FD-45C4-8C4F-E2B4C0A1EC87}" dt="2023-08-30T19:19:18.925" v="57" actId="1076"/>
        <pc:sldMkLst>
          <pc:docMk/>
          <pc:sldMk cId="876694236" sldId="258"/>
        </pc:sldMkLst>
        <pc:spChg chg="mod">
          <ac:chgData name="Jessica Jones" userId="d7fd67f7-a65d-448e-99ae-2d17d582b34b" providerId="ADAL" clId="{F5D2C8AF-52FD-45C4-8C4F-E2B4C0A1EC87}" dt="2023-08-30T19:19:18.925" v="57" actId="1076"/>
          <ac:spMkLst>
            <pc:docMk/>
            <pc:sldMk cId="876694236" sldId="258"/>
            <ac:spMk id="7" creationId="{2C71E22A-DC7A-7A96-E458-7E29B3187122}"/>
          </ac:spMkLst>
        </pc:spChg>
      </pc:sldChg>
      <pc:sldChg chg="modNotesTx">
        <pc:chgData name="Jessica Jones" userId="d7fd67f7-a65d-448e-99ae-2d17d582b34b" providerId="ADAL" clId="{F5D2C8AF-52FD-45C4-8C4F-E2B4C0A1EC87}" dt="2023-08-30T19:20:48.058" v="89" actId="20577"/>
        <pc:sldMkLst>
          <pc:docMk/>
          <pc:sldMk cId="467500428" sldId="262"/>
        </pc:sldMkLst>
      </pc:sldChg>
      <pc:sldChg chg="modSp mod">
        <pc:chgData name="Jessica Jones" userId="d7fd67f7-a65d-448e-99ae-2d17d582b34b" providerId="ADAL" clId="{F5D2C8AF-52FD-45C4-8C4F-E2B4C0A1EC87}" dt="2023-08-30T19:24:15.017" v="173" actId="20577"/>
        <pc:sldMkLst>
          <pc:docMk/>
          <pc:sldMk cId="2317797066" sldId="271"/>
        </pc:sldMkLst>
        <pc:spChg chg="mod">
          <ac:chgData name="Jessica Jones" userId="d7fd67f7-a65d-448e-99ae-2d17d582b34b" providerId="ADAL" clId="{F5D2C8AF-52FD-45C4-8C4F-E2B4C0A1EC87}" dt="2023-08-30T19:24:15.017" v="173" actId="20577"/>
          <ac:spMkLst>
            <pc:docMk/>
            <pc:sldMk cId="2317797066" sldId="271"/>
            <ac:spMk id="3" creationId="{CE6156C3-3B61-4F6E-99EE-A35C1D7408FE}"/>
          </ac:spMkLst>
        </pc:spChg>
      </pc:sldChg>
      <pc:sldChg chg="modSp mod">
        <pc:chgData name="Jessica Jones" userId="d7fd67f7-a65d-448e-99ae-2d17d582b34b" providerId="ADAL" clId="{F5D2C8AF-52FD-45C4-8C4F-E2B4C0A1EC87}" dt="2023-08-30T19:18:04.186" v="18" actId="20577"/>
        <pc:sldMkLst>
          <pc:docMk/>
          <pc:sldMk cId="3897705396" sldId="272"/>
        </pc:sldMkLst>
        <pc:spChg chg="mod">
          <ac:chgData name="Jessica Jones" userId="d7fd67f7-a65d-448e-99ae-2d17d582b34b" providerId="ADAL" clId="{F5D2C8AF-52FD-45C4-8C4F-E2B4C0A1EC87}" dt="2023-08-30T19:18:04.186" v="18" actId="20577"/>
          <ac:spMkLst>
            <pc:docMk/>
            <pc:sldMk cId="3897705396" sldId="272"/>
            <ac:spMk id="3" creationId="{A77568DD-CC38-47E4-B178-8CCC0F0CBF93}"/>
          </ac:spMkLst>
        </pc:spChg>
      </pc:sldChg>
      <pc:sldChg chg="modNotesTx">
        <pc:chgData name="Jessica Jones" userId="d7fd67f7-a65d-448e-99ae-2d17d582b34b" providerId="ADAL" clId="{F5D2C8AF-52FD-45C4-8C4F-E2B4C0A1EC87}" dt="2023-08-30T19:18:16.226" v="20" actId="20577"/>
        <pc:sldMkLst>
          <pc:docMk/>
          <pc:sldMk cId="4015404543" sldId="273"/>
        </pc:sldMkLst>
      </pc:sldChg>
      <pc:sldChg chg="modSp mod modNotesTx">
        <pc:chgData name="Jessica Jones" userId="d7fd67f7-a65d-448e-99ae-2d17d582b34b" providerId="ADAL" clId="{F5D2C8AF-52FD-45C4-8C4F-E2B4C0A1EC87}" dt="2023-08-30T19:19:22.197" v="58" actId="1076"/>
        <pc:sldMkLst>
          <pc:docMk/>
          <pc:sldMk cId="2308543140" sldId="356"/>
        </pc:sldMkLst>
        <pc:spChg chg="mod">
          <ac:chgData name="Jessica Jones" userId="d7fd67f7-a65d-448e-99ae-2d17d582b34b" providerId="ADAL" clId="{F5D2C8AF-52FD-45C4-8C4F-E2B4C0A1EC87}" dt="2023-08-30T19:19:22.197" v="58" actId="1076"/>
          <ac:spMkLst>
            <pc:docMk/>
            <pc:sldMk cId="2308543140" sldId="356"/>
            <ac:spMk id="7" creationId="{BDA83992-B342-0255-4B3E-E8E5128248D8}"/>
          </ac:spMkLst>
        </pc:spChg>
      </pc:sldChg>
      <pc:sldChg chg="modSp mod modNotesTx">
        <pc:chgData name="Jessica Jones" userId="d7fd67f7-a65d-448e-99ae-2d17d582b34b" providerId="ADAL" clId="{F5D2C8AF-52FD-45C4-8C4F-E2B4C0A1EC87}" dt="2023-08-30T19:19:44.473" v="70" actId="1076"/>
        <pc:sldMkLst>
          <pc:docMk/>
          <pc:sldMk cId="2428814343" sldId="357"/>
        </pc:sldMkLst>
        <pc:spChg chg="mod">
          <ac:chgData name="Jessica Jones" userId="d7fd67f7-a65d-448e-99ae-2d17d582b34b" providerId="ADAL" clId="{F5D2C8AF-52FD-45C4-8C4F-E2B4C0A1EC87}" dt="2023-08-30T19:19:44.473" v="70" actId="1076"/>
          <ac:spMkLst>
            <pc:docMk/>
            <pc:sldMk cId="2428814343" sldId="357"/>
            <ac:spMk id="7" creationId="{5C7FFC42-77F5-C929-1543-9B3EB97BD7DC}"/>
          </ac:spMkLst>
        </pc:spChg>
      </pc:sldChg>
      <pc:sldChg chg="modSp mod modNotesTx">
        <pc:chgData name="Jessica Jones" userId="d7fd67f7-a65d-448e-99ae-2d17d582b34b" providerId="ADAL" clId="{F5D2C8AF-52FD-45C4-8C4F-E2B4C0A1EC87}" dt="2023-08-30T19:20:01.095" v="81" actId="1076"/>
        <pc:sldMkLst>
          <pc:docMk/>
          <pc:sldMk cId="1326566352" sldId="359"/>
        </pc:sldMkLst>
        <pc:spChg chg="mod">
          <ac:chgData name="Jessica Jones" userId="d7fd67f7-a65d-448e-99ae-2d17d582b34b" providerId="ADAL" clId="{F5D2C8AF-52FD-45C4-8C4F-E2B4C0A1EC87}" dt="2023-08-30T19:20:01.095" v="81" actId="1076"/>
          <ac:spMkLst>
            <pc:docMk/>
            <pc:sldMk cId="1326566352" sldId="359"/>
            <ac:spMk id="7" creationId="{3A3D86AC-71C7-1F52-423D-0C7F53DF96D0}"/>
          </ac:spMkLst>
        </pc:spChg>
      </pc:sldChg>
      <pc:sldChg chg="modNotesTx">
        <pc:chgData name="Jessica Jones" userId="d7fd67f7-a65d-448e-99ae-2d17d582b34b" providerId="ADAL" clId="{F5D2C8AF-52FD-45C4-8C4F-E2B4C0A1EC87}" dt="2023-08-30T19:20:13.673" v="83" actId="20577"/>
        <pc:sldMkLst>
          <pc:docMk/>
          <pc:sldMk cId="1383533507" sldId="360"/>
        </pc:sldMkLst>
      </pc:sldChg>
      <pc:sldChg chg="modNotesTx">
        <pc:chgData name="Jessica Jones" userId="d7fd67f7-a65d-448e-99ae-2d17d582b34b" providerId="ADAL" clId="{F5D2C8AF-52FD-45C4-8C4F-E2B4C0A1EC87}" dt="2023-08-30T19:20:26.313" v="85" actId="20577"/>
        <pc:sldMkLst>
          <pc:docMk/>
          <pc:sldMk cId="4134911906" sldId="361"/>
        </pc:sldMkLst>
      </pc:sldChg>
      <pc:sldChg chg="modNotesTx">
        <pc:chgData name="Jessica Jones" userId="d7fd67f7-a65d-448e-99ae-2d17d582b34b" providerId="ADAL" clId="{F5D2C8AF-52FD-45C4-8C4F-E2B4C0A1EC87}" dt="2023-08-30T19:20:32.010" v="87" actId="20577"/>
        <pc:sldMkLst>
          <pc:docMk/>
          <pc:sldMk cId="4107485746" sldId="362"/>
        </pc:sldMkLst>
      </pc:sldChg>
      <pc:sldChg chg="modSp mod modNotesTx">
        <pc:chgData name="Jessica Jones" userId="d7fd67f7-a65d-448e-99ae-2d17d582b34b" providerId="ADAL" clId="{F5D2C8AF-52FD-45C4-8C4F-E2B4C0A1EC87}" dt="2023-08-30T19:21:11.585" v="100" actId="20577"/>
        <pc:sldMkLst>
          <pc:docMk/>
          <pc:sldMk cId="4119234447" sldId="367"/>
        </pc:sldMkLst>
        <pc:spChg chg="mod">
          <ac:chgData name="Jessica Jones" userId="d7fd67f7-a65d-448e-99ae-2d17d582b34b" providerId="ADAL" clId="{F5D2C8AF-52FD-45C4-8C4F-E2B4C0A1EC87}" dt="2023-08-30T19:21:08.746" v="98" actId="1076"/>
          <ac:spMkLst>
            <pc:docMk/>
            <pc:sldMk cId="4119234447" sldId="367"/>
            <ac:spMk id="7" creationId="{3F84FA34-2F7B-7AAC-3D13-D9DCF2B400DB}"/>
          </ac:spMkLst>
        </pc:spChg>
      </pc:sldChg>
      <pc:sldChg chg="modNotesTx">
        <pc:chgData name="Jessica Jones" userId="d7fd67f7-a65d-448e-99ae-2d17d582b34b" providerId="ADAL" clId="{F5D2C8AF-52FD-45C4-8C4F-E2B4C0A1EC87}" dt="2023-08-30T19:21:19.066" v="102" actId="20577"/>
        <pc:sldMkLst>
          <pc:docMk/>
          <pc:sldMk cId="3734316455" sldId="369"/>
        </pc:sldMkLst>
      </pc:sldChg>
      <pc:sldChg chg="modNotesTx">
        <pc:chgData name="Jessica Jones" userId="d7fd67f7-a65d-448e-99ae-2d17d582b34b" providerId="ADAL" clId="{F5D2C8AF-52FD-45C4-8C4F-E2B4C0A1EC87}" dt="2023-08-30T19:21:23.393" v="104" actId="20577"/>
        <pc:sldMkLst>
          <pc:docMk/>
          <pc:sldMk cId="2345989469" sldId="370"/>
        </pc:sldMkLst>
      </pc:sldChg>
      <pc:sldChg chg="modNotesTx">
        <pc:chgData name="Jessica Jones" userId="d7fd67f7-a65d-448e-99ae-2d17d582b34b" providerId="ADAL" clId="{F5D2C8AF-52FD-45C4-8C4F-E2B4C0A1EC87}" dt="2023-08-30T19:21:27.337" v="106" actId="20577"/>
        <pc:sldMkLst>
          <pc:docMk/>
          <pc:sldMk cId="2161701947" sldId="371"/>
        </pc:sldMkLst>
      </pc:sldChg>
      <pc:sldChg chg="modNotesTx">
        <pc:chgData name="Jessica Jones" userId="d7fd67f7-a65d-448e-99ae-2d17d582b34b" providerId="ADAL" clId="{F5D2C8AF-52FD-45C4-8C4F-E2B4C0A1EC87}" dt="2023-08-30T19:21:33.337" v="108" actId="20577"/>
        <pc:sldMkLst>
          <pc:docMk/>
          <pc:sldMk cId="3662530654" sldId="373"/>
        </pc:sldMkLst>
      </pc:sldChg>
      <pc:sldChg chg="modSp mod modNotesTx">
        <pc:chgData name="Jessica Jones" userId="d7fd67f7-a65d-448e-99ae-2d17d582b34b" providerId="ADAL" clId="{F5D2C8AF-52FD-45C4-8C4F-E2B4C0A1EC87}" dt="2023-08-30T19:21:55.625" v="120" actId="20577"/>
        <pc:sldMkLst>
          <pc:docMk/>
          <pc:sldMk cId="2533745209" sldId="377"/>
        </pc:sldMkLst>
        <pc:spChg chg="mod">
          <ac:chgData name="Jessica Jones" userId="d7fd67f7-a65d-448e-99ae-2d17d582b34b" providerId="ADAL" clId="{F5D2C8AF-52FD-45C4-8C4F-E2B4C0A1EC87}" dt="2023-08-30T19:21:55.625" v="120" actId="20577"/>
          <ac:spMkLst>
            <pc:docMk/>
            <pc:sldMk cId="2533745209" sldId="377"/>
            <ac:spMk id="7" creationId="{4ACBE78F-0E0E-145C-F137-BD15F407EE21}"/>
          </ac:spMkLst>
        </pc:spChg>
      </pc:sldChg>
      <pc:sldChg chg="modNotesTx">
        <pc:chgData name="Jessica Jones" userId="d7fd67f7-a65d-448e-99ae-2d17d582b34b" providerId="ADAL" clId="{F5D2C8AF-52FD-45C4-8C4F-E2B4C0A1EC87}" dt="2023-08-30T19:22:17.089" v="122" actId="20577"/>
        <pc:sldMkLst>
          <pc:docMk/>
          <pc:sldMk cId="1767229989" sldId="378"/>
        </pc:sldMkLst>
      </pc:sldChg>
      <pc:sldChg chg="modNotesTx">
        <pc:chgData name="Jessica Jones" userId="d7fd67f7-a65d-448e-99ae-2d17d582b34b" providerId="ADAL" clId="{F5D2C8AF-52FD-45C4-8C4F-E2B4C0A1EC87}" dt="2023-08-30T19:22:23.577" v="124" actId="20577"/>
        <pc:sldMkLst>
          <pc:docMk/>
          <pc:sldMk cId="474031303" sldId="379"/>
        </pc:sldMkLst>
      </pc:sldChg>
      <pc:sldChg chg="modNotesTx">
        <pc:chgData name="Jessica Jones" userId="d7fd67f7-a65d-448e-99ae-2d17d582b34b" providerId="ADAL" clId="{F5D2C8AF-52FD-45C4-8C4F-E2B4C0A1EC87}" dt="2023-08-30T19:22:28.809" v="126" actId="20577"/>
        <pc:sldMkLst>
          <pc:docMk/>
          <pc:sldMk cId="4196687328" sldId="380"/>
        </pc:sldMkLst>
      </pc:sldChg>
      <pc:sldChg chg="modNotesTx">
        <pc:chgData name="Jessica Jones" userId="d7fd67f7-a65d-448e-99ae-2d17d582b34b" providerId="ADAL" clId="{F5D2C8AF-52FD-45C4-8C4F-E2B4C0A1EC87}" dt="2023-08-30T19:23:42.052" v="155"/>
        <pc:sldMkLst>
          <pc:docMk/>
          <pc:sldMk cId="1726399110" sldId="384"/>
        </pc:sldMkLst>
      </pc:sldChg>
      <pc:sldChg chg="modNotesTx">
        <pc:chgData name="Jessica Jones" userId="d7fd67f7-a65d-448e-99ae-2d17d582b34b" providerId="ADAL" clId="{F5D2C8AF-52FD-45C4-8C4F-E2B4C0A1EC87}" dt="2023-08-30T19:23:53.693" v="157"/>
        <pc:sldMkLst>
          <pc:docMk/>
          <pc:sldMk cId="3817164192" sldId="385"/>
        </pc:sldMkLst>
      </pc:sldChg>
      <pc:sldChg chg="modNotesTx">
        <pc:chgData name="Jessica Jones" userId="d7fd67f7-a65d-448e-99ae-2d17d582b34b" providerId="ADAL" clId="{F5D2C8AF-52FD-45C4-8C4F-E2B4C0A1EC87}" dt="2023-08-30T19:23:58.812" v="158"/>
        <pc:sldMkLst>
          <pc:docMk/>
          <pc:sldMk cId="2541738807" sldId="386"/>
        </pc:sldMkLst>
      </pc:sldChg>
      <pc:sldChg chg="modNotesTx">
        <pc:chgData name="Jessica Jones" userId="d7fd67f7-a65d-448e-99ae-2d17d582b34b" providerId="ADAL" clId="{F5D2C8AF-52FD-45C4-8C4F-E2B4C0A1EC87}" dt="2023-08-30T19:21:39.489" v="110" actId="20577"/>
        <pc:sldMkLst>
          <pc:docMk/>
          <pc:sldMk cId="2337439186" sldId="387"/>
        </pc:sldMkLst>
      </pc:sldChg>
      <pc:sldChg chg="modNotesTx">
        <pc:chgData name="Jessica Jones" userId="d7fd67f7-a65d-448e-99ae-2d17d582b34b" providerId="ADAL" clId="{F5D2C8AF-52FD-45C4-8C4F-E2B4C0A1EC87}" dt="2023-08-30T19:23:06.188" v="141" actId="20577"/>
        <pc:sldMkLst>
          <pc:docMk/>
          <pc:sldMk cId="931273540" sldId="388"/>
        </pc:sldMkLst>
      </pc:sldChg>
      <pc:sldChg chg="modSp mod modNotesTx">
        <pc:chgData name="Jessica Jones" userId="d7fd67f7-a65d-448e-99ae-2d17d582b34b" providerId="ADAL" clId="{F5D2C8AF-52FD-45C4-8C4F-E2B4C0A1EC87}" dt="2023-08-30T19:23:23.685" v="153" actId="20577"/>
        <pc:sldMkLst>
          <pc:docMk/>
          <pc:sldMk cId="2839060048" sldId="389"/>
        </pc:sldMkLst>
        <pc:spChg chg="mod">
          <ac:chgData name="Jessica Jones" userId="d7fd67f7-a65d-448e-99ae-2d17d582b34b" providerId="ADAL" clId="{F5D2C8AF-52FD-45C4-8C4F-E2B4C0A1EC87}" dt="2023-08-30T19:23:18.881" v="152" actId="20577"/>
          <ac:spMkLst>
            <pc:docMk/>
            <pc:sldMk cId="2839060048" sldId="389"/>
            <ac:spMk id="7" creationId="{9653FDB2-A9C5-C3E9-AA92-9E165B3D3B59}"/>
          </ac:spMkLst>
        </pc:spChg>
      </pc:sldChg>
      <pc:sldChg chg="modSp mod modNotesTx">
        <pc:chgData name="Jessica Jones" userId="d7fd67f7-a65d-448e-99ae-2d17d582b34b" providerId="ADAL" clId="{F5D2C8AF-52FD-45C4-8C4F-E2B4C0A1EC87}" dt="2023-08-30T19:22:42.491" v="137" actId="1076"/>
        <pc:sldMkLst>
          <pc:docMk/>
          <pc:sldMk cId="2131616786" sldId="391"/>
        </pc:sldMkLst>
        <pc:spChg chg="mod">
          <ac:chgData name="Jessica Jones" userId="d7fd67f7-a65d-448e-99ae-2d17d582b34b" providerId="ADAL" clId="{F5D2C8AF-52FD-45C4-8C4F-E2B4C0A1EC87}" dt="2023-08-30T19:22:42.491" v="137" actId="1076"/>
          <ac:spMkLst>
            <pc:docMk/>
            <pc:sldMk cId="2131616786" sldId="391"/>
            <ac:spMk id="7" creationId="{FDCB65E4-0F39-B364-518E-D6B8F030FB84}"/>
          </ac:spMkLst>
        </pc:spChg>
      </pc:sldChg>
      <pc:sldChg chg="modNotesTx">
        <pc:chgData name="Jessica Jones" userId="d7fd67f7-a65d-448e-99ae-2d17d582b34b" providerId="ADAL" clId="{F5D2C8AF-52FD-45C4-8C4F-E2B4C0A1EC87}" dt="2023-08-30T19:23:46.334" v="156"/>
        <pc:sldMkLst>
          <pc:docMk/>
          <pc:sldMk cId="1065328758" sldId="39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4481071-C0CF-4822-B897-C721CC620B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51608-F934-4817-BA3F-F7EC6278B22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E1967-807A-4858-B44C-4FC722C9C96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1EC518-BBC7-41E1-B93D-64D7B02CD0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E6E6-5D7D-47F0-803C-82A7E0F96F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06EA7-CA58-43EE-9A65-9E073A2BB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832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99AB02-A8D3-4232-9722-AF298C03B889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C3616-1F47-4A9A-8191-3793907F5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6244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bodyparagraph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creativecommons.org/licenses/by-nc/4.0/" TargetMode="External"/><Relationship Id="rId5" Type="http://schemas.openxmlformats.org/officeDocument/2006/relationships/hyperlink" Target="https://ecampusontario.pressbooks.pub/gccomm/" TargetMode="External"/><Relationship Id="rId4" Type="http://schemas.openxmlformats.org/officeDocument/2006/relationships/hyperlink" Target="https://ecampusontario.pressbooks.pub/gccomm/chapter/connect/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part/chapter-4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organizingwriting/" TargetMode="External"/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introconclusion/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chapter/thesisstatements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57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6684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721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945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6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Choose Supporting Topic </a:t>
            </a:r>
            <a:r>
              <a:rPr lang="en-US" dirty="0" err="1"/>
              <a:t>Sentences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4.2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Minimal changes were made.  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09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92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535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32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344A83A-740A-46F6-9774-A2630642BF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Chronological Order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4.3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4: Writing Essays From Start To Finish was taken directly from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909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AF3FEA6A-436B-4F3A-B67D-B2A7BC1A09C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45DF43B-CBAE-4378-9140-0D870B7C6F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B4E57F9E-5A9C-42E8-AC3E-BD2F272118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896D30A9-8964-4BD1-906A-A65C8E4C0F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Attracting Interest in Your Introductory Paragraph was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959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Figure 1 – Funnel Technique was taken directly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Figure 1 – Funnel Technique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Georgian College, licensed under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BY-NC- 4.0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82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Attracting Interest in Your Introductory Paragraph was taken directly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 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137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C8DF749-3937-4907-A260-8C3E084C21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252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0020A893-CFCA-49EA-852B-4A41A8F0F7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Objectives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17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7A5F37F6-87F7-4CAE-B107-6A333E9630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Key Takeaways were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  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43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Elements of </a:t>
            </a:r>
            <a:r>
              <a:rPr lang="en-US" dirty="0"/>
              <a:t>a Thesis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Statement 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116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Strong Thesis Statement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92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Appropriate Thesis Statements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No changes were made.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09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Examples of Appropriate Thesis Statements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 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06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43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Ways to Revise Your Thesis was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taken directly from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Chapter 4.1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Communication Essentials for College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by </a:t>
            </a:r>
            <a:r>
              <a:rPr lang="en-US" dirty="0">
                <a:solidFill>
                  <a:srgbClr val="39393A"/>
                </a:solidFill>
              </a:rPr>
              <a:t>Jen Booth, Emily Cramer &amp; Amanda Quibell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 a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CC BY-NC 4.0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License. Some changes were made.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8C3616-1F47-4A9A-8191-3793907F5D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08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4.0/" TargetMode="External"/><Relationship Id="rId2" Type="http://schemas.openxmlformats.org/officeDocument/2006/relationships/hyperlink" Target="https://ecampusontario.pressbooks.pub/gccomm/" TargetMode="External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vls.ecampusontario.ca/vls-2/" TargetMode="External"/><Relationship Id="rId4" Type="http://schemas.openxmlformats.org/officeDocument/2006/relationships/hyperlink" Target="https://ecampusontario.pressbooks.pub/gccom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65990C-B2FD-46D0-9B31-0E92E105FC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394192" y="-1"/>
            <a:ext cx="3797808" cy="6879099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EEF499-AF91-4E8E-A154-B30B7F59D2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498" y="868362"/>
            <a:ext cx="7297090" cy="2387600"/>
          </a:xfrm>
        </p:spPr>
        <p:txBody>
          <a:bodyPr anchor="b"/>
          <a:lstStyle>
            <a:lvl1pPr algn="l">
              <a:defRPr sz="6000"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DE66-98AD-41D8-A23E-197F9EDF6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8498" y="3602038"/>
            <a:ext cx="6316078" cy="448754"/>
          </a:xfrm>
        </p:spPr>
        <p:txBody>
          <a:bodyPr>
            <a:noAutofit/>
          </a:bodyPr>
          <a:lstStyle>
            <a:lvl1pPr marL="0" indent="0" algn="l">
              <a:buNone/>
              <a:defRPr sz="40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0FFE5B0-BBC8-4A47-9E5E-57AFEE2A09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>
            <a:off x="0" y="5047674"/>
            <a:ext cx="8394192" cy="0"/>
          </a:xfrm>
          <a:prstGeom prst="line">
            <a:avLst/>
          </a:prstGeom>
          <a:ln>
            <a:solidFill>
              <a:srgbClr val="39393A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Footer Placeholder 38">
            <a:extLst>
              <a:ext uri="{FF2B5EF4-FFF2-40B4-BE49-F238E27FC236}">
                <a16:creationId xmlns:a16="http://schemas.microsoft.com/office/drawing/2014/main" id="{00935269-4A8D-48D6-88E1-08266D94E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6906" y="6316893"/>
            <a:ext cx="488788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u="sng">
                <a:hlinkClick r:id="rId2"/>
              </a:rPr>
              <a:t>Communication Essentials for College</a:t>
            </a:r>
            <a:r>
              <a:rPr lang="en-US"/>
              <a:t>, </a:t>
            </a:r>
            <a:r>
              <a:rPr lang="en-US" u="sng">
                <a:hlinkClick r:id="rId3"/>
              </a:rPr>
              <a:t>CC BY-NC 4.0</a:t>
            </a:r>
            <a:r>
              <a:rPr lang="en-US"/>
              <a:t>, except where noted ​</a:t>
            </a:r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id="{C2B30FCE-40B7-49F7-9DC3-0F687AC7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A8BFA5E2-E798-4C5D-8D8C-7ACF4DE07D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688" y="5203675"/>
            <a:ext cx="7327900" cy="1112988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/>
            </a:lvl1pPr>
          </a:lstStyle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Summary slides created to accompany </a:t>
            </a:r>
            <a:r>
              <a:rPr lang="en-US" sz="1300" i="1" dirty="0">
                <a:solidFill>
                  <a:srgbClr val="14438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sz="1300" dirty="0">
                <a:solidFill>
                  <a:srgbClr val="39393A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300" dirty="0">
                <a:solidFill>
                  <a:srgbClr val="39393A"/>
                </a:solidFill>
              </a:rPr>
              <a:t>by Amanda Quibell &amp; Emily Cramer,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sz="1300" u="sng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 Ontario/VLS 2</a:t>
            </a:r>
            <a:r>
              <a:rPr lang="en-US" sz="1300" dirty="0">
                <a:solidFill>
                  <a:schemeClr val="accent2"/>
                </a:solidFill>
              </a:rPr>
              <a:t> </a:t>
            </a:r>
            <a:endParaRPr lang="en-US" sz="1300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sz="1300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sz="1300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3222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441D8-6F02-4C25-AFE7-83306342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16A53-B8E4-4E1C-8B24-6D0F86E8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2D2350-AE98-4D91-8589-5D16857B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7" y="6356350"/>
            <a:ext cx="4843403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8030FF-494F-452F-8070-C10D31B4C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8149A7-ED56-4CD0-88AF-1603B26E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22A747-C564-4055-BCDE-935BF9BB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011D31-6FCC-4C15-811A-29063A5A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9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9695F-34A9-475A-8EFB-7F9F0638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D9DE4-FCDA-46AF-AF4E-8121C252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7C6735-76D6-4CD1-AE56-E1A5E2E4E5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D6DCE-7C2D-4F42-AC2D-F226D952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1CCB9-A36D-457E-9116-17D9D502F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83015-D015-4ABF-9A6C-4F186A8C8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0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7B01-D2E0-4AAC-8141-9580188AF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FA1FEB-7092-4718-BCBF-91BCCF78D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EC348-54A9-408A-AC6B-486F1019DB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29D10-CD8A-4B5D-A9A8-5C29A19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4C9592-E304-4576-BE09-0A86B0130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C7613-B7AA-4009-9F4A-E1A3AF2D7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0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417F1-BBF2-493D-922B-A151FDF6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6E9418-85D3-443E-948A-578657960F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9913A-628E-41ED-B899-B287443A4C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71547-8F13-49EF-A2B2-94923CB70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DE3E5-8BD7-49CE-9B2A-241F07B1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1E8A41-6BC7-4E70-8252-B974F98FCC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193F59-EC44-4F69-9A26-4A0D72BB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148AB-B71B-4722-96A3-B3C6685DEC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DCFAD-8AB0-41B0-88E1-D2B42F17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AEDF3-1905-45EF-AC26-3DEC1FE6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E6A4A3A-BA12-40A4-BEDC-B74F01F20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0820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A8780B-CE54-4435-B7A7-447A66EB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6913098" cy="1336432"/>
          </a:xfrm>
        </p:spPr>
        <p:txBody>
          <a:bodyPr anchor="ctr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DED25D7-627D-4EEE-BA34-451476C0BBAC}"/>
              </a:ext>
            </a:extLst>
          </p:cNvPr>
          <p:cNvCxnSpPr>
            <a:cxnSpLocks/>
          </p:cNvCxnSpPr>
          <p:nvPr userDrawn="1"/>
        </p:nvCxnSpPr>
        <p:spPr>
          <a:xfrm>
            <a:off x="8153400" y="1055076"/>
            <a:ext cx="40386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22CC0BA-99EC-417D-AC6F-60908EA3C9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1pPr>
            <a:lvl2pPr marL="4572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2pPr>
            <a:lvl3pPr marL="9144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3pPr>
            <a:lvl4pPr marL="13716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4pPr>
            <a:lvl5pPr marL="1828800" indent="0">
              <a:buFont typeface="Wingdings" panose="05000000000000000000" pitchFamily="2" charset="2"/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5817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1D39896-1D2D-441C-8DB3-1CD753652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574" y="2500313"/>
            <a:ext cx="10309226" cy="3676649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2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2AD8993-BCFB-40F5-B0C3-BD1266F9807E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B8459004-7AA2-44EB-88E7-7DF29583BCEE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5F0173DE-4E6C-4B67-9F86-20857057B44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4574" y="1862125"/>
            <a:ext cx="10309225" cy="365125"/>
          </a:xfrm>
        </p:spPr>
        <p:txBody>
          <a:bodyPr/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Subheading</a:t>
            </a:r>
          </a:p>
        </p:txBody>
      </p:sp>
      <p:sp>
        <p:nvSpPr>
          <p:cNvPr id="21" name="Title 20">
            <a:extLst>
              <a:ext uri="{FF2B5EF4-FFF2-40B4-BE49-F238E27FC236}">
                <a16:creationId xmlns:a16="http://schemas.microsoft.com/office/drawing/2014/main" id="{4E6DADC6-7915-4EB3-9145-35C6BE3B0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365125"/>
            <a:ext cx="10309227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D08B890F-FC10-4BE9-BBB4-6A2B93F7DF5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658257" y="6358082"/>
            <a:ext cx="4875485" cy="363393"/>
          </a:xfrm>
          <a:prstGeom prst="rect">
            <a:avLst/>
          </a:prstGeom>
        </p:spPr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AB3EA9EE-009D-4452-884F-9E866F6EA06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41615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2109" y="6356350"/>
            <a:ext cx="4987781" cy="35717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9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015411"/>
            <a:ext cx="10308771" cy="289778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30450" y="6353030"/>
            <a:ext cx="4731099" cy="365126"/>
          </a:xfrm>
          <a:prstGeom prst="rect">
            <a:avLst/>
          </a:prstGeom>
        </p:spPr>
        <p:txBody>
          <a:bodyPr/>
          <a:lstStyle>
            <a:lvl1pPr>
              <a:defRPr lang="en-US" dirty="0">
                <a:hlinkClick r:id="rId2"/>
              </a:defRPr>
            </a:lvl1pPr>
          </a:lstStyle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33B89A-0D02-48A9-A643-2D096A94B05F}"/>
              </a:ext>
            </a:extLst>
          </p:cNvPr>
          <p:cNvCxnSpPr/>
          <p:nvPr userDrawn="1"/>
        </p:nvCxnSpPr>
        <p:spPr>
          <a:xfrm>
            <a:off x="604935" y="998376"/>
            <a:ext cx="0" cy="58596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C958C198-09BB-489D-9425-DDD2ED8CD916}"/>
              </a:ext>
            </a:extLst>
          </p:cNvPr>
          <p:cNvSpPr/>
          <p:nvPr userDrawn="1"/>
        </p:nvSpPr>
        <p:spPr>
          <a:xfrm>
            <a:off x="371669" y="746449"/>
            <a:ext cx="466531" cy="466531"/>
          </a:xfrm>
          <a:prstGeom prst="rect">
            <a:avLst/>
          </a:prstGeom>
          <a:solidFill>
            <a:srgbClr val="1BA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A99F0E2-0326-4549-B930-82AEC799FEE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045028" y="5090021"/>
            <a:ext cx="10308771" cy="62839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6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2FA81F-F492-4428-8845-A70FF162F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85651"/>
            <a:ext cx="12192000" cy="20820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4EF588-5035-4D7A-B6DD-2A0CD883D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5028" y="644236"/>
            <a:ext cx="10308771" cy="1046452"/>
          </a:xfrm>
        </p:spPr>
        <p:txBody>
          <a:bodyPr anchor="t"/>
          <a:lstStyle>
            <a:lvl1pPr>
              <a:defRPr b="1">
                <a:solidFill>
                  <a:srgbClr val="39393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290DF-6242-4D82-9077-908190909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334924"/>
            <a:ext cx="10308771" cy="38420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333A-99C0-43A4-917D-14CE427F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97501" y="6364301"/>
            <a:ext cx="5003824" cy="35717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E0D27-7263-4217-9779-D1E0A667C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2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4051F-9266-45E7-B965-471B937A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CA857-10D3-4315-B62B-832F7553C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250BC-2580-4DA3-935C-70F63956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D4178-F207-477B-BDF6-53853AE9B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81177-5E16-4510-AAC2-837ACF588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1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88839-4AFA-4872-B83A-3427C548E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EC2E6-86B3-4E95-96C6-E481BE368F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144AE5-C9E9-4B2C-9EE4-67CAF0668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FD3702-5B5A-411F-B68C-AC08465CC9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algn="ctr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896E2-575A-4063-84FA-211427F86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FB6D2-ADFB-42A0-913A-E0571498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5550E-7FFE-4B88-88AF-C2383D77B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19538-C2A3-47C1-9D33-5963BD6D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DC931-FDED-4278-8DE5-FF81DA2695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5D894A-372C-4507-88DE-21648C060B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852B3F-C6DC-4B9E-89A7-4C012DF0A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94E8BD-63A1-4056-B391-0CF708CD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B22F70-DD04-4320-A04E-85655F69B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66408" y="6356350"/>
            <a:ext cx="2493818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Communication Essentials for College, CC BY-NC 4.0, except where noted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E7AC3-1379-4D5B-A695-9E08400C9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23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hyperlink" Target="https://ecampusontario.pressbooks.pub/gccomm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F82C09-3498-4EA7-AD11-49DA92B74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6B9AB-2418-4C57-B73F-700D73C4B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9E73F-1023-4D22-82B4-41B0638C5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68597" y="6356350"/>
            <a:ext cx="48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i="1">
                <a:hlinkClick r:id="rId17"/>
              </a:rPr>
              <a:t>Communication Essentials for College</a:t>
            </a:r>
            <a:r>
              <a:rPr lang="en-US" i="1"/>
              <a:t>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1FB51-B126-46BD-BA8A-D63CDA675C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0361-1618-43BA-8AB7-493978DD9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1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3" r:id="rId5"/>
    <p:sldLayoutId id="2147483662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vls.ecampusontario.ca/vls-2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campusontario.pressbooks.pub/gccomm" TargetMode="Externa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introconclusion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ecampusontario.pressbooks.pub/gccomm" TargetMode="Externa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/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campusontario.pressbooks.pub/gccomm" TargetMode="External"/><Relationship Id="rId5" Type="http://schemas.openxmlformats.org/officeDocument/2006/relationships/hyperlink" Target="https://creativecommons.org/licenses/by-nc/4.0/" TargetMode="External"/><Relationship Id="rId4" Type="http://schemas.openxmlformats.org/officeDocument/2006/relationships/hyperlink" Target="https://ecampusontario.pressbooks.pub/gccomm/chapter/introconclus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campusontario.pressbooks.pub/gccom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052D3-BD8E-4A47-8C64-5A79C1986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39393A"/>
                </a:solidFill>
              </a:rPr>
              <a:t>Communication Essentials </a:t>
            </a:r>
            <a:br>
              <a:rPr lang="en-US" b="1" dirty="0">
                <a:solidFill>
                  <a:srgbClr val="39393A"/>
                </a:solidFill>
              </a:rPr>
            </a:br>
            <a:r>
              <a:rPr lang="en-US" b="1" dirty="0">
                <a:solidFill>
                  <a:srgbClr val="39393A"/>
                </a:solidFill>
              </a:rPr>
              <a:t>for College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F1EBC301-47B9-4345-BCAF-D954F844B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Chapter 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568DD-CC38-47E4-B178-8CCC0F0CBF9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47500" lnSpcReduction="20000"/>
          </a:bodyPr>
          <a:lstStyle/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Summary slides created to accompany </a:t>
            </a:r>
            <a:r>
              <a:rPr lang="en-US" i="1" dirty="0">
                <a:solidFill>
                  <a:srgbClr val="14438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Communication Essentials for College</a:t>
            </a:r>
            <a:r>
              <a:rPr lang="en-US" dirty="0">
                <a:solidFill>
                  <a:srgbClr val="39393A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dirty="0">
                <a:solidFill>
                  <a:srgbClr val="39393A"/>
                </a:solidFill>
              </a:rPr>
              <a:t> Jen Booth, Emily Cramer &amp; Amanda Quibell, Georgian College.</a:t>
            </a:r>
          </a:p>
          <a:p>
            <a:pPr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Slide Design by: Shaima, Georgian College OER Design Studio, funded by </a:t>
            </a:r>
            <a:r>
              <a:rPr lang="en-US" u="sng" dirty="0" err="1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eCampus</a:t>
            </a:r>
            <a:r>
              <a:rPr lang="en-US" u="sng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Ontario/VLS 2</a:t>
            </a:r>
            <a:r>
              <a:rPr lang="en-US" dirty="0">
                <a:solidFill>
                  <a:schemeClr val="accent2"/>
                </a:solidFill>
              </a:rPr>
              <a:t> </a:t>
            </a:r>
            <a:endParaRPr lang="en-US" dirty="0">
              <a:solidFill>
                <a:schemeClr val="accent2"/>
              </a:solidFill>
              <a:cs typeface="Calibri" panose="020F0502020204030204"/>
            </a:endParaRPr>
          </a:p>
          <a:p>
            <a:pPr lvl="0">
              <a:lnSpc>
                <a:spcPct val="100000"/>
              </a:lnSpc>
              <a:defRPr/>
            </a:pPr>
            <a:r>
              <a:rPr lang="en-US" dirty="0">
                <a:solidFill>
                  <a:srgbClr val="39393A"/>
                </a:solidFill>
              </a:rPr>
              <a:t>Except where otherwise noted, all material is licensed under </a:t>
            </a:r>
            <a:r>
              <a:rPr lang="en-US" dirty="0">
                <a:solidFill>
                  <a:srgbClr val="14438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NC 4.0</a:t>
            </a:r>
            <a:endParaRPr lang="en-US" dirty="0">
              <a:solidFill>
                <a:srgbClr val="1BADAA"/>
              </a:solidFill>
              <a:cs typeface="Calibri" panose="020F0502020204030204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636F4-2003-4CCE-8A1D-AA404A631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5F5E4-9E60-4D7F-A8A0-AE2F43D28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Proper essays require a thesis statement to provide a specific focus and suggest how the essay will be organized.</a:t>
            </a:r>
          </a:p>
          <a:p>
            <a:r>
              <a:rPr lang="en-US" dirty="0"/>
              <a:t>A thesis statement is your interpretation of the subject, not the topic itself.</a:t>
            </a:r>
          </a:p>
          <a:p>
            <a:r>
              <a:rPr lang="en-US" dirty="0"/>
              <a:t>A strong thesis is specific, precise, forceful, confident, and is able to be demonstrated.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33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strong thesis challenges readers with a point of view that can be debated and can be supported with evidence.</a:t>
            </a:r>
          </a:p>
          <a:p>
            <a:r>
              <a:rPr lang="en-US" dirty="0"/>
              <a:t>A weak thesis is simply a declaration of your topic or contains an obvious fact that cannot be argued.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1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4.1 -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your topic, it may or may not be appropriate to use first person point of view.</a:t>
            </a:r>
          </a:p>
          <a:p>
            <a:r>
              <a:rPr lang="en-US" dirty="0"/>
              <a:t>Revise your thesis by ensuring all words are specific, all ideas are exact, and all verbs express action.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85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Writing Body Paragraphs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 primary support related to your thesis.</a:t>
            </a:r>
          </a:p>
          <a:p>
            <a:r>
              <a:rPr lang="en-US" dirty="0"/>
              <a:t>Support your topic sentences.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0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Primary Support for Your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support are the major points that you will expand on in your paper and are needed to make your argument convincing. </a:t>
            </a:r>
          </a:p>
          <a:p>
            <a:r>
              <a:rPr lang="en-US" dirty="0"/>
              <a:t>Major points are supported by the supporting details which appear in the body paragraphs of your essay </a:t>
            </a:r>
          </a:p>
          <a:p>
            <a:r>
              <a:rPr lang="en-US" dirty="0"/>
              <a:t>Body paragraphs present evidence to support your thesis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80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Identify the Characteristics of Good Primary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good primary support should:</a:t>
            </a:r>
          </a:p>
          <a:p>
            <a:pPr lvl="1"/>
            <a:r>
              <a:rPr lang="en-US" dirty="0"/>
              <a:t>Be specific</a:t>
            </a:r>
          </a:p>
          <a:p>
            <a:pPr lvl="1"/>
            <a:r>
              <a:rPr lang="en-US" dirty="0"/>
              <a:t>Be relevant to the thesis</a:t>
            </a:r>
          </a:p>
          <a:p>
            <a:pPr lvl="1"/>
            <a:r>
              <a:rPr lang="en-US" dirty="0"/>
              <a:t>Be detailed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71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Prewrite to Identify Primary Supporting Points for a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list of points about why you support the main idea</a:t>
            </a:r>
          </a:p>
          <a:p>
            <a:r>
              <a:rPr lang="en-US" dirty="0"/>
              <a:t>Breakdown the list into further detailed points</a:t>
            </a:r>
          </a:p>
          <a:p>
            <a:r>
              <a:rPr lang="en-US" dirty="0"/>
              <a:t>After prewriting, select best points to use in your body paragraphs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988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Most Effective Primary Supporting Points for a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your working thesis statement prewritten, omit any unrelated information that does not relate to your main idea directly</a:t>
            </a:r>
          </a:p>
          <a:p>
            <a:r>
              <a:rPr lang="en-US" dirty="0"/>
              <a:t>Choose the three most persuasive point for your essay which will becomes your topic sentences</a:t>
            </a:r>
          </a:p>
          <a:p>
            <a:r>
              <a:rPr lang="en-US" dirty="0"/>
              <a:t>Evidence is used to support your thesis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24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 the Most Effective Primary Supporting Points for a Thesis Statement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Evidence can be in the form of:</a:t>
            </a:r>
          </a:p>
          <a:p>
            <a:r>
              <a:rPr lang="en-US" dirty="0"/>
              <a:t>Facts</a:t>
            </a:r>
          </a:p>
          <a:p>
            <a:r>
              <a:rPr lang="en-US" dirty="0"/>
              <a:t>Judgements</a:t>
            </a:r>
          </a:p>
          <a:p>
            <a:r>
              <a:rPr lang="en-US" dirty="0"/>
              <a:t>Testimony</a:t>
            </a:r>
          </a:p>
          <a:p>
            <a:r>
              <a:rPr lang="en-US" dirty="0"/>
              <a:t>Personal Observation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37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Supporting Topic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body paragraph should contain a topic sentence that states  one key point from your thesis and expands on it</a:t>
            </a:r>
          </a:p>
          <a:p>
            <a:r>
              <a:rPr lang="en-US" dirty="0"/>
              <a:t>Body paragraph should include a topic sentence and supporting details, such as examples, reasons or arguments </a:t>
            </a:r>
          </a:p>
          <a:p>
            <a:r>
              <a:rPr lang="en-US" dirty="0"/>
              <a:t>Topic sentences are vital as they refer back to and support your thesis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84FA34-2F7B-7AAC-3D13-D9DCF2B400DB}"/>
              </a:ext>
            </a:extLst>
          </p:cNvPr>
          <p:cNvSpPr txBox="1"/>
          <p:nvPr/>
        </p:nvSpPr>
        <p:spPr>
          <a:xfrm>
            <a:off x="9875744" y="5992296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34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4149-044F-4278-B352-D39D7005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2793"/>
            <a:ext cx="7039708" cy="1336432"/>
          </a:xfrm>
        </p:spPr>
        <p:txBody>
          <a:bodyPr anchor="ctr"/>
          <a:lstStyle/>
          <a:p>
            <a:r>
              <a:rPr lang="en-US" dirty="0"/>
              <a:t>Chapter 4: Writing Essays From Start To Finish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7760E65-D447-4F91-8851-B31B7AED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2454811"/>
            <a:ext cx="10515600" cy="3528477"/>
          </a:xfrm>
        </p:spPr>
        <p:txBody>
          <a:bodyPr/>
          <a:lstStyle/>
          <a:p>
            <a:r>
              <a:rPr lang="en-US" dirty="0"/>
              <a:t>4.1 – Developing a Strong, Clear Thesis Statement</a:t>
            </a:r>
          </a:p>
          <a:p>
            <a:r>
              <a:rPr lang="en-US" dirty="0"/>
              <a:t>4.2 – Writing Body Paragraphs</a:t>
            </a:r>
          </a:p>
          <a:p>
            <a:r>
              <a:rPr lang="en-US" dirty="0"/>
              <a:t>4.3 – Organizing Your Writing</a:t>
            </a:r>
          </a:p>
          <a:p>
            <a:r>
              <a:rPr lang="en-US" dirty="0"/>
              <a:t>4.4 – Writing Introductory and Concluding Paragraphs</a:t>
            </a:r>
          </a:p>
          <a:p>
            <a:r>
              <a:rPr lang="en-US" dirty="0"/>
              <a:t>4.5 – Writing Essays: Exercises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2D3148-8728-4136-B3B9-5B7413D813D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3524250" y="6356350"/>
            <a:ext cx="5143500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5124945-5A9C-40C2-BC62-441E6A58F10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E830361-1618-43BA-8AB7-493978DD9A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0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F8E5E-2283-40E2-A97F-9B111E9EF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Draft Supporting Detail Sentences for Each Primary Support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6BB0-4E6E-492B-962F-975357A1E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primary support points will become your topic sentences, but you need to add more detail (examples, facts, evidence) to support and clarify each of them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D9A7FB-732E-40AF-86FE-161A6A50B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8418E-95EC-41C9-95C8-C19B91FF4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34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body paragraphs should closely follow the path set forth by your thesis statement.</a:t>
            </a:r>
          </a:p>
          <a:p>
            <a:r>
              <a:rPr lang="en-US" dirty="0"/>
              <a:t>Strong body paragraphs contain evidence that supports your thesis.</a:t>
            </a:r>
          </a:p>
          <a:p>
            <a:r>
              <a:rPr lang="en-US" dirty="0"/>
              <a:t>Primary support comprises the most important points you use to support your thesis.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16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Key Takeaways (Continued 1)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primary support is specific, detailed, and relevant to the thesis.</a:t>
            </a:r>
          </a:p>
          <a:p>
            <a:r>
              <a:rPr lang="en-US" dirty="0"/>
              <a:t>Prewriting helps you determine your most compelling primary support.</a:t>
            </a:r>
          </a:p>
          <a:p>
            <a:r>
              <a:rPr lang="en-US" dirty="0"/>
              <a:t>Evidence includes facts, judgments, testimony, and personal observation.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89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4.2 -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Reliable sources may include newspapers, magazines, academic journals, books, encyclopedias, and firsthand testimony.</a:t>
            </a:r>
          </a:p>
          <a:p>
            <a:r>
              <a:rPr lang="en-US" dirty="0"/>
              <a:t>A topic sentence presents one point of your thesis statement while the information in the rest of the paragraph supports that point.</a:t>
            </a:r>
          </a:p>
          <a:p>
            <a:r>
              <a:rPr lang="en-US" dirty="0"/>
              <a:t>A body paragraph comprises a topic sentence plus supporting details.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701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Organizing Your Writing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how and why organizational techniques help writers and readers stay focused.</a:t>
            </a:r>
          </a:p>
          <a:p>
            <a:r>
              <a:rPr lang="en-US" dirty="0"/>
              <a:t>Assess how and when to use chronological order to organize an essay.</a:t>
            </a:r>
          </a:p>
          <a:p>
            <a:r>
              <a:rPr lang="en-US" dirty="0"/>
              <a:t>Recognize how and when to use order of importance to organize an essay.</a:t>
            </a:r>
          </a:p>
          <a:p>
            <a:r>
              <a:rPr lang="en-US" dirty="0"/>
              <a:t>Determine how and when to use spatial order to organize an essay.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306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3C434-B6BB-4710-8362-6131E89FB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Body Paragraphs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83B7E-6CBC-496C-AB2F-1E03A4349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structure of the essay helps the reader connect the body of your paper to the thesis</a:t>
            </a:r>
          </a:p>
          <a:p>
            <a:r>
              <a:rPr lang="en-US" dirty="0"/>
              <a:t>Three ways to organize your body paragraphs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Chronological order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Order of importance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Spatial order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55B1B-9328-4E08-B7D1-C4CB39FFC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F00075-44CD-4A3F-BFCF-C166E620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117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Chronological Order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 used for expository writing which is a form of writing that narrates, describes, informs, or explains a process. </a:t>
            </a:r>
          </a:p>
          <a:p>
            <a:r>
              <a:rPr lang="en-US" dirty="0"/>
              <a:t>Arrange events in the order that they happened or will happen if you are providing instruction</a:t>
            </a:r>
          </a:p>
          <a:p>
            <a:r>
              <a:rPr lang="en-US" dirty="0"/>
              <a:t>Appropriate for essays with heavy research, listing, explaining, or analyzing literary work etc.</a:t>
            </a:r>
          </a:p>
          <a:p>
            <a:r>
              <a:rPr lang="en-US" dirty="0"/>
              <a:t>Uses transitional words such as: first, finally, and later.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39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Importance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 ideas from least to most important points to make a strong essay</a:t>
            </a:r>
          </a:p>
          <a:p>
            <a:r>
              <a:rPr lang="en-US" dirty="0"/>
              <a:t>Persuasive essay: organize ideas from most to least important points to get reader’s attention</a:t>
            </a:r>
          </a:p>
          <a:p>
            <a:r>
              <a:rPr lang="en-US" dirty="0"/>
              <a:t>Commonly used transitional words include: most importantly, just as importantly, and finally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9634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331BE-223F-4D4C-8948-73E7FDC56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13E2A-65D9-4210-905A-6F215774E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picture with words to help reader visualize how objects are arranged in your space</a:t>
            </a:r>
          </a:p>
          <a:p>
            <a:r>
              <a:rPr lang="en-US" dirty="0"/>
              <a:t>To have a smooth flow, it is important to have a specific starting and end point</a:t>
            </a:r>
          </a:p>
          <a:p>
            <a:r>
              <a:rPr lang="en-US" dirty="0"/>
              <a:t>Commonly used transitional words include: behind, between, turning left or right, and across from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9CC79-4E81-449C-A06B-9E4E8770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60F05-0299-4DA9-BFE6-3DD9170F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5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you organize your body paragraphs ensures you and your readers stay focused on and draw connections to, your thesis statement.</a:t>
            </a:r>
          </a:p>
          <a:p>
            <a:r>
              <a:rPr lang="en-US" dirty="0"/>
              <a:t>A strong organizational pattern allows you to articulate, analyze, and clarify your thoughts.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CBE78F-0E0E-145C-F137-BD15F407EE21}"/>
              </a:ext>
            </a:extLst>
          </p:cNvPr>
          <p:cNvSpPr txBox="1"/>
          <p:nvPr/>
        </p:nvSpPr>
        <p:spPr>
          <a:xfrm>
            <a:off x="8949018" y="5990665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45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2A00D9-7C56-4A1B-B8F0-DB4D0B174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72" y="681038"/>
            <a:ext cx="10309227" cy="1009650"/>
          </a:xfrm>
        </p:spPr>
        <p:txBody>
          <a:bodyPr anchor="t">
            <a:noAutofit/>
          </a:bodyPr>
          <a:lstStyle/>
          <a:p>
            <a:r>
              <a:rPr lang="en-US" dirty="0"/>
              <a:t>4.1 – Developing a Strong, Clear Thesis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6538C-4F7D-4242-BC67-138A621DF99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4574" y="2135188"/>
            <a:ext cx="10309225" cy="365125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BD5BEB-E1F3-4247-80CD-A445B0DBE60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044573" y="2785403"/>
            <a:ext cx="10309226" cy="3391559"/>
          </a:xfrm>
        </p:spPr>
        <p:txBody>
          <a:bodyPr>
            <a:noAutofit/>
          </a:bodyPr>
          <a:lstStyle/>
          <a:p>
            <a:r>
              <a:rPr lang="en-US" dirty="0"/>
              <a:t>Develop a strong, clear thesis statement with the proper elements.</a:t>
            </a:r>
          </a:p>
          <a:p>
            <a:r>
              <a:rPr lang="en-US" dirty="0"/>
              <a:t>Revise your thesis statement.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64493-BF91-4640-B2F6-A587377F81A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109566" y="6340256"/>
            <a:ext cx="5972867" cy="365125"/>
          </a:xfrm>
        </p:spPr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DDDC91-50CF-419E-BE98-E4403F2A859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121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Planning the organizational structure for your essay before you begin to search for supporting evidence helps you conduct more effective and directed research.</a:t>
            </a:r>
          </a:p>
          <a:p>
            <a:r>
              <a:rPr lang="en-US" dirty="0"/>
              <a:t>Chronological order is most commonly used in expository writing. It is useful for explaining the history of your subject, for telling a story, or for explaining a process.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29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4.3 -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of importance is most appropriate in a persuasion paper as well as for essays in which you rank things, people, or events by their significance.</a:t>
            </a:r>
          </a:p>
          <a:p>
            <a:r>
              <a:rPr lang="en-US" dirty="0"/>
              <a:t>Spatial order describes things as they are arranged in space and is best for helping readers visualize something as you want them to see it; it creates a dominant impression.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0313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736D9-663F-4C11-977A-2690484F7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Writing Introductory And Concluding Paragraphs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21D171-0211-44BF-9CE1-F1E03A8F57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15D1B-9F4E-4310-8106-820B252E7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Recognize the importance of strong introductory and concluding paragraphs.</a:t>
            </a:r>
          </a:p>
          <a:p>
            <a:r>
              <a:rPr lang="en-US" dirty="0"/>
              <a:t>Learn to engage the reader immediately with the introductory paragraph.</a:t>
            </a:r>
          </a:p>
          <a:p>
            <a:r>
              <a:rPr lang="en-US" dirty="0"/>
              <a:t>Practice concluding your essays in a more memorable way.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3A408-7A32-416B-97C7-5B8E0EDA4B7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2C052-A6A8-41B9-B455-157FDDA21BE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73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6B4C-C908-4FF9-A75D-8E8623CE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Attracting Interest in Your Introductory Paragraph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13E3E-5B64-4EDA-AE2E-F12DFA54C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purposes of an introduction is to:</a:t>
            </a:r>
          </a:p>
          <a:p>
            <a:pPr lvl="1"/>
            <a:r>
              <a:rPr lang="en-US" dirty="0"/>
              <a:t>Establishes your voice and tone, or your attitude, toward the subject</a:t>
            </a:r>
          </a:p>
          <a:p>
            <a:pPr lvl="1"/>
            <a:r>
              <a:rPr lang="en-US" dirty="0"/>
              <a:t>Introduces the general topic of the essay</a:t>
            </a:r>
          </a:p>
          <a:p>
            <a:pPr lvl="1"/>
            <a:r>
              <a:rPr lang="en-US" dirty="0"/>
              <a:t>States the thesis that will be supported in the body paragraphs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CB65E4-0F39-B364-518E-D6B8F030FB84}"/>
              </a:ext>
            </a:extLst>
          </p:cNvPr>
          <p:cNvSpPr txBox="1"/>
          <p:nvPr/>
        </p:nvSpPr>
        <p:spPr>
          <a:xfrm>
            <a:off x="9668917" y="5987018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1EECC-D579-4D8C-95A3-1B1FD34E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54250-C9F2-42E0-8BCC-4688FB799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16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A749-E18E-455C-9443-E307F704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Attracting Interest in Your Introductory Paragraph (Continued 1)</a:t>
            </a:r>
          </a:p>
        </p:txBody>
      </p:sp>
      <p:pic>
        <p:nvPicPr>
          <p:cNvPr id="8" name="Content Placeholder 7" descr="funnel technique diagram. Using the funnel technique, a broad general statement is funneled down to general introductory remarks, and then to a more specific thesis.&#10;">
            <a:extLst>
              <a:ext uri="{FF2B5EF4-FFF2-40B4-BE49-F238E27FC236}">
                <a16:creationId xmlns:a16="http://schemas.microsoft.com/office/drawing/2014/main" id="{BC7C4932-5476-4B6B-8DF8-792DDD29AE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3" t="4653" r="4595" b="5325"/>
          <a:stretch/>
        </p:blipFill>
        <p:spPr>
          <a:xfrm>
            <a:off x="4264295" y="1466692"/>
            <a:ext cx="3927727" cy="3402640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BFB702-D8BA-47A9-A942-9792425AA723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346272" y="5025378"/>
            <a:ext cx="10007527" cy="12497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Funnel Technique: </a:t>
            </a:r>
            <a:r>
              <a:rPr lang="en-US" sz="2000" dirty="0"/>
              <a:t>Using the funnel technique, a broad general statement is funneled down to general introductory remarks, and then to a more specific thesis. Image Credit: </a:t>
            </a:r>
            <a:r>
              <a:rPr lang="en-US" sz="2000" u="sng" dirty="0">
                <a:ea typeface="+mn-lt"/>
                <a:cs typeface="+mn-lt"/>
                <a:hlinkClick r:id="rId4"/>
              </a:rPr>
              <a:t>Figure 1 – Funnel Technique</a:t>
            </a:r>
            <a:r>
              <a:rPr lang="en-US" sz="2000" dirty="0">
                <a:ea typeface="+mn-lt"/>
                <a:cs typeface="+mn-lt"/>
              </a:rPr>
              <a:t> by Amanda Quibell, Emily Cramer, and Georgian College, licensed under </a:t>
            </a:r>
            <a:r>
              <a:rPr lang="en-US" sz="2000" u="sng" dirty="0">
                <a:ea typeface="+mn-lt"/>
                <a:cs typeface="+mn-lt"/>
                <a:hlinkClick r:id="rId5"/>
              </a:rPr>
              <a:t>CC BY-NC- 4.0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08E5D-44AB-4A3F-A59B-390C17A4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6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6ADA4-E692-47BC-A348-8453C5BB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735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A749-E18E-455C-9443-E307F704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Attracting Interest in Your Introductory Paragraph</a:t>
            </a:r>
            <a:br>
              <a:rPr lang="en-US" dirty="0"/>
            </a:br>
            <a:r>
              <a:rPr lang="en-US" dirty="0"/>
              <a:t>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E915-3767-49E8-863B-481AB72EB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There are many methods to get reader’s attention these include:</a:t>
            </a:r>
          </a:p>
          <a:p>
            <a:r>
              <a:rPr lang="en-US" dirty="0"/>
              <a:t>Appealing to the reader’s emotions</a:t>
            </a:r>
          </a:p>
          <a:p>
            <a:r>
              <a:rPr lang="en-US" dirty="0"/>
              <a:t>Use logic</a:t>
            </a:r>
          </a:p>
          <a:p>
            <a:r>
              <a:rPr lang="en-US" dirty="0"/>
              <a:t>Begin the essay with a provocative question or opinion</a:t>
            </a:r>
          </a:p>
          <a:p>
            <a:r>
              <a:rPr lang="en-US" dirty="0"/>
              <a:t>Begin with a startling statistic or surprising fact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53FDB2-A9C5-C3E9-AA92-9E165B3D3B59}"/>
              </a:ext>
            </a:extLst>
          </p:cNvPr>
          <p:cNvSpPr txBox="1"/>
          <p:nvPr/>
        </p:nvSpPr>
        <p:spPr>
          <a:xfrm>
            <a:off x="8949018" y="5990665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08E5D-44AB-4A3F-A59B-390C17A4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6ADA4-E692-47BC-A348-8453C5BB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600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A749-E18E-455C-9443-E307F704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Writing a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E915-3767-49E8-863B-481AB72EB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 requires equal amount of attention as the introduction or any other paragraph</a:t>
            </a:r>
          </a:p>
          <a:p>
            <a:r>
              <a:rPr lang="en-US" dirty="0"/>
              <a:t>Unorganized or incomplete conclusions can cause doubts and raise questions about the essay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08E5D-44AB-4A3F-A59B-390C17A4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6ADA4-E692-47BC-A348-8453C5BB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875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8A749-E18E-455C-9443-E307F704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Anatomy of a Strong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CE915-3767-49E8-863B-481AB72EB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Conclusion must confirm the ideas discussed in rest of your essay</a:t>
            </a:r>
          </a:p>
          <a:p>
            <a:r>
              <a:rPr lang="en-US" dirty="0"/>
              <a:t>Restate your thesis in the beginning of conclusion to reiterate the main points and topic. Paraphrase your thesis and main ideas</a:t>
            </a:r>
          </a:p>
          <a:p>
            <a:r>
              <a:rPr lang="en-US" dirty="0"/>
              <a:t>Strong closing statement will make your readers think and leave a strong impression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508E5D-44AB-4A3F-A59B-390C17A47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2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6ADA4-E692-47BC-A348-8453C5BBD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558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strong opening captures your readers’ interest and introduces them to your topic before you present your thesis statement.</a:t>
            </a:r>
          </a:p>
          <a:p>
            <a:r>
              <a:rPr lang="en-US" dirty="0"/>
              <a:t>An introduction should restate your thesis, review your main points, and emphasize the importance of the topic.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991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FD5D-BE57-4198-ABD9-5E352374D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 (Continued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B4FCE-5032-4D12-A341-2E4CFEA69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funnel technique to writing the introduction begins with generalities and gradually narrows your focus until you present your thesis.</a:t>
            </a:r>
          </a:p>
          <a:p>
            <a:r>
              <a:rPr lang="en-US" dirty="0"/>
              <a:t>A good introduction engages people’s emotions or logic, questions or explains the subject, or provides a striking image or quotation.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EABAA-C6C3-43F8-BC4D-18EF1CA2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306E8F-1FBD-41F9-86A1-05DFD822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2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409AD-876E-4D62-9817-0B50C8851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Elements of a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A15D-4284-4BDC-8B65-BBF7E1DA1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 thesis statement summarizes the entire essay and tells the reader the point it will make. </a:t>
            </a:r>
          </a:p>
          <a:p>
            <a:pPr lvl="0"/>
            <a:r>
              <a:rPr lang="en-US" dirty="0"/>
              <a:t>A thesis is your interpretation of the topic or question. </a:t>
            </a:r>
          </a:p>
          <a:p>
            <a:pPr lvl="0"/>
            <a:r>
              <a:rPr lang="en-US" dirty="0"/>
              <a:t>It one sentence long, appears towards the end of your introduction, and focuses on three points of a single idea that is developed within the essay</a:t>
            </a:r>
          </a:p>
          <a:p>
            <a:pPr lv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E4BEA1-D9DD-A1D8-53B7-FAE022D0F866}"/>
              </a:ext>
            </a:extLst>
          </p:cNvPr>
          <p:cNvSpPr txBox="1"/>
          <p:nvPr/>
        </p:nvSpPr>
        <p:spPr>
          <a:xfrm>
            <a:off x="9668917" y="6029098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AC8A26-B9D9-4FBA-9583-1A757F18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0A99D6-039C-4B00-94F1-B2DF16DB5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779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 (Continued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Carefully chosen diction in both the introduction and conclusion prevents any confusing or boring ideas.</a:t>
            </a:r>
          </a:p>
          <a:p>
            <a:r>
              <a:rPr lang="en-US" dirty="0"/>
              <a:t>A conclusion that does not connect to the rest of the essay can diminish the effect of your paper.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41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5A35-DEA1-4A21-8092-ECAD33AC5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4.4 - Key Takeaways (Continued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7846B-0269-44CF-8DDE-D9D430F802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conclusion should remain true to your thesis statement. It is best to avoid changing your tone or your main idea and avoid introducing any new material.</a:t>
            </a:r>
          </a:p>
          <a:p>
            <a:r>
              <a:rPr lang="en-US" dirty="0"/>
              <a:t>Closing with a final emphatic statement provides closure for your readers and makes your essay more memorable.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8E77E-5E47-4417-A8B4-AFA6C5926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AFA108-F784-4571-90A2-72A87830E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388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25920-6673-4173-9FDA-2FDC4A77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References &amp; Attributions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156C3-3B61-4F6E-99EE-A35C1D740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1690689"/>
            <a:ext cx="10823122" cy="448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>
                <a:ea typeface="+mn-lt"/>
                <a:cs typeface="+mn-lt"/>
              </a:rPr>
              <a:t>Cramer, E., Quibell, A., &amp; Booth, J. </a:t>
            </a:r>
            <a:r>
              <a:rPr lang="en-US" dirty="0">
                <a:ea typeface="+mn-lt"/>
                <a:cs typeface="+mn-lt"/>
              </a:rPr>
              <a:t>(2022, February 28). </a:t>
            </a:r>
            <a:r>
              <a:rPr lang="en-US" i="1" dirty="0">
                <a:ea typeface="+mn-lt"/>
                <a:cs typeface="+mn-lt"/>
              </a:rPr>
              <a:t>Communication Essentials for College</a:t>
            </a:r>
            <a:r>
              <a:rPr lang="en-US" dirty="0">
                <a:ea typeface="+mn-lt"/>
                <a:cs typeface="+mn-lt"/>
              </a:rPr>
              <a:t>. </a:t>
            </a:r>
            <a:r>
              <a:rPr lang="en-US" dirty="0" err="1">
                <a:ea typeface="+mn-lt"/>
                <a:cs typeface="+mn-lt"/>
              </a:rPr>
              <a:t>eCampus</a:t>
            </a:r>
            <a:r>
              <a:rPr lang="en-US" dirty="0">
                <a:ea typeface="+mn-lt"/>
                <a:cs typeface="+mn-lt"/>
              </a:rPr>
              <a:t> Ontario Open Library. </a:t>
            </a:r>
            <a:r>
              <a:rPr lang="en-US" dirty="0">
                <a:ea typeface="+mn-lt"/>
                <a:cs typeface="+mn-lt"/>
                <a:hlinkClick r:id="rId3"/>
              </a:rPr>
              <a:t>https://ecampusontario.pre ssbooks.pub/gccomm/ </a:t>
            </a:r>
            <a:r>
              <a:rPr lang="en-US" dirty="0">
                <a:ea typeface="+mn-lt"/>
                <a:cs typeface="+mn-lt"/>
              </a:rPr>
              <a:t> </a:t>
            </a:r>
          </a:p>
          <a:p>
            <a:pPr marL="340995" indent="-340995">
              <a:buNone/>
            </a:pPr>
            <a:r>
              <a:rPr lang="en-US" dirty="0">
                <a:cs typeface="Calibri"/>
                <a:hlinkClick r:id="rId4"/>
              </a:rPr>
              <a:t>Figure 1 – Funnel Technique </a:t>
            </a:r>
            <a:r>
              <a:rPr lang="en-US" dirty="0">
                <a:cs typeface="Calibri"/>
              </a:rPr>
              <a:t>by Amanda Quibell, Emily Cramer, and Georgian College, licensed under </a:t>
            </a:r>
            <a:r>
              <a:rPr lang="en-US" dirty="0">
                <a:cs typeface="Calibri"/>
                <a:hlinkClick r:id="rId5"/>
              </a:rPr>
              <a:t>CC BY-NC- 4.0</a:t>
            </a:r>
            <a:r>
              <a:rPr lang="en-US" dirty="0">
                <a:cs typeface="Calibri"/>
              </a:rPr>
              <a:t>. </a:t>
            </a:r>
            <a:endParaRPr lang="en-US" dirty="0"/>
          </a:p>
          <a:p>
            <a:pPr marL="340995" indent="-340995">
              <a:buNone/>
            </a:pPr>
            <a:endParaRPr lang="en-US" dirty="0">
              <a:cs typeface="Calibri"/>
            </a:endParaRPr>
          </a:p>
          <a:p>
            <a:pPr marL="340995" indent="-340995">
              <a:buNone/>
            </a:pPr>
            <a:endParaRPr lang="en-US" dirty="0">
              <a:cs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F8AC4-0089-42FF-84A0-DBE551EF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6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AFEB68-9FAC-4D6E-A056-0CABB6354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97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Strong Thesis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 strong thesis statement should have the following qualities:</a:t>
            </a:r>
          </a:p>
          <a:p>
            <a:r>
              <a:rPr lang="en-US" dirty="0"/>
              <a:t>Specificity</a:t>
            </a:r>
          </a:p>
          <a:p>
            <a:r>
              <a:rPr lang="en-US" dirty="0"/>
              <a:t>Precision</a:t>
            </a:r>
          </a:p>
          <a:p>
            <a:r>
              <a:rPr lang="en-US" dirty="0"/>
              <a:t>Ability to be argued</a:t>
            </a:r>
          </a:p>
          <a:p>
            <a:r>
              <a:rPr lang="en-US" dirty="0"/>
              <a:t>Ability to be demonstrated</a:t>
            </a:r>
          </a:p>
          <a:p>
            <a:r>
              <a:rPr lang="en-US" dirty="0"/>
              <a:t>Forcefulness</a:t>
            </a:r>
          </a:p>
          <a:p>
            <a:r>
              <a:rPr lang="en-US" dirty="0"/>
              <a:t>Confidence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A83992-B342-0255-4B3E-E8E5128248D8}"/>
              </a:ext>
            </a:extLst>
          </p:cNvPr>
          <p:cNvSpPr txBox="1"/>
          <p:nvPr/>
        </p:nvSpPr>
        <p:spPr>
          <a:xfrm>
            <a:off x="9875744" y="6029098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43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Appropriate Thesis Statements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Educating newcomers to Canada about historical Indigenous treaties is an important way to implement the Truth and Reconciliation Commission’s Call to Action.</a:t>
            </a:r>
          </a:p>
          <a:p>
            <a:r>
              <a:rPr lang="en-US" dirty="0"/>
              <a:t>Shakespeare’s use of dramatic irony in Romeo and Juliet spoils the outcome for the audience and weakens the plot.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71E22A-DC7A-7A96-E458-7E29B3187122}"/>
              </a:ext>
            </a:extLst>
          </p:cNvPr>
          <p:cNvSpPr txBox="1"/>
          <p:nvPr/>
        </p:nvSpPr>
        <p:spPr>
          <a:xfrm>
            <a:off x="9605510" y="5987018"/>
            <a:ext cx="258649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(Cramer,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94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Appropriate Thesis Statements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Avoid doing the following when writing your thesis statement:</a:t>
            </a:r>
          </a:p>
          <a:p>
            <a:r>
              <a:rPr lang="en-US" dirty="0"/>
              <a:t>Do not simply declare the subject of your essay or describe what will be discussed</a:t>
            </a:r>
          </a:p>
          <a:p>
            <a:r>
              <a:rPr lang="en-US" dirty="0"/>
              <a:t>Do not make any arbitrary claim</a:t>
            </a:r>
          </a:p>
          <a:p>
            <a:r>
              <a:rPr lang="en-US" dirty="0"/>
              <a:t>Do not include an obvious fact in your thesis statement that nobody can disagree with</a:t>
            </a:r>
          </a:p>
          <a:p>
            <a:r>
              <a:rPr lang="en-US" dirty="0"/>
              <a:t>Do not make your thesis statement too broad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7FFC42-77F5-C929-1543-9B3EB97BD7DC}"/>
              </a:ext>
            </a:extLst>
          </p:cNvPr>
          <p:cNvSpPr txBox="1"/>
          <p:nvPr/>
        </p:nvSpPr>
        <p:spPr>
          <a:xfrm>
            <a:off x="9886099" y="6029098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14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Thesis Statement Revision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Writing a thesis statement is a continuous process. It will evolve over time</a:t>
            </a:r>
          </a:p>
          <a:p>
            <a:r>
              <a:rPr lang="en-US" dirty="0"/>
              <a:t>It will begin as a working thesis statement which will become stronger as you paper comes together and you revise it</a:t>
            </a:r>
          </a:p>
          <a:p>
            <a:r>
              <a:rPr lang="en-US" dirty="0"/>
              <a:t>Ensure that your thesis matches what is written in your paper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68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D1A39-0614-4C61-A821-8BE96669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Ways to Revise Your Thesis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A8536-FD60-4821-822C-56CA53650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Revise your thesis by: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Replacing nonspecific words with precise words to reduce vagueness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Clarify ideas that need explanation by asking yourself questions that narrow your thesis.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Replace any linking verbs with action verbs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Remove general claims that are difficult to support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D86AC-71C7-1F52-423D-0C7F53DF96D0}"/>
              </a:ext>
            </a:extLst>
          </p:cNvPr>
          <p:cNvSpPr txBox="1"/>
          <p:nvPr/>
        </p:nvSpPr>
        <p:spPr>
          <a:xfrm>
            <a:off x="9875744" y="5897324"/>
            <a:ext cx="295611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(Booth et al., 2022). 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2FD-EA2E-40F0-A22B-32222B3B6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>
                <a:hlinkClick r:id="rId3"/>
              </a:rPr>
              <a:t>Communication Essentials for College, CC BY-NC 4.0, except where noted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98CC0-D023-4BF9-949D-23DCE3DD2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0361-1618-43BA-8AB7-493978DD9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56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BADAA"/>
      </a:dk1>
      <a:lt1>
        <a:srgbClr val="FFFFFF"/>
      </a:lt1>
      <a:dk2>
        <a:srgbClr val="39393A"/>
      </a:dk2>
      <a:lt2>
        <a:srgbClr val="FFFFFF"/>
      </a:lt2>
      <a:accent1>
        <a:srgbClr val="D64933"/>
      </a:accent1>
      <a:accent2>
        <a:srgbClr val="14438F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7ea68b1-4d50-472f-9c24-c5e3d9af93fd" xsi:nil="true"/>
    <lcf76f155ced4ddcb4097134ff3c332f xmlns="2c46aebe-e55f-417f-84c0-33e2637dc13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9A05E4BDC9A747A979C8FFFF84C17F" ma:contentTypeVersion="15" ma:contentTypeDescription="Create a new document." ma:contentTypeScope="" ma:versionID="ac00aa41f2863b35d6ff25bd8b298fae">
  <xsd:schema xmlns:xsd="http://www.w3.org/2001/XMLSchema" xmlns:xs="http://www.w3.org/2001/XMLSchema" xmlns:p="http://schemas.microsoft.com/office/2006/metadata/properties" xmlns:ns2="2c46aebe-e55f-417f-84c0-33e2637dc132" xmlns:ns3="57ea68b1-4d50-472f-9c24-c5e3d9af93fd" targetNamespace="http://schemas.microsoft.com/office/2006/metadata/properties" ma:root="true" ma:fieldsID="17162eedc2d414b7ea6077bf881f4fe5" ns2:_="" ns3:_="">
    <xsd:import namespace="2c46aebe-e55f-417f-84c0-33e2637dc132"/>
    <xsd:import namespace="57ea68b1-4d50-472f-9c24-c5e3d9af93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6aebe-e55f-417f-84c0-33e2637dc1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d9a59e6a-29c3-4921-9c03-4d7ff3dd46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ea68b1-4d50-472f-9c24-c5e3d9af93fd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29750ea3-d6ae-4b13-a323-8ca9f69553a4}" ma:internalName="TaxCatchAll" ma:showField="CatchAllData" ma:web="57ea68b1-4d50-472f-9c24-c5e3d9af93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CCFBF6-E5E3-49F5-9512-F7A4211FF6DA}">
  <ds:schemaRefs>
    <ds:schemaRef ds:uri="http://schemas.microsoft.com/office/2006/metadata/properties"/>
    <ds:schemaRef ds:uri="57ea68b1-4d50-472f-9c24-c5e3d9af93fd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2c46aebe-e55f-417f-84c0-33e2637dc132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DEBB12C-158D-4AB4-9994-E44D58237A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654AE7-FE3E-4C6C-A465-6670E7B57E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6aebe-e55f-417f-84c0-33e2637dc132"/>
    <ds:schemaRef ds:uri="57ea68b1-4d50-472f-9c24-c5e3d9af9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3010</TotalTime>
  <Words>3663</Words>
  <Application>Microsoft Office PowerPoint</Application>
  <PresentationFormat>Widescreen</PresentationFormat>
  <Paragraphs>337</Paragraphs>
  <Slides>42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Wingdings</vt:lpstr>
      <vt:lpstr>Office Theme</vt:lpstr>
      <vt:lpstr>Communication Essentials  for College</vt:lpstr>
      <vt:lpstr>Chapter 4: Writing Essays From Start To Finish</vt:lpstr>
      <vt:lpstr>4.1 – Developing a Strong, Clear Thesis Statement</vt:lpstr>
      <vt:lpstr>Elements of a Thesis Statement</vt:lpstr>
      <vt:lpstr>A Strong Thesis Statement</vt:lpstr>
      <vt:lpstr>Examples of Appropriate Thesis Statements</vt:lpstr>
      <vt:lpstr>Examples of Appropriate Thesis Statements (Continued)</vt:lpstr>
      <vt:lpstr>Thesis Statement Revision</vt:lpstr>
      <vt:lpstr>Ways to Revise Your Thesis</vt:lpstr>
      <vt:lpstr>4.1 - Key Takeaways</vt:lpstr>
      <vt:lpstr>4.1 - Key Takeaways (Continued 1)</vt:lpstr>
      <vt:lpstr>4.1 - Key Takeaways (Continued 2)</vt:lpstr>
      <vt:lpstr>4.2 - Writing Body Paragraphs</vt:lpstr>
      <vt:lpstr>Select Primary Support for Your Thesis</vt:lpstr>
      <vt:lpstr>Identify the Characteristics of Good Primary Support</vt:lpstr>
      <vt:lpstr>Prewrite to Identify Primary Supporting Points for a Thesis Statement</vt:lpstr>
      <vt:lpstr>Select the Most Effective Primary Supporting Points for a Thesis Statement</vt:lpstr>
      <vt:lpstr>Select the Most Effective Primary Supporting Points for a Thesis Statement (Continued)</vt:lpstr>
      <vt:lpstr>Choose Supporting Topic Sentences</vt:lpstr>
      <vt:lpstr>Draft Supporting Detail Sentences for Each Primary Support Sentence</vt:lpstr>
      <vt:lpstr>4.2 - Key Takeaways</vt:lpstr>
      <vt:lpstr>4.2 - Key Takeaways (Continued 1) </vt:lpstr>
      <vt:lpstr>4.2 - Key Takeaways (Continued 2)</vt:lpstr>
      <vt:lpstr>4.3 - Organizing Your Writing</vt:lpstr>
      <vt:lpstr>Organizing Body Paragraphs</vt:lpstr>
      <vt:lpstr>Chronological Order </vt:lpstr>
      <vt:lpstr>Order of Importance</vt:lpstr>
      <vt:lpstr>Spatial Order</vt:lpstr>
      <vt:lpstr>4.3 - Key Takeaways</vt:lpstr>
      <vt:lpstr>4.3 - Key Takeaways (Continued 1)</vt:lpstr>
      <vt:lpstr>4.3 - Key Takeaways (Continued 2)</vt:lpstr>
      <vt:lpstr>4.4 - Writing Introductory And Concluding Paragraphs</vt:lpstr>
      <vt:lpstr>Attracting Interest in Your Introductory Paragraph</vt:lpstr>
      <vt:lpstr>Attracting Interest in Your Introductory Paragraph (Continued 1)</vt:lpstr>
      <vt:lpstr>Attracting Interest in Your Introductory Paragraph (Continued 2)</vt:lpstr>
      <vt:lpstr>Writing a Conclusion</vt:lpstr>
      <vt:lpstr>The Anatomy of a Strong Conclusion</vt:lpstr>
      <vt:lpstr>4.4 - Key Takeaways</vt:lpstr>
      <vt:lpstr>4.4 - Key Takeaways (Continued 1)</vt:lpstr>
      <vt:lpstr>4.4 - Key Takeaways (Continued 2)</vt:lpstr>
      <vt:lpstr>4.4 - Key Takeaways (Continued 3)</vt:lpstr>
      <vt:lpstr>References &amp; Attributions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Essentials - Chapter 1</dc:title>
  <dc:subject/>
  <dc:creator>Jen Booth;Shaima Shaima</dc:creator>
  <cp:lastModifiedBy>Jen Booth</cp:lastModifiedBy>
  <cp:revision>167</cp:revision>
  <dcterms:created xsi:type="dcterms:W3CDTF">2022-05-23T14:26:42Z</dcterms:created>
  <dcterms:modified xsi:type="dcterms:W3CDTF">2023-09-01T19:25:50Z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0x010100B89A05E4BDC9A747A979C8FFFF84C17F</vt:lpwstr>
  </property>
  <property fmtid="{D5CDD505-2E9C-101B-9397-08002B2CF9AE}" pid="3" name="MediaServiceImageTags">
    <vt:lpwstr/>
  </property>
</Properties>
</file>