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2"/>
  </p:notesMasterIdLst>
  <p:handoutMasterIdLst>
    <p:handoutMasterId r:id="rId73"/>
  </p:handoutMasterIdLst>
  <p:sldIdLst>
    <p:sldId id="272" r:id="rId5"/>
    <p:sldId id="273" r:id="rId6"/>
    <p:sldId id="256" r:id="rId7"/>
    <p:sldId id="258" r:id="rId8"/>
    <p:sldId id="257" r:id="rId9"/>
    <p:sldId id="262" r:id="rId10"/>
    <p:sldId id="264" r:id="rId11"/>
    <p:sldId id="309" r:id="rId12"/>
    <p:sldId id="295" r:id="rId13"/>
    <p:sldId id="296" r:id="rId14"/>
    <p:sldId id="297" r:id="rId15"/>
    <p:sldId id="298" r:id="rId16"/>
    <p:sldId id="359" r:id="rId17"/>
    <p:sldId id="299" r:id="rId18"/>
    <p:sldId id="300" r:id="rId19"/>
    <p:sldId id="301" r:id="rId20"/>
    <p:sldId id="302" r:id="rId21"/>
    <p:sldId id="358" r:id="rId22"/>
    <p:sldId id="306" r:id="rId23"/>
    <p:sldId id="307" r:id="rId24"/>
    <p:sldId id="311" r:id="rId25"/>
    <p:sldId id="312" r:id="rId26"/>
    <p:sldId id="313" r:id="rId27"/>
    <p:sldId id="356" r:id="rId28"/>
    <p:sldId id="314" r:id="rId29"/>
    <p:sldId id="315" r:id="rId30"/>
    <p:sldId id="361" r:id="rId31"/>
    <p:sldId id="321" r:id="rId32"/>
    <p:sldId id="322" r:id="rId33"/>
    <p:sldId id="316" r:id="rId34"/>
    <p:sldId id="317" r:id="rId35"/>
    <p:sldId id="318" r:id="rId36"/>
    <p:sldId id="319" r:id="rId37"/>
    <p:sldId id="320" r:id="rId38"/>
    <p:sldId id="323" r:id="rId39"/>
    <p:sldId id="324" r:id="rId40"/>
    <p:sldId id="325" r:id="rId41"/>
    <p:sldId id="326" r:id="rId42"/>
    <p:sldId id="329" r:id="rId43"/>
    <p:sldId id="334" r:id="rId44"/>
    <p:sldId id="333" r:id="rId45"/>
    <p:sldId id="335" r:id="rId46"/>
    <p:sldId id="328" r:id="rId47"/>
    <p:sldId id="327" r:id="rId48"/>
    <p:sldId id="330" r:id="rId49"/>
    <p:sldId id="336" r:id="rId50"/>
    <p:sldId id="337" r:id="rId51"/>
    <p:sldId id="338" r:id="rId52"/>
    <p:sldId id="357" r:id="rId53"/>
    <p:sldId id="339" r:id="rId54"/>
    <p:sldId id="340" r:id="rId55"/>
    <p:sldId id="341" r:id="rId56"/>
    <p:sldId id="342" r:id="rId57"/>
    <p:sldId id="343" r:id="rId58"/>
    <p:sldId id="344" r:id="rId59"/>
    <p:sldId id="350" r:id="rId60"/>
    <p:sldId id="345" r:id="rId61"/>
    <p:sldId id="351" r:id="rId62"/>
    <p:sldId id="346" r:id="rId63"/>
    <p:sldId id="347" r:id="rId64"/>
    <p:sldId id="348" r:id="rId65"/>
    <p:sldId id="349" r:id="rId66"/>
    <p:sldId id="352" r:id="rId67"/>
    <p:sldId id="353" r:id="rId68"/>
    <p:sldId id="354" r:id="rId69"/>
    <p:sldId id="355" r:id="rId70"/>
    <p:sldId id="271"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393A"/>
    <a:srgbClr val="1BADAA"/>
    <a:srgbClr val="D649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7" autoAdjust="0"/>
    <p:restoredTop sz="86702" autoAdjust="0"/>
  </p:normalViewPr>
  <p:slideViewPr>
    <p:cSldViewPr snapToGrid="0">
      <p:cViewPr varScale="1">
        <p:scale>
          <a:sx n="85" d="100"/>
          <a:sy n="85" d="100"/>
        </p:scale>
        <p:origin x="590"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3828" y="97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handoutMaster" Target="handoutMasters/handoutMaster1.xml"/><Relationship Id="rId78"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Jones" userId="d7fd67f7-a65d-448e-99ae-2d17d582b34b" providerId="ADAL" clId="{3E70C87F-4E80-4F05-A13E-D2EFC5F99643}"/>
    <pc:docChg chg="modSld">
      <pc:chgData name="Jessica Jones" userId="d7fd67f7-a65d-448e-99ae-2d17d582b34b" providerId="ADAL" clId="{3E70C87F-4E80-4F05-A13E-D2EFC5F99643}" dt="2023-08-30T19:16:02.868" v="0" actId="20577"/>
      <pc:docMkLst>
        <pc:docMk/>
      </pc:docMkLst>
      <pc:sldChg chg="modNotesTx">
        <pc:chgData name="Jessica Jones" userId="d7fd67f7-a65d-448e-99ae-2d17d582b34b" providerId="ADAL" clId="{3E70C87F-4E80-4F05-A13E-D2EFC5F99643}" dt="2023-08-30T19:16:02.868" v="0" actId="20577"/>
        <pc:sldMkLst>
          <pc:docMk/>
          <pc:sldMk cId="4015404543" sldId="27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4481071-C0CF-4822-B897-C721CC620B2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EB51608-F934-4817-BA3F-F7EC6278B2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BE1967-807A-4858-B44C-4FC722C9C96B}" type="datetimeFigureOut">
              <a:rPr lang="en-US" smtClean="0"/>
              <a:t>9/1/2023</a:t>
            </a:fld>
            <a:endParaRPr lang="en-US"/>
          </a:p>
        </p:txBody>
      </p:sp>
      <p:sp>
        <p:nvSpPr>
          <p:cNvPr id="4" name="Footer Placeholder 3">
            <a:extLst>
              <a:ext uri="{FF2B5EF4-FFF2-40B4-BE49-F238E27FC236}">
                <a16:creationId xmlns:a16="http://schemas.microsoft.com/office/drawing/2014/main" id="{031EC518-BBC7-41E1-B93D-64D7B02CD00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C7BE6E6-5D7D-47F0-803C-82A7E0F96F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406EA7-CA58-43EE-9A65-9E073A2BBEC9}" type="slidenum">
              <a:rPr lang="en-US" smtClean="0"/>
              <a:t>‹#›</a:t>
            </a:fld>
            <a:endParaRPr lang="en-US"/>
          </a:p>
        </p:txBody>
      </p:sp>
    </p:spTree>
    <p:extLst>
      <p:ext uri="{BB962C8B-B14F-4D97-AF65-F5344CB8AC3E}">
        <p14:creationId xmlns:p14="http://schemas.microsoft.com/office/powerpoint/2010/main" val="38198328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9AB02-A8D3-4232-9722-AF298C03B889}" type="datetimeFigureOut">
              <a:rPr lang="en-US" smtClean="0"/>
              <a:t>9/1/2023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C3616-1F47-4A9A-8191-3793907F5D3F}" type="slidenum">
              <a:rPr lang="en-US" smtClean="0"/>
              <a:t>‹#›</a:t>
            </a:fld>
            <a:endParaRPr lang="en-US"/>
          </a:p>
        </p:txBody>
      </p:sp>
    </p:spTree>
    <p:extLst>
      <p:ext uri="{BB962C8B-B14F-4D97-AF65-F5344CB8AC3E}">
        <p14:creationId xmlns:p14="http://schemas.microsoft.com/office/powerpoint/2010/main" val="21536244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campusontario.pressbooks.pub/gccomm/chapter/prewritingmodels/" TargetMode="External"/><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ecampusontario.pressbooks.pub/gccomm/chapter/prewritingmodels/"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21.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2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2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2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campusontario.pressbooks.pub/gccomm/part/chapter-3/"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3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3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3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ecampusontario.pressbooks.pub/gccomm/chapter/drafting/" TargetMode="External"/><Relationship Id="rId2" Type="http://schemas.openxmlformats.org/officeDocument/2006/relationships/slide" Target="../slides/slide35.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ecampusontario.pressbooks.pub/gccomm/chapter/drafting/" TargetMode="External"/><Relationship Id="rId2" Type="http://schemas.openxmlformats.org/officeDocument/2006/relationships/slide" Target="../slides/slide37.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ecampusontario.pressbooks.pub/gccomm/chapter/drafting/" TargetMode="External"/><Relationship Id="rId2" Type="http://schemas.openxmlformats.org/officeDocument/2006/relationships/slide" Target="../slides/slide39.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ecampusontario.pressbooks.pub/gccomm/chapter/drafting/" TargetMode="External"/><Relationship Id="rId2" Type="http://schemas.openxmlformats.org/officeDocument/2006/relationships/slide" Target="../slides/slide40.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ecampusontario.pressbooks.pub/gccomm/chapter/drafting/" TargetMode="External"/><Relationship Id="rId2" Type="http://schemas.openxmlformats.org/officeDocument/2006/relationships/slide" Target="../slides/slide46.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ecampusontario.pressbooks.pub/gccomm/chapter/drafting/" TargetMode="External"/><Relationship Id="rId2" Type="http://schemas.openxmlformats.org/officeDocument/2006/relationships/slide" Target="../slides/slide47.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ecampusontario.pressbooks.pub/gccomm/chapter/drafting/" TargetMode="External"/><Relationship Id="rId2" Type="http://schemas.openxmlformats.org/officeDocument/2006/relationships/slide" Target="../slides/slide48.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campusontario.pressbooks.pub/gccomm/chapter/beginwritingprocess/"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ecampusontario.pressbooks.pub/gccomm/chapter/drafting/" TargetMode="External"/><Relationship Id="rId2" Type="http://schemas.openxmlformats.org/officeDocument/2006/relationships/slide" Target="../slides/slide49.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ecampusontario.pressbooks.pub/gccomm/chapter/reviseandedit/" TargetMode="External"/><Relationship Id="rId2" Type="http://schemas.openxmlformats.org/officeDocument/2006/relationships/slide" Target="../slides/slide50.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ecampusontario.pressbooks.pub/gccomm/chapter/connect/" TargetMode="External"/><Relationship Id="rId2" Type="http://schemas.openxmlformats.org/officeDocument/2006/relationships/slide" Target="../slides/slide5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chapter/whycomm/" TargetMode="Externa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ecampusontario.pressbooks.pub/gccomm/chapter/reviseandedit/" TargetMode="External"/><Relationship Id="rId2" Type="http://schemas.openxmlformats.org/officeDocument/2006/relationships/slide" Target="../slides/slide57.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ecampusontario.pressbooks.pub/gccomm/chapter/reviseandedit/" TargetMode="External"/><Relationship Id="rId2" Type="http://schemas.openxmlformats.org/officeDocument/2006/relationships/slide" Target="../slides/slide58.xml"/><Relationship Id="rId1" Type="http://schemas.openxmlformats.org/officeDocument/2006/relationships/notesMaster" Target="../notesMasters/notesMaster1.xml"/><Relationship Id="rId6" Type="http://schemas.openxmlformats.org/officeDocument/2006/relationships/hyperlink" Target="https://creativecommons.org/licenses/by-nc/4.0/" TargetMode="External"/><Relationship Id="rId5" Type="http://schemas.openxmlformats.org/officeDocument/2006/relationships/hyperlink" Target="https://ecampusontario.pressbooks.pub/gccomm/" TargetMode="External"/><Relationship Id="rId4" Type="http://schemas.openxmlformats.org/officeDocument/2006/relationships/hyperlink" Target="https://ecampusontario.pressbooks.pub/gccomm/chapter/connect/" TargetMode="Externa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ecampusontario.pressbooks.pub/gccomm/chapter/connect/" TargetMode="External"/><Relationship Id="rId2" Type="http://schemas.openxmlformats.org/officeDocument/2006/relationships/slide" Target="../slides/slide6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chapter/whycomm/" TargetMode="Externa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ecampusontario.pressbooks.pub/gccomm/chapter/reviseandedit/" TargetMode="External"/><Relationship Id="rId2" Type="http://schemas.openxmlformats.org/officeDocument/2006/relationships/slide" Target="../slides/slide6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ecampusontario.pressbooks.pub/gccomm/chapter/reviseandedit/" TargetMode="External"/><Relationship Id="rId2" Type="http://schemas.openxmlformats.org/officeDocument/2006/relationships/slide" Target="../slides/slide6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ecampusontario.pressbooks.pub/gccomm/chapter/reviseandedit/" TargetMode="External"/><Relationship Id="rId2" Type="http://schemas.openxmlformats.org/officeDocument/2006/relationships/slide" Target="../slides/slide6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ecampusontario.pressbooks.pub/gccomm/chapter/reviseandedit/" TargetMode="External"/><Relationship Id="rId2" Type="http://schemas.openxmlformats.org/officeDocument/2006/relationships/slide" Target="../slides/slide6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campusontario.pressbooks.pub/gccomm/chapter/beginwritingprocess/"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campusontario.pressbooks.pub/gccomm/chapter/prewritingmodels/"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campusontario.pressbooks.pub/gccomm/chapter/prewritingmodels/"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a:t>
            </a:fld>
            <a:endParaRPr lang="en-US"/>
          </a:p>
        </p:txBody>
      </p:sp>
    </p:spTree>
    <p:extLst>
      <p:ext uri="{BB962C8B-B14F-4D97-AF65-F5344CB8AC3E}">
        <p14:creationId xmlns:p14="http://schemas.microsoft.com/office/powerpoint/2010/main" val="1790085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19</a:t>
            </a:fld>
            <a:endParaRPr lang="en-US"/>
          </a:p>
        </p:txBody>
      </p:sp>
    </p:spTree>
    <p:extLst>
      <p:ext uri="{BB962C8B-B14F-4D97-AF65-F5344CB8AC3E}">
        <p14:creationId xmlns:p14="http://schemas.microsoft.com/office/powerpoint/2010/main" val="3380553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20</a:t>
            </a:fld>
            <a:endParaRPr lang="en-US"/>
          </a:p>
        </p:txBody>
      </p:sp>
    </p:spTree>
    <p:extLst>
      <p:ext uri="{BB962C8B-B14F-4D97-AF65-F5344CB8AC3E}">
        <p14:creationId xmlns:p14="http://schemas.microsoft.com/office/powerpoint/2010/main" val="2770126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was taken directly from </a:t>
            </a:r>
            <a:r>
              <a:rPr lang="en-US" sz="1200" u="sng" kern="1200" dirty="0">
                <a:solidFill>
                  <a:schemeClr val="tx1"/>
                </a:solidFill>
                <a:effectLst/>
                <a:latin typeface="+mn-lt"/>
                <a:ea typeface="+mn-ea"/>
                <a:cs typeface="+mn-cs"/>
                <a:hlinkClick r:id="rId3"/>
              </a:rPr>
              <a:t>Chapter 3.3</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p:txBody>
      </p:sp>
      <p:sp>
        <p:nvSpPr>
          <p:cNvPr id="4" name="Slide Number Placeholder 3"/>
          <p:cNvSpPr>
            <a:spLocks noGrp="1"/>
          </p:cNvSpPr>
          <p:nvPr>
            <p:ph type="sldNum" sz="quarter" idx="5"/>
          </p:nvPr>
        </p:nvSpPr>
        <p:spPr/>
        <p:txBody>
          <a:bodyPr/>
          <a:lstStyle/>
          <a:p>
            <a:fld id="{458C3616-1F47-4A9A-8191-3793907F5D3F}" type="slidenum">
              <a:rPr lang="en-US" smtClean="0"/>
              <a:t>21</a:t>
            </a:fld>
            <a:endParaRPr lang="en-US"/>
          </a:p>
        </p:txBody>
      </p:sp>
    </p:spTree>
    <p:extLst>
      <p:ext uri="{BB962C8B-B14F-4D97-AF65-F5344CB8AC3E}">
        <p14:creationId xmlns:p14="http://schemas.microsoft.com/office/powerpoint/2010/main" val="27221657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Definition were taken directly from </a:t>
            </a:r>
            <a:r>
              <a:rPr lang="en-US" sz="1200" u="sng" kern="1200" dirty="0">
                <a:solidFill>
                  <a:schemeClr val="tx1"/>
                </a:solidFill>
                <a:effectLst/>
                <a:latin typeface="+mn-lt"/>
                <a:ea typeface="+mn-ea"/>
                <a:cs typeface="+mn-cs"/>
                <a:hlinkClick r:id="rId3"/>
              </a:rPr>
              <a:t>Chapter 3.</a:t>
            </a:r>
            <a:r>
              <a:rPr lang="en-US" sz="1200" u="sng" kern="12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23</a:t>
            </a:fld>
            <a:endParaRPr lang="en-US"/>
          </a:p>
        </p:txBody>
      </p:sp>
    </p:spTree>
    <p:extLst>
      <p:ext uri="{BB962C8B-B14F-4D97-AF65-F5344CB8AC3E}">
        <p14:creationId xmlns:p14="http://schemas.microsoft.com/office/powerpoint/2010/main" val="3901016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Definitions</a:t>
            </a:r>
            <a:r>
              <a:rPr lang="en-US" sz="1200" kern="1200" dirty="0">
                <a:solidFill>
                  <a:schemeClr val="tx1"/>
                </a:solidFill>
                <a:effectLst/>
                <a:latin typeface="+mn-lt"/>
                <a:ea typeface="+mn-ea"/>
                <a:cs typeface="+mn-cs"/>
              </a:rPr>
              <a:t> were taken directly from </a:t>
            </a:r>
            <a:r>
              <a:rPr lang="en-US" sz="1200" u="sng" kern="1200" dirty="0">
                <a:solidFill>
                  <a:schemeClr val="tx1"/>
                </a:solidFill>
                <a:effectLst/>
                <a:latin typeface="+mn-lt"/>
                <a:ea typeface="+mn-ea"/>
                <a:cs typeface="+mn-cs"/>
                <a:hlinkClick r:id="rId3"/>
              </a:rPr>
              <a:t>Chapter 3.</a:t>
            </a:r>
            <a:r>
              <a:rPr lang="en-US" sz="1200" u="sng" kern="12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minimal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24</a:t>
            </a:fld>
            <a:endParaRPr lang="en-US"/>
          </a:p>
        </p:txBody>
      </p:sp>
    </p:spTree>
    <p:extLst>
      <p:ext uri="{BB962C8B-B14F-4D97-AF65-F5344CB8AC3E}">
        <p14:creationId xmlns:p14="http://schemas.microsoft.com/office/powerpoint/2010/main" val="61300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Example thesis statement was taken directly from </a:t>
            </a:r>
            <a:r>
              <a:rPr lang="en-US" sz="1200" u="sng" kern="1200" dirty="0">
                <a:solidFill>
                  <a:schemeClr val="tx1"/>
                </a:solidFill>
                <a:effectLst/>
                <a:latin typeface="+mn-lt"/>
                <a:ea typeface="+mn-ea"/>
                <a:cs typeface="+mn-cs"/>
                <a:hlinkClick r:id="rId3"/>
              </a:rPr>
              <a:t>Chapter 3.</a:t>
            </a:r>
            <a:r>
              <a:rPr lang="en-US" sz="1200" u="sng" kern="12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25</a:t>
            </a:fld>
            <a:endParaRPr lang="en-US"/>
          </a:p>
        </p:txBody>
      </p:sp>
    </p:spTree>
    <p:extLst>
      <p:ext uri="{BB962C8B-B14F-4D97-AF65-F5344CB8AC3E}">
        <p14:creationId xmlns:p14="http://schemas.microsoft.com/office/powerpoint/2010/main" val="369684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Informal outline definition was taken directly from </a:t>
            </a:r>
            <a:r>
              <a:rPr lang="en-US" sz="1200" u="sng" kern="1200" dirty="0">
                <a:solidFill>
                  <a:schemeClr val="tx1"/>
                </a:solidFill>
                <a:effectLst/>
                <a:latin typeface="+mn-lt"/>
                <a:ea typeface="+mn-ea"/>
                <a:cs typeface="+mn-cs"/>
                <a:hlinkClick r:id="rId3"/>
              </a:rPr>
              <a:t>Chapter 3.</a:t>
            </a:r>
            <a:r>
              <a:rPr lang="en-US" sz="1200" u="sng" kern="12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26</a:t>
            </a:fld>
            <a:endParaRPr lang="en-US"/>
          </a:p>
        </p:txBody>
      </p:sp>
    </p:spTree>
    <p:extLst>
      <p:ext uri="{BB962C8B-B14F-4D97-AF65-F5344CB8AC3E}">
        <p14:creationId xmlns:p14="http://schemas.microsoft.com/office/powerpoint/2010/main" val="13722205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Formal outline definition was taken directly from </a:t>
            </a:r>
            <a:r>
              <a:rPr lang="en-US" sz="1200" u="sng" kern="1200" dirty="0">
                <a:solidFill>
                  <a:schemeClr val="tx1"/>
                </a:solidFill>
                <a:effectLst/>
                <a:latin typeface="+mn-lt"/>
                <a:ea typeface="+mn-ea"/>
                <a:cs typeface="+mn-cs"/>
                <a:hlinkClick r:id="rId3"/>
              </a:rPr>
              <a:t>Chapter 3.</a:t>
            </a:r>
            <a:r>
              <a:rPr lang="en-US" sz="1200" u="sng" kern="12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27</a:t>
            </a:fld>
            <a:endParaRPr lang="en-US"/>
          </a:p>
        </p:txBody>
      </p:sp>
    </p:spTree>
    <p:extLst>
      <p:ext uri="{BB962C8B-B14F-4D97-AF65-F5344CB8AC3E}">
        <p14:creationId xmlns:p14="http://schemas.microsoft.com/office/powerpoint/2010/main" val="3249571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Format of formal outline was taken directly from </a:t>
            </a:r>
            <a:r>
              <a:rPr lang="en-US" sz="1200" u="sng" kern="1200" dirty="0">
                <a:solidFill>
                  <a:schemeClr val="tx1"/>
                </a:solidFill>
                <a:effectLst/>
                <a:latin typeface="+mn-lt"/>
                <a:ea typeface="+mn-ea"/>
                <a:cs typeface="+mn-cs"/>
                <a:hlinkClick r:id="rId3"/>
              </a:rPr>
              <a:t>Chapter 3.</a:t>
            </a:r>
            <a:r>
              <a:rPr lang="en-US" sz="1200" u="sng" kern="12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28</a:t>
            </a:fld>
            <a:endParaRPr lang="en-US"/>
          </a:p>
        </p:txBody>
      </p:sp>
    </p:spTree>
    <p:extLst>
      <p:ext uri="{BB962C8B-B14F-4D97-AF65-F5344CB8AC3E}">
        <p14:creationId xmlns:p14="http://schemas.microsoft.com/office/powerpoint/2010/main" val="24392295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Format of formal outline was taken directly from </a:t>
            </a:r>
            <a:r>
              <a:rPr lang="en-US" sz="1200" u="sng" kern="1200" dirty="0">
                <a:solidFill>
                  <a:schemeClr val="tx1"/>
                </a:solidFill>
                <a:effectLst/>
                <a:latin typeface="+mn-lt"/>
                <a:ea typeface="+mn-ea"/>
                <a:cs typeface="+mn-cs"/>
                <a:hlinkClick r:id="rId3"/>
              </a:rPr>
              <a:t>Chapter 3.</a:t>
            </a:r>
            <a:r>
              <a:rPr lang="en-US" sz="1200" u="sng" kern="12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29</a:t>
            </a:fld>
            <a:endParaRPr lang="en-US"/>
          </a:p>
        </p:txBody>
      </p:sp>
    </p:spTree>
    <p:extLst>
      <p:ext uri="{BB962C8B-B14F-4D97-AF65-F5344CB8AC3E}">
        <p14:creationId xmlns:p14="http://schemas.microsoft.com/office/powerpoint/2010/main" val="843278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Chapter 3: The Writing Process: How Do I Begin? was taken directly from </a:t>
            </a:r>
            <a:r>
              <a:rPr lang="en-US" sz="1200" u="sng" kern="1200" dirty="0">
                <a:solidFill>
                  <a:schemeClr val="tx1"/>
                </a:solidFill>
                <a:effectLst/>
                <a:latin typeface="+mn-lt"/>
                <a:ea typeface="+mn-ea"/>
                <a:cs typeface="+mn-cs"/>
                <a:hlinkClick r:id="rId3"/>
              </a:rPr>
              <a:t>Chapter 3 </a:t>
            </a:r>
            <a:r>
              <a:rPr lang="en-US" sz="1200" kern="1200" dirty="0">
                <a:solidFill>
                  <a:schemeClr val="tx1"/>
                </a:solidFill>
                <a:effectLst/>
                <a:latin typeface="+mn-lt"/>
                <a:ea typeface="+mn-ea"/>
                <a:cs typeface="+mn-cs"/>
              </a:rPr>
              <a:t>of </a:t>
            </a:r>
            <a:r>
              <a:rPr lang="en-US" sz="1200" u="none" strike="noStrike"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none" strike="noStrike"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r>
              <a:rPr lang="en-US" dirty="0"/>
              <a:t> </a:t>
            </a:r>
          </a:p>
        </p:txBody>
      </p:sp>
      <p:sp>
        <p:nvSpPr>
          <p:cNvPr id="4" name="Slide Number Placeholder 3"/>
          <p:cNvSpPr>
            <a:spLocks noGrp="1"/>
          </p:cNvSpPr>
          <p:nvPr>
            <p:ph type="sldNum" sz="quarter" idx="5"/>
          </p:nvPr>
        </p:nvSpPr>
        <p:spPr/>
        <p:txBody>
          <a:bodyPr/>
          <a:lstStyle/>
          <a:p>
            <a:fld id="{458C3616-1F47-4A9A-8191-3793907F5D3F}" type="slidenum">
              <a:rPr lang="en-US" smtClean="0"/>
              <a:t>2</a:t>
            </a:fld>
            <a:endParaRPr lang="en-US"/>
          </a:p>
        </p:txBody>
      </p:sp>
    </p:spTree>
    <p:extLst>
      <p:ext uri="{BB962C8B-B14F-4D97-AF65-F5344CB8AC3E}">
        <p14:creationId xmlns:p14="http://schemas.microsoft.com/office/powerpoint/2010/main" val="8977532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3.3</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32</a:t>
            </a:fld>
            <a:endParaRPr lang="en-US"/>
          </a:p>
        </p:txBody>
      </p:sp>
    </p:spTree>
    <p:extLst>
      <p:ext uri="{BB962C8B-B14F-4D97-AF65-F5344CB8AC3E}">
        <p14:creationId xmlns:p14="http://schemas.microsoft.com/office/powerpoint/2010/main" val="30530026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3.3</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33</a:t>
            </a:fld>
            <a:endParaRPr lang="en-US"/>
          </a:p>
        </p:txBody>
      </p:sp>
    </p:spTree>
    <p:extLst>
      <p:ext uri="{BB962C8B-B14F-4D97-AF65-F5344CB8AC3E}">
        <p14:creationId xmlns:p14="http://schemas.microsoft.com/office/powerpoint/2010/main" val="32298969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3.3</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34</a:t>
            </a:fld>
            <a:endParaRPr lang="en-US"/>
          </a:p>
        </p:txBody>
      </p:sp>
    </p:spTree>
    <p:extLst>
      <p:ext uri="{BB962C8B-B14F-4D97-AF65-F5344CB8AC3E}">
        <p14:creationId xmlns:p14="http://schemas.microsoft.com/office/powerpoint/2010/main" val="24198647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was taken directly from </a:t>
            </a:r>
            <a:r>
              <a:rPr lang="en-US" sz="1200" u="sng" kern="1200" dirty="0">
                <a:solidFill>
                  <a:schemeClr val="tx1"/>
                </a:solidFill>
                <a:effectLst/>
                <a:latin typeface="+mn-lt"/>
                <a:ea typeface="+mn-ea"/>
                <a:cs typeface="+mn-cs"/>
                <a:hlinkClick r:id="rId3"/>
              </a:rPr>
              <a:t>Chapter 3.4</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p:txBody>
      </p:sp>
      <p:sp>
        <p:nvSpPr>
          <p:cNvPr id="4" name="Slide Number Placeholder 3"/>
          <p:cNvSpPr>
            <a:spLocks noGrp="1"/>
          </p:cNvSpPr>
          <p:nvPr>
            <p:ph type="sldNum" sz="quarter" idx="5"/>
          </p:nvPr>
        </p:nvSpPr>
        <p:spPr/>
        <p:txBody>
          <a:bodyPr/>
          <a:lstStyle/>
          <a:p>
            <a:fld id="{458C3616-1F47-4A9A-8191-3793907F5D3F}" type="slidenum">
              <a:rPr lang="en-US" smtClean="0"/>
              <a:t>35</a:t>
            </a:fld>
            <a:endParaRPr lang="en-US"/>
          </a:p>
        </p:txBody>
      </p:sp>
    </p:spTree>
    <p:extLst>
      <p:ext uri="{BB962C8B-B14F-4D97-AF65-F5344CB8AC3E}">
        <p14:creationId xmlns:p14="http://schemas.microsoft.com/office/powerpoint/2010/main" val="31648707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3.4</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37</a:t>
            </a:fld>
            <a:endParaRPr lang="en-US"/>
          </a:p>
        </p:txBody>
      </p:sp>
    </p:spTree>
    <p:extLst>
      <p:ext uri="{BB962C8B-B14F-4D97-AF65-F5344CB8AC3E}">
        <p14:creationId xmlns:p14="http://schemas.microsoft.com/office/powerpoint/2010/main" val="15378191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Elements of a first draft from </a:t>
            </a:r>
            <a:r>
              <a:rPr lang="en-US" sz="1200" u="sng" kern="1200" dirty="0">
                <a:solidFill>
                  <a:schemeClr val="tx1"/>
                </a:solidFill>
                <a:effectLst/>
                <a:latin typeface="+mn-lt"/>
                <a:ea typeface="+mn-ea"/>
                <a:cs typeface="+mn-cs"/>
                <a:hlinkClick r:id="rId3"/>
              </a:rPr>
              <a:t>Chapter 3.4</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39</a:t>
            </a:fld>
            <a:endParaRPr lang="en-US"/>
          </a:p>
        </p:txBody>
      </p:sp>
    </p:spTree>
    <p:extLst>
      <p:ext uri="{BB962C8B-B14F-4D97-AF65-F5344CB8AC3E}">
        <p14:creationId xmlns:p14="http://schemas.microsoft.com/office/powerpoint/2010/main" val="13731100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Elements of a first draft from </a:t>
            </a:r>
            <a:r>
              <a:rPr lang="en-US" sz="1200" u="sng" kern="1200" dirty="0">
                <a:solidFill>
                  <a:schemeClr val="tx1"/>
                </a:solidFill>
                <a:effectLst/>
                <a:latin typeface="+mn-lt"/>
                <a:ea typeface="+mn-ea"/>
                <a:cs typeface="+mn-cs"/>
                <a:hlinkClick r:id="rId3"/>
              </a:rPr>
              <a:t>Chapter 3.4</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40</a:t>
            </a:fld>
            <a:endParaRPr lang="en-US"/>
          </a:p>
        </p:txBody>
      </p:sp>
    </p:spTree>
    <p:extLst>
      <p:ext uri="{BB962C8B-B14F-4D97-AF65-F5344CB8AC3E}">
        <p14:creationId xmlns:p14="http://schemas.microsoft.com/office/powerpoint/2010/main" val="14530097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3.4</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46</a:t>
            </a:fld>
            <a:endParaRPr lang="en-US"/>
          </a:p>
        </p:txBody>
      </p:sp>
    </p:spTree>
    <p:extLst>
      <p:ext uri="{BB962C8B-B14F-4D97-AF65-F5344CB8AC3E}">
        <p14:creationId xmlns:p14="http://schemas.microsoft.com/office/powerpoint/2010/main" val="25361090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3.4</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47</a:t>
            </a:fld>
            <a:endParaRPr lang="en-US"/>
          </a:p>
        </p:txBody>
      </p:sp>
    </p:spTree>
    <p:extLst>
      <p:ext uri="{BB962C8B-B14F-4D97-AF65-F5344CB8AC3E}">
        <p14:creationId xmlns:p14="http://schemas.microsoft.com/office/powerpoint/2010/main" val="35275668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3.4</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48</a:t>
            </a:fld>
            <a:endParaRPr lang="en-US"/>
          </a:p>
        </p:txBody>
      </p:sp>
    </p:spTree>
    <p:extLst>
      <p:ext uri="{BB962C8B-B14F-4D97-AF65-F5344CB8AC3E}">
        <p14:creationId xmlns:p14="http://schemas.microsoft.com/office/powerpoint/2010/main" val="1058307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3.1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a:t>
            </a:fld>
            <a:endParaRPr lang="en-US"/>
          </a:p>
        </p:txBody>
      </p:sp>
    </p:spTree>
    <p:extLst>
      <p:ext uri="{BB962C8B-B14F-4D97-AF65-F5344CB8AC3E}">
        <p14:creationId xmlns:p14="http://schemas.microsoft.com/office/powerpoint/2010/main" val="13328717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3.4</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49</a:t>
            </a:fld>
            <a:endParaRPr lang="en-US"/>
          </a:p>
        </p:txBody>
      </p:sp>
    </p:spTree>
    <p:extLst>
      <p:ext uri="{BB962C8B-B14F-4D97-AF65-F5344CB8AC3E}">
        <p14:creationId xmlns:p14="http://schemas.microsoft.com/office/powerpoint/2010/main" val="32132264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was taken directly from </a:t>
            </a:r>
            <a:r>
              <a:rPr lang="en-US" sz="1200" u="sng" kern="1200" dirty="0">
                <a:solidFill>
                  <a:schemeClr val="tx1"/>
                </a:solidFill>
                <a:effectLst/>
                <a:latin typeface="+mn-lt"/>
                <a:ea typeface="+mn-ea"/>
                <a:cs typeface="+mn-cs"/>
                <a:hlinkClick r:id="rId3"/>
              </a:rPr>
              <a:t>Chapter 3.5</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p:txBody>
      </p:sp>
      <p:sp>
        <p:nvSpPr>
          <p:cNvPr id="4" name="Slide Number Placeholder 3"/>
          <p:cNvSpPr>
            <a:spLocks noGrp="1"/>
          </p:cNvSpPr>
          <p:nvPr>
            <p:ph type="sldNum" sz="quarter" idx="5"/>
          </p:nvPr>
        </p:nvSpPr>
        <p:spPr/>
        <p:txBody>
          <a:bodyPr/>
          <a:lstStyle/>
          <a:p>
            <a:fld id="{458C3616-1F47-4A9A-8191-3793907F5D3F}" type="slidenum">
              <a:rPr lang="en-US" smtClean="0"/>
              <a:t>50</a:t>
            </a:fld>
            <a:endParaRPr lang="en-US"/>
          </a:p>
        </p:txBody>
      </p:sp>
    </p:spTree>
    <p:extLst>
      <p:ext uri="{BB962C8B-B14F-4D97-AF65-F5344CB8AC3E}">
        <p14:creationId xmlns:p14="http://schemas.microsoft.com/office/powerpoint/2010/main" val="24566520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Example was taken directly from</a:t>
            </a:r>
            <a:r>
              <a:rPr lang="en-US" dirty="0"/>
              <a:t> </a:t>
            </a:r>
            <a:r>
              <a:rPr lang="en-US" sz="1200" kern="1200" dirty="0">
                <a:solidFill>
                  <a:schemeClr val="tx1"/>
                </a:solidFill>
                <a:effectLst/>
                <a:latin typeface="+mn-lt"/>
                <a:ea typeface="+mn-ea"/>
                <a:cs typeface="+mn-cs"/>
                <a:hlinkClick r:id="rId3"/>
              </a:rPr>
              <a:t>Chapter 3.5</a:t>
            </a:r>
            <a:r>
              <a:rPr lang="en-US" dirty="0">
                <a:hlinkClick r:id="rId3"/>
              </a:rPr>
              <a:t> </a:t>
            </a:r>
            <a:r>
              <a:rPr lang="en-US" sz="1200" kern="1200" dirty="0">
                <a:solidFill>
                  <a:schemeClr val="tx1"/>
                </a:solidFill>
                <a:effectLst/>
                <a:latin typeface="+mn-lt"/>
                <a:ea typeface="+mn-ea"/>
                <a:cs typeface="+mn-cs"/>
              </a:rPr>
              <a:t>of</a:t>
            </a:r>
            <a:r>
              <a:rPr lang="en-US" dirty="0"/>
              <a:t> </a:t>
            </a:r>
            <a:r>
              <a:rPr lang="en-US" sz="1200" kern="1200" dirty="0">
                <a:solidFill>
                  <a:schemeClr val="tx1"/>
                </a:solidFill>
                <a:effectLst/>
                <a:latin typeface="+mn-lt"/>
                <a:ea typeface="+mn-ea"/>
                <a:cs typeface="+mn-cs"/>
                <a:hlinkClick r:id="rId4"/>
              </a:rPr>
              <a:t>Communication Essentials for College</a:t>
            </a:r>
            <a:r>
              <a:rPr lang="en-US" dirty="0"/>
              <a:t> </a:t>
            </a:r>
            <a:r>
              <a:rPr lang="en-US" sz="1200" kern="1200" dirty="0">
                <a:solidFill>
                  <a:schemeClr val="tx1"/>
                </a:solidFill>
                <a:effectLst/>
                <a:latin typeface="+mn-lt"/>
                <a:ea typeface="+mn-ea"/>
                <a:cs typeface="+mn-cs"/>
              </a:rPr>
              <a:t>by Jen Booth, Emily Cramer &amp; Amanda Quibell under a</a:t>
            </a:r>
            <a:r>
              <a:rPr lang="en-US" dirty="0"/>
              <a:t> </a:t>
            </a:r>
            <a:r>
              <a:rPr lang="en-US" sz="1200"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r>
              <a:rPr lang="en-US" dirty="0"/>
              <a:t>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56</a:t>
            </a:fld>
            <a:endParaRPr lang="en-US"/>
          </a:p>
        </p:txBody>
      </p:sp>
    </p:spTree>
    <p:extLst>
      <p:ext uri="{BB962C8B-B14F-4D97-AF65-F5344CB8AC3E}">
        <p14:creationId xmlns:p14="http://schemas.microsoft.com/office/powerpoint/2010/main" val="30648334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Choosing Specific, Appropriate Words taken directly from </a:t>
            </a:r>
            <a:r>
              <a:rPr lang="en-US" sz="1200" u="sng" kern="1200" dirty="0">
                <a:solidFill>
                  <a:schemeClr val="tx1"/>
                </a:solidFill>
                <a:effectLst/>
                <a:latin typeface="+mn-lt"/>
                <a:ea typeface="+mn-ea"/>
                <a:cs typeface="+mn-cs"/>
                <a:hlinkClick r:id="rId3"/>
              </a:rPr>
              <a:t>Chapter 3.5</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57</a:t>
            </a:fld>
            <a:endParaRPr lang="en-US"/>
          </a:p>
        </p:txBody>
      </p:sp>
    </p:spTree>
    <p:extLst>
      <p:ext uri="{BB962C8B-B14F-4D97-AF65-F5344CB8AC3E}">
        <p14:creationId xmlns:p14="http://schemas.microsoft.com/office/powerpoint/2010/main" val="18823900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Choosing Specific, Appropriate Words taken directly from </a:t>
            </a:r>
            <a:r>
              <a:rPr lang="en-US" sz="1200" u="sng" kern="1200" dirty="0">
                <a:solidFill>
                  <a:schemeClr val="tx1"/>
                </a:solidFill>
                <a:effectLst/>
                <a:latin typeface="+mn-lt"/>
                <a:ea typeface="+mn-ea"/>
                <a:cs typeface="+mn-cs"/>
                <a:hlinkClick r:id="rId3"/>
              </a:rPr>
              <a:t>Chapter 3.5</a:t>
            </a:r>
            <a:r>
              <a:rPr lang="en-US" sz="1200" u="sng" kern="1200" dirty="0">
                <a:solidFill>
                  <a:schemeClr val="tx1"/>
                </a:solidFill>
                <a:effectLst/>
                <a:latin typeface="+mn-lt"/>
                <a:ea typeface="+mn-ea"/>
                <a:cs typeface="+mn-cs"/>
                <a:hlinkClick r:id="rId4"/>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5"/>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6"/>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58</a:t>
            </a:fld>
            <a:endParaRPr lang="en-US"/>
          </a:p>
        </p:txBody>
      </p:sp>
    </p:spTree>
    <p:extLst>
      <p:ext uri="{BB962C8B-B14F-4D97-AF65-F5344CB8AC3E}">
        <p14:creationId xmlns:p14="http://schemas.microsoft.com/office/powerpoint/2010/main" val="24917371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Example was taken directly from</a:t>
            </a:r>
            <a:r>
              <a:rPr lang="en-US" dirty="0"/>
              <a:t> </a:t>
            </a:r>
            <a:r>
              <a:rPr lang="en-US" sz="1200" kern="1200" dirty="0">
                <a:solidFill>
                  <a:schemeClr val="tx1"/>
                </a:solidFill>
                <a:effectLst/>
                <a:latin typeface="+mn-lt"/>
                <a:ea typeface="+mn-ea"/>
                <a:cs typeface="+mn-cs"/>
                <a:hlinkClick r:id="rId3"/>
              </a:rPr>
              <a:t>Chapter 3.5</a:t>
            </a:r>
            <a:r>
              <a:rPr lang="en-US" dirty="0">
                <a:hlinkClick r:id="rId3"/>
              </a:rPr>
              <a:t> </a:t>
            </a:r>
            <a:r>
              <a:rPr lang="en-US" sz="1200" kern="1200" dirty="0">
                <a:solidFill>
                  <a:schemeClr val="tx1"/>
                </a:solidFill>
                <a:effectLst/>
                <a:latin typeface="+mn-lt"/>
                <a:ea typeface="+mn-ea"/>
                <a:cs typeface="+mn-cs"/>
              </a:rPr>
              <a:t>of</a:t>
            </a:r>
            <a:r>
              <a:rPr lang="en-US" dirty="0"/>
              <a:t> </a:t>
            </a:r>
            <a:r>
              <a:rPr lang="en-US" sz="1200" kern="1200" dirty="0">
                <a:solidFill>
                  <a:schemeClr val="tx1"/>
                </a:solidFill>
                <a:effectLst/>
                <a:latin typeface="+mn-lt"/>
                <a:ea typeface="+mn-ea"/>
                <a:cs typeface="+mn-cs"/>
                <a:hlinkClick r:id="rId4"/>
              </a:rPr>
              <a:t>Communication Essentials for College</a:t>
            </a:r>
            <a:r>
              <a:rPr lang="en-US" dirty="0"/>
              <a:t> </a:t>
            </a:r>
            <a:r>
              <a:rPr lang="en-US" sz="1200" kern="1200" dirty="0">
                <a:solidFill>
                  <a:schemeClr val="tx1"/>
                </a:solidFill>
                <a:effectLst/>
                <a:latin typeface="+mn-lt"/>
                <a:ea typeface="+mn-ea"/>
                <a:cs typeface="+mn-cs"/>
              </a:rPr>
              <a:t>by Jen Booth, Emily Cramer &amp; Amanda Quibell under a</a:t>
            </a:r>
            <a:r>
              <a:rPr lang="en-US" dirty="0"/>
              <a:t> </a:t>
            </a:r>
            <a:r>
              <a:rPr lang="en-US" sz="1200"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r>
              <a:rPr lang="en-US" dirty="0"/>
              <a:t> </a:t>
            </a:r>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60</a:t>
            </a:fld>
            <a:endParaRPr lang="en-US"/>
          </a:p>
        </p:txBody>
      </p:sp>
    </p:spTree>
    <p:extLst>
      <p:ext uri="{BB962C8B-B14F-4D97-AF65-F5344CB8AC3E}">
        <p14:creationId xmlns:p14="http://schemas.microsoft.com/office/powerpoint/2010/main" val="10105107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3.5</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63</a:t>
            </a:fld>
            <a:endParaRPr lang="en-US"/>
          </a:p>
        </p:txBody>
      </p:sp>
    </p:spTree>
    <p:extLst>
      <p:ext uri="{BB962C8B-B14F-4D97-AF65-F5344CB8AC3E}">
        <p14:creationId xmlns:p14="http://schemas.microsoft.com/office/powerpoint/2010/main" val="38726600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3.5</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64</a:t>
            </a:fld>
            <a:endParaRPr lang="en-US"/>
          </a:p>
        </p:txBody>
      </p:sp>
    </p:spTree>
    <p:extLst>
      <p:ext uri="{BB962C8B-B14F-4D97-AF65-F5344CB8AC3E}">
        <p14:creationId xmlns:p14="http://schemas.microsoft.com/office/powerpoint/2010/main" val="23624044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3.5</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65</a:t>
            </a:fld>
            <a:endParaRPr lang="en-US"/>
          </a:p>
        </p:txBody>
      </p:sp>
    </p:spTree>
    <p:extLst>
      <p:ext uri="{BB962C8B-B14F-4D97-AF65-F5344CB8AC3E}">
        <p14:creationId xmlns:p14="http://schemas.microsoft.com/office/powerpoint/2010/main" val="7447584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3.5</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66</a:t>
            </a:fld>
            <a:endParaRPr lang="en-US"/>
          </a:p>
        </p:txBody>
      </p:sp>
    </p:spTree>
    <p:extLst>
      <p:ext uri="{BB962C8B-B14F-4D97-AF65-F5344CB8AC3E}">
        <p14:creationId xmlns:p14="http://schemas.microsoft.com/office/powerpoint/2010/main" val="1327488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Five steps were taken directly from </a:t>
            </a:r>
            <a:r>
              <a:rPr lang="en-US" sz="1200" u="sng" kern="1200" dirty="0">
                <a:solidFill>
                  <a:schemeClr val="tx1"/>
                </a:solidFill>
                <a:effectLst/>
                <a:latin typeface="+mn-lt"/>
                <a:ea typeface="+mn-ea"/>
                <a:cs typeface="+mn-cs"/>
                <a:hlinkClick r:id="rId3"/>
              </a:rPr>
              <a:t>Chapter 3.1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p:txBody>
      </p:sp>
      <p:sp>
        <p:nvSpPr>
          <p:cNvPr id="4" name="Slide Number Placeholder 3"/>
          <p:cNvSpPr>
            <a:spLocks noGrp="1"/>
          </p:cNvSpPr>
          <p:nvPr>
            <p:ph type="sldNum" sz="quarter" idx="5"/>
          </p:nvPr>
        </p:nvSpPr>
        <p:spPr/>
        <p:txBody>
          <a:bodyPr/>
          <a:lstStyle/>
          <a:p>
            <a:fld id="{458C3616-1F47-4A9A-8191-3793907F5D3F}" type="slidenum">
              <a:rPr lang="en-US" smtClean="0"/>
              <a:t>4</a:t>
            </a:fld>
            <a:endParaRPr lang="en-US"/>
          </a:p>
        </p:txBody>
      </p:sp>
    </p:spTree>
    <p:extLst>
      <p:ext uri="{BB962C8B-B14F-4D97-AF65-F5344CB8AC3E}">
        <p14:creationId xmlns:p14="http://schemas.microsoft.com/office/powerpoint/2010/main" val="4130309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a:t>
            </a:fld>
            <a:endParaRPr lang="en-US"/>
          </a:p>
        </p:txBody>
      </p:sp>
    </p:spTree>
    <p:extLst>
      <p:ext uri="{BB962C8B-B14F-4D97-AF65-F5344CB8AC3E}">
        <p14:creationId xmlns:p14="http://schemas.microsoft.com/office/powerpoint/2010/main" val="3137116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3.2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p:txBody>
      </p:sp>
      <p:sp>
        <p:nvSpPr>
          <p:cNvPr id="4" name="Slide Number Placeholder 3"/>
          <p:cNvSpPr>
            <a:spLocks noGrp="1"/>
          </p:cNvSpPr>
          <p:nvPr>
            <p:ph type="sldNum" sz="quarter" idx="5"/>
          </p:nvPr>
        </p:nvSpPr>
        <p:spPr/>
        <p:txBody>
          <a:bodyPr/>
          <a:lstStyle/>
          <a:p>
            <a:fld id="{458C3616-1F47-4A9A-8191-3793907F5D3F}" type="slidenum">
              <a:rPr lang="en-US" smtClean="0"/>
              <a:t>6</a:t>
            </a:fld>
            <a:endParaRPr lang="en-US"/>
          </a:p>
        </p:txBody>
      </p:sp>
    </p:spTree>
    <p:extLst>
      <p:ext uri="{BB962C8B-B14F-4D97-AF65-F5344CB8AC3E}">
        <p14:creationId xmlns:p14="http://schemas.microsoft.com/office/powerpoint/2010/main" val="170786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Four steps</a:t>
            </a:r>
            <a:r>
              <a:rPr lang="en-US" sz="1200" kern="1200" dirty="0">
                <a:solidFill>
                  <a:schemeClr val="tx1"/>
                </a:solidFill>
                <a:effectLst/>
                <a:latin typeface="+mn-lt"/>
                <a:ea typeface="+mn-ea"/>
                <a:cs typeface="+mn-cs"/>
              </a:rPr>
              <a:t> were taken directly from </a:t>
            </a:r>
            <a:r>
              <a:rPr lang="en-US" sz="1200" u="sng" kern="1200" dirty="0">
                <a:solidFill>
                  <a:schemeClr val="tx1"/>
                </a:solidFill>
                <a:effectLst/>
                <a:latin typeface="+mn-lt"/>
                <a:ea typeface="+mn-ea"/>
                <a:cs typeface="+mn-cs"/>
                <a:hlinkClick r:id="rId3"/>
              </a:rPr>
              <a:t>Chapter 3.2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7</a:t>
            </a:fld>
            <a:endParaRPr lang="en-US"/>
          </a:p>
        </p:txBody>
      </p:sp>
    </p:spTree>
    <p:extLst>
      <p:ext uri="{BB962C8B-B14F-4D97-AF65-F5344CB8AC3E}">
        <p14:creationId xmlns:p14="http://schemas.microsoft.com/office/powerpoint/2010/main" val="2813105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8</a:t>
            </a:fld>
            <a:endParaRPr lang="en-US"/>
          </a:p>
        </p:txBody>
      </p:sp>
    </p:spTree>
    <p:extLst>
      <p:ext uri="{BB962C8B-B14F-4D97-AF65-F5344CB8AC3E}">
        <p14:creationId xmlns:p14="http://schemas.microsoft.com/office/powerpoint/2010/main" val="2819477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added</a:t>
            </a:r>
          </a:p>
        </p:txBody>
      </p:sp>
      <p:sp>
        <p:nvSpPr>
          <p:cNvPr id="4" name="Slide Number Placeholder 3"/>
          <p:cNvSpPr>
            <a:spLocks noGrp="1"/>
          </p:cNvSpPr>
          <p:nvPr>
            <p:ph type="sldNum" sz="quarter" idx="5"/>
          </p:nvPr>
        </p:nvSpPr>
        <p:spPr/>
        <p:txBody>
          <a:bodyPr/>
          <a:lstStyle/>
          <a:p>
            <a:fld id="{458C3616-1F47-4A9A-8191-3793907F5D3F}" type="slidenum">
              <a:rPr lang="en-US" smtClean="0"/>
              <a:t>18</a:t>
            </a:fld>
            <a:endParaRPr lang="en-US"/>
          </a:p>
        </p:txBody>
      </p:sp>
    </p:spTree>
    <p:extLst>
      <p:ext uri="{BB962C8B-B14F-4D97-AF65-F5344CB8AC3E}">
        <p14:creationId xmlns:p14="http://schemas.microsoft.com/office/powerpoint/2010/main" val="36543936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 Id="rId5" Type="http://schemas.openxmlformats.org/officeDocument/2006/relationships/hyperlink" Target="https://vls.ecampusontario.ca/vls-2/" TargetMode="External"/><Relationship Id="rId4" Type="http://schemas.openxmlformats.org/officeDocument/2006/relationships/hyperlink" Target="https://ecampusontario.pressbooks.pub/gccomm"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F65990C-B2FD-46D0-9B31-0E92E105FCF1}"/>
              </a:ext>
              <a:ext uri="{C183D7F6-B498-43B3-948B-1728B52AA6E4}">
                <adec:decorative xmlns:adec="http://schemas.microsoft.com/office/drawing/2017/decorative" val="1"/>
              </a:ext>
            </a:extLst>
          </p:cNvPr>
          <p:cNvSpPr/>
          <p:nvPr userDrawn="1"/>
        </p:nvSpPr>
        <p:spPr>
          <a:xfrm>
            <a:off x="8394192" y="-1"/>
            <a:ext cx="3797808" cy="6879099"/>
          </a:xfrm>
          <a:prstGeom prst="rect">
            <a:avLst/>
          </a:prstGeom>
          <a:solidFill>
            <a:srgbClr val="1B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EEF499-AF91-4E8E-A154-B30B7F59D2ED}"/>
              </a:ext>
            </a:extLst>
          </p:cNvPr>
          <p:cNvSpPr>
            <a:spLocks noGrp="1"/>
          </p:cNvSpPr>
          <p:nvPr>
            <p:ph type="ctrTitle"/>
          </p:nvPr>
        </p:nvSpPr>
        <p:spPr>
          <a:xfrm>
            <a:off x="578498" y="868362"/>
            <a:ext cx="6316078" cy="2387600"/>
          </a:xfrm>
        </p:spPr>
        <p:txBody>
          <a:bodyPr anchor="b"/>
          <a:lstStyle>
            <a:lvl1pPr algn="l">
              <a:defRPr sz="6000" b="1">
                <a:solidFill>
                  <a:srgbClr val="39393A"/>
                </a:solidFill>
              </a:defRPr>
            </a:lvl1pPr>
          </a:lstStyle>
          <a:p>
            <a:r>
              <a:rPr lang="en-US"/>
              <a:t>Click to edit Master title style</a:t>
            </a:r>
          </a:p>
        </p:txBody>
      </p:sp>
      <p:sp>
        <p:nvSpPr>
          <p:cNvPr id="3" name="Subtitle 2">
            <a:extLst>
              <a:ext uri="{FF2B5EF4-FFF2-40B4-BE49-F238E27FC236}">
                <a16:creationId xmlns:a16="http://schemas.microsoft.com/office/drawing/2014/main" id="{7D18DE66-98AD-41D8-A23E-197F9EDF6C86}"/>
              </a:ext>
            </a:extLst>
          </p:cNvPr>
          <p:cNvSpPr>
            <a:spLocks noGrp="1"/>
          </p:cNvSpPr>
          <p:nvPr>
            <p:ph type="subTitle" idx="1"/>
          </p:nvPr>
        </p:nvSpPr>
        <p:spPr>
          <a:xfrm>
            <a:off x="578498" y="3602038"/>
            <a:ext cx="6316078" cy="448754"/>
          </a:xfrm>
        </p:spPr>
        <p:txBody>
          <a:bodyPr>
            <a:norm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9" name="Straight Connector 8">
            <a:extLst>
              <a:ext uri="{FF2B5EF4-FFF2-40B4-BE49-F238E27FC236}">
                <a16:creationId xmlns:a16="http://schemas.microsoft.com/office/drawing/2014/main" id="{D0FFE5B0-BBC8-4A47-9E5E-57AFEE2A0992}"/>
              </a:ext>
              <a:ext uri="{C183D7F6-B498-43B3-948B-1728B52AA6E4}">
                <adec:decorative xmlns:adec="http://schemas.microsoft.com/office/drawing/2017/decorative" val="1"/>
              </a:ext>
            </a:extLst>
          </p:cNvPr>
          <p:cNvCxnSpPr/>
          <p:nvPr userDrawn="1"/>
        </p:nvCxnSpPr>
        <p:spPr>
          <a:xfrm>
            <a:off x="0" y="5047674"/>
            <a:ext cx="8394192" cy="0"/>
          </a:xfrm>
          <a:prstGeom prst="line">
            <a:avLst/>
          </a:prstGeom>
          <a:ln>
            <a:solidFill>
              <a:srgbClr val="39393A"/>
            </a:solidFill>
          </a:ln>
        </p:spPr>
        <p:style>
          <a:lnRef idx="1">
            <a:schemeClr val="dk1"/>
          </a:lnRef>
          <a:fillRef idx="0">
            <a:schemeClr val="dk1"/>
          </a:fillRef>
          <a:effectRef idx="0">
            <a:schemeClr val="dk1"/>
          </a:effectRef>
          <a:fontRef idx="minor">
            <a:schemeClr val="tx1"/>
          </a:fontRef>
        </p:style>
      </p:cxnSp>
      <p:sp>
        <p:nvSpPr>
          <p:cNvPr id="39" name="Footer Placeholder 38">
            <a:extLst>
              <a:ext uri="{FF2B5EF4-FFF2-40B4-BE49-F238E27FC236}">
                <a16:creationId xmlns:a16="http://schemas.microsoft.com/office/drawing/2014/main" id="{00935269-4A8D-48D6-88E1-08266D94E719}"/>
              </a:ext>
            </a:extLst>
          </p:cNvPr>
          <p:cNvSpPr>
            <a:spLocks noGrp="1"/>
          </p:cNvSpPr>
          <p:nvPr>
            <p:ph type="ftr" sz="quarter" idx="11"/>
          </p:nvPr>
        </p:nvSpPr>
        <p:spPr>
          <a:xfrm>
            <a:off x="2236906" y="6316893"/>
            <a:ext cx="4887883" cy="365125"/>
          </a:xfrm>
          <a:prstGeom prst="rect">
            <a:avLst/>
          </a:prstGeom>
        </p:spPr>
        <p:txBody>
          <a:bodyPr/>
          <a:lstStyle>
            <a:lvl1pPr>
              <a:defRPr/>
            </a:lvl1pPr>
          </a:lstStyle>
          <a:p>
            <a:r>
              <a:rPr lang="en-US" u="sng">
                <a:hlinkClick r:id="rId2"/>
              </a:rPr>
              <a:t>Communication Essentials for College</a:t>
            </a:r>
            <a:r>
              <a:rPr lang="en-US"/>
              <a:t>, </a:t>
            </a:r>
            <a:r>
              <a:rPr lang="en-US" u="sng">
                <a:hlinkClick r:id="rId3"/>
              </a:rPr>
              <a:t>CC BY-NC 4.0</a:t>
            </a:r>
            <a:r>
              <a:rPr lang="en-US"/>
              <a:t>, except where noted ​</a:t>
            </a:r>
          </a:p>
        </p:txBody>
      </p:sp>
      <p:sp>
        <p:nvSpPr>
          <p:cNvPr id="40" name="Slide Number Placeholder 39">
            <a:extLst>
              <a:ext uri="{FF2B5EF4-FFF2-40B4-BE49-F238E27FC236}">
                <a16:creationId xmlns:a16="http://schemas.microsoft.com/office/drawing/2014/main" id="{C2B30FCE-40B7-49F7-9DC3-0F687AC78F85}"/>
              </a:ext>
            </a:extLst>
          </p:cNvPr>
          <p:cNvSpPr>
            <a:spLocks noGrp="1"/>
          </p:cNvSpPr>
          <p:nvPr>
            <p:ph type="sldNum" sz="quarter" idx="12"/>
          </p:nvPr>
        </p:nvSpPr>
        <p:spPr/>
        <p:txBody>
          <a:bodyPr/>
          <a:lstStyle/>
          <a:p>
            <a:fld id="{0E830361-1618-43BA-8AB7-493978DD9A9F}" type="slidenum">
              <a:rPr lang="en-US" smtClean="0"/>
              <a:t>‹#›</a:t>
            </a:fld>
            <a:endParaRPr lang="en-US"/>
          </a:p>
        </p:txBody>
      </p:sp>
      <p:sp>
        <p:nvSpPr>
          <p:cNvPr id="11" name="Text Placeholder 6">
            <a:extLst>
              <a:ext uri="{FF2B5EF4-FFF2-40B4-BE49-F238E27FC236}">
                <a16:creationId xmlns:a16="http://schemas.microsoft.com/office/drawing/2014/main" id="{CE828D03-C3EE-4AC4-88C4-7A085B8A13F0}"/>
              </a:ext>
            </a:extLst>
          </p:cNvPr>
          <p:cNvSpPr>
            <a:spLocks noGrp="1"/>
          </p:cNvSpPr>
          <p:nvPr>
            <p:ph type="body" sz="quarter" idx="13"/>
          </p:nvPr>
        </p:nvSpPr>
        <p:spPr>
          <a:xfrm>
            <a:off x="547688" y="5203675"/>
            <a:ext cx="7327900" cy="1112988"/>
          </a:xfrm>
        </p:spPr>
        <p:txBody>
          <a:bodyPr vert="horz" lIns="91440" tIns="45720" rIns="91440" bIns="45720" rtlCol="0" anchor="t">
            <a:normAutofit/>
          </a:bodyPr>
          <a:lstStyle>
            <a:lvl1pPr marL="0" indent="0">
              <a:buNone/>
              <a:defRPr/>
            </a:lvl1pPr>
          </a:lstStyle>
          <a:p>
            <a:pPr lvl="0">
              <a:lnSpc>
                <a:spcPct val="100000"/>
              </a:lnSpc>
              <a:defRPr/>
            </a:pPr>
            <a:r>
              <a:rPr lang="en-US" sz="1300" dirty="0">
                <a:solidFill>
                  <a:srgbClr val="39393A"/>
                </a:solidFill>
              </a:rPr>
              <a:t>Summary slides created to accompany </a:t>
            </a:r>
            <a:r>
              <a:rPr lang="en-US" sz="1300" i="1" dirty="0">
                <a:solidFill>
                  <a:srgbClr val="14438F"/>
                </a:solidFill>
                <a:hlinkClick r:id="rId4">
                  <a:extLst>
                    <a:ext uri="{A12FA001-AC4F-418D-AE19-62706E023703}">
                      <ahyp:hlinkClr xmlns:ahyp="http://schemas.microsoft.com/office/drawing/2018/hyperlinkcolor" val="tx"/>
                    </a:ext>
                  </a:extLst>
                </a:hlinkClick>
              </a:rPr>
              <a:t>Communication Essentials for College</a:t>
            </a:r>
            <a:r>
              <a:rPr lang="en-US" sz="1300" dirty="0">
                <a:solidFill>
                  <a:srgbClr val="39393A"/>
                </a:solidFill>
                <a:hlinkClick r:id="rId4">
                  <a:extLst>
                    <a:ext uri="{A12FA001-AC4F-418D-AE19-62706E023703}">
                      <ahyp:hlinkClr xmlns:ahyp="http://schemas.microsoft.com/office/drawing/2018/hyperlinkcolor" val="tx"/>
                    </a:ext>
                  </a:extLst>
                </a:hlinkClick>
              </a:rPr>
              <a:t> </a:t>
            </a:r>
            <a:r>
              <a:rPr lang="en-US" sz="1300" dirty="0">
                <a:solidFill>
                  <a:srgbClr val="39393A"/>
                </a:solidFill>
              </a:rPr>
              <a:t>by Amanda Quibell &amp; Emily Cramer, Georgian College.</a:t>
            </a:r>
          </a:p>
          <a:p>
            <a:pPr>
              <a:lnSpc>
                <a:spcPct val="100000"/>
              </a:lnSpc>
              <a:defRPr/>
            </a:pPr>
            <a:r>
              <a:rPr lang="en-US" sz="1300" dirty="0">
                <a:solidFill>
                  <a:srgbClr val="39393A"/>
                </a:solidFill>
              </a:rPr>
              <a:t>Slide Design by: Shaima, Georgian College OER Design Studio, funded by </a:t>
            </a:r>
            <a:r>
              <a:rPr lang="en-US" sz="1300" u="sng" dirty="0">
                <a:solidFill>
                  <a:schemeClr val="accent2"/>
                </a:solidFill>
                <a:hlinkClick r:id="rId5">
                  <a:extLst>
                    <a:ext uri="{A12FA001-AC4F-418D-AE19-62706E023703}">
                      <ahyp:hlinkClr xmlns:ahyp="http://schemas.microsoft.com/office/drawing/2018/hyperlinkcolor" val="tx"/>
                    </a:ext>
                  </a:extLst>
                </a:hlinkClick>
              </a:rPr>
              <a:t>eCampus Ontario/VLS 2</a:t>
            </a:r>
            <a:r>
              <a:rPr lang="en-US" sz="1300" dirty="0">
                <a:solidFill>
                  <a:schemeClr val="accent2"/>
                </a:solidFill>
              </a:rPr>
              <a:t> </a:t>
            </a:r>
            <a:endParaRPr lang="en-US" sz="1300" dirty="0">
              <a:solidFill>
                <a:schemeClr val="accent2"/>
              </a:solidFill>
              <a:cs typeface="Calibri" panose="020F0502020204030204"/>
            </a:endParaRPr>
          </a:p>
          <a:p>
            <a:pPr lvl="0">
              <a:lnSpc>
                <a:spcPct val="100000"/>
              </a:lnSpc>
              <a:defRPr/>
            </a:pPr>
            <a:r>
              <a:rPr lang="en-US" sz="1300" dirty="0">
                <a:solidFill>
                  <a:srgbClr val="39393A"/>
                </a:solidFill>
              </a:rPr>
              <a:t>Except where otherwise noted, all material is licensed under </a:t>
            </a:r>
            <a:r>
              <a:rPr lang="en-US" sz="1300" dirty="0">
                <a:solidFill>
                  <a:srgbClr val="14438F"/>
                </a:solidFill>
                <a:hlinkClick r:id="rId3">
                  <a:extLst>
                    <a:ext uri="{A12FA001-AC4F-418D-AE19-62706E023703}">
                      <ahyp:hlinkClr xmlns:ahyp="http://schemas.microsoft.com/office/drawing/2018/hyperlinkcolor" val="tx"/>
                    </a:ext>
                  </a:extLst>
                </a:hlinkClick>
              </a:rPr>
              <a:t>CC BY NC 4.0</a:t>
            </a:r>
            <a:endParaRPr lang="en-US" dirty="0">
              <a:solidFill>
                <a:srgbClr val="1BADAA"/>
              </a:solidFill>
              <a:cs typeface="Calibri" panose="020F0502020204030204"/>
            </a:endParaRPr>
          </a:p>
        </p:txBody>
      </p:sp>
    </p:spTree>
    <p:extLst>
      <p:ext uri="{BB962C8B-B14F-4D97-AF65-F5344CB8AC3E}">
        <p14:creationId xmlns:p14="http://schemas.microsoft.com/office/powerpoint/2010/main" val="532228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41D8-6F02-4C25-AFE7-83306342E5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F16A53-B8E4-4E1C-8B24-6D0F86E8F675}"/>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4" name="Footer Placeholder 3">
            <a:extLst>
              <a:ext uri="{FF2B5EF4-FFF2-40B4-BE49-F238E27FC236}">
                <a16:creationId xmlns:a16="http://schemas.microsoft.com/office/drawing/2014/main" id="{F42D2350-AE98-4D91-8589-5D16857BBA74}"/>
              </a:ext>
            </a:extLst>
          </p:cNvPr>
          <p:cNvSpPr>
            <a:spLocks noGrp="1"/>
          </p:cNvSpPr>
          <p:nvPr>
            <p:ph type="ftr" sz="quarter" idx="11"/>
          </p:nvPr>
        </p:nvSpPr>
        <p:spPr>
          <a:xfrm>
            <a:off x="3466407" y="6356350"/>
            <a:ext cx="4843403" cy="365125"/>
          </a:xfrm>
          <a:prstGeom prst="rect">
            <a:avLst/>
          </a:prstGeom>
        </p:spPr>
        <p:txBody>
          <a:bodyPr/>
          <a:lstStyle/>
          <a:p>
            <a:r>
              <a:rPr lang="en-US"/>
              <a:t>Communication Essentials for College, CC BY-NC 4.0, except where noted </a:t>
            </a:r>
          </a:p>
        </p:txBody>
      </p:sp>
      <p:sp>
        <p:nvSpPr>
          <p:cNvPr id="5" name="Slide Number Placeholder 4">
            <a:extLst>
              <a:ext uri="{FF2B5EF4-FFF2-40B4-BE49-F238E27FC236}">
                <a16:creationId xmlns:a16="http://schemas.microsoft.com/office/drawing/2014/main" id="{538030FF-494F-452F-8070-C10D31B4CF58}"/>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297741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8149A7-ED56-4CD0-88AF-1603B26E330A}"/>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3" name="Footer Placeholder 2">
            <a:extLst>
              <a:ext uri="{FF2B5EF4-FFF2-40B4-BE49-F238E27FC236}">
                <a16:creationId xmlns:a16="http://schemas.microsoft.com/office/drawing/2014/main" id="{C522A747-C564-4055-BCDE-935BF9BBD2D8}"/>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4" name="Slide Number Placeholder 3">
            <a:extLst>
              <a:ext uri="{FF2B5EF4-FFF2-40B4-BE49-F238E27FC236}">
                <a16:creationId xmlns:a16="http://schemas.microsoft.com/office/drawing/2014/main" id="{78011D31-6FCC-4C15-811A-29063A5A1C89}"/>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934539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9695F-34A9-475A-8EFB-7F9F06386C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ED9DE4-FCDA-46AF-AF4E-8121C25267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7C6735-76D6-4CD1-AE56-E1A5E2E4E5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CD6DCE-7C2D-4F42-AC2D-F226D952EA28}"/>
              </a:ext>
            </a:extLst>
          </p:cNvPr>
          <p:cNvSpPr>
            <a:spLocks noGrp="1"/>
          </p:cNvSpPr>
          <p:nvPr>
            <p:ph type="dt" sz="half" idx="10"/>
          </p:nvPr>
        </p:nvSpPr>
        <p:spPr>
          <a:xfrm>
            <a:off x="838200" y="6356350"/>
            <a:ext cx="2743200" cy="365125"/>
          </a:xfrm>
          <a:prstGeom prst="rect">
            <a:avLst/>
          </a:prstGeom>
        </p:spPr>
        <p:txBody>
          <a:bodyPr/>
          <a:lstStyle>
            <a:lvl1pPr>
              <a:defRPr/>
            </a:lvl1pPr>
          </a:lstStyle>
          <a:p>
            <a:endParaRPr lang="en-US"/>
          </a:p>
        </p:txBody>
      </p:sp>
      <p:sp>
        <p:nvSpPr>
          <p:cNvPr id="6" name="Footer Placeholder 5">
            <a:extLst>
              <a:ext uri="{FF2B5EF4-FFF2-40B4-BE49-F238E27FC236}">
                <a16:creationId xmlns:a16="http://schemas.microsoft.com/office/drawing/2014/main" id="{1941CCB9-A36D-457E-9116-17D9D502F79C}"/>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7" name="Slide Number Placeholder 6">
            <a:extLst>
              <a:ext uri="{FF2B5EF4-FFF2-40B4-BE49-F238E27FC236}">
                <a16:creationId xmlns:a16="http://schemas.microsoft.com/office/drawing/2014/main" id="{11E83015-D015-4ABF-9A6C-4F186A8C8F57}"/>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659530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B7B01-D2E0-4AAC-8141-9580188AF4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FA1FEB-7092-4718-BCBF-91BCCF78D9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4EC348-54A9-408A-AC6B-486F1019DB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3D29D10-CD8A-4B5D-A9A8-5C29A1908AAC}"/>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524C9592-E304-4576-BE09-0A86B0130A3D}"/>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7" name="Slide Number Placeholder 6">
            <a:extLst>
              <a:ext uri="{FF2B5EF4-FFF2-40B4-BE49-F238E27FC236}">
                <a16:creationId xmlns:a16="http://schemas.microsoft.com/office/drawing/2014/main" id="{435C7613-B7AA-4009-9F4A-E1A3AF2D7D22}"/>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416910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417F1-BBF2-493D-922B-A151FDF619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6E9418-85D3-443E-948A-578657960F8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59913A-628E-41ED-B899-B287443A4C3E}"/>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8071547-8F13-49EF-A2B2-94923CB70ACE}"/>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16CDE3E5-8BD7-49CE-9B2A-241F07B1F212}"/>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246937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1E8A41-6BC7-4E70-8252-B974F98FCC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193F59-EC44-4F69-9A26-4A0D72BBD2B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1148AB-B71B-4722-96A3-B3C6685DEC0D}"/>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6CDCFAD-8AB0-41B0-88E1-D2B42F178F56}"/>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007AEDF3-1905-45EF-AC26-3DEC1FE6FEB9}"/>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1493718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E6A4A3A-BA12-40A4-BEDC-B74F01F20BA3}"/>
              </a:ext>
              <a:ext uri="{C183D7F6-B498-43B3-948B-1728B52AA6E4}">
                <adec:decorative xmlns:adec="http://schemas.microsoft.com/office/drawing/2017/decorative" val="1"/>
              </a:ext>
            </a:extLst>
          </p:cNvPr>
          <p:cNvSpPr/>
          <p:nvPr userDrawn="1"/>
        </p:nvSpPr>
        <p:spPr>
          <a:xfrm>
            <a:off x="0" y="0"/>
            <a:ext cx="12192000" cy="20820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8780B-CE54-4435-B7A7-447A66EB6561}"/>
              </a:ext>
            </a:extLst>
          </p:cNvPr>
          <p:cNvSpPr>
            <a:spLocks noGrp="1"/>
          </p:cNvSpPr>
          <p:nvPr>
            <p:ph type="title"/>
          </p:nvPr>
        </p:nvSpPr>
        <p:spPr>
          <a:xfrm>
            <a:off x="838200" y="372793"/>
            <a:ext cx="6913098" cy="1336432"/>
          </a:xfrm>
        </p:spPr>
        <p:txBody>
          <a:bodyPr anchor="ctr"/>
          <a:lstStyle>
            <a:lvl1pPr>
              <a:defRPr b="1">
                <a:solidFill>
                  <a:schemeClr val="tx2"/>
                </a:solidFill>
              </a:defRPr>
            </a:lvl1pPr>
          </a:lstStyle>
          <a:p>
            <a:r>
              <a:rPr lang="en-US" dirty="0"/>
              <a:t>Click to edit Master title style</a:t>
            </a:r>
          </a:p>
        </p:txBody>
      </p:sp>
      <p:cxnSp>
        <p:nvCxnSpPr>
          <p:cNvPr id="8" name="Straight Connector 7">
            <a:extLst>
              <a:ext uri="{FF2B5EF4-FFF2-40B4-BE49-F238E27FC236}">
                <a16:creationId xmlns:a16="http://schemas.microsoft.com/office/drawing/2014/main" id="{9DED25D7-627D-4EEE-BA34-451476C0BBAC}"/>
              </a:ext>
            </a:extLst>
          </p:cNvPr>
          <p:cNvCxnSpPr>
            <a:cxnSpLocks/>
          </p:cNvCxnSpPr>
          <p:nvPr userDrawn="1"/>
        </p:nvCxnSpPr>
        <p:spPr>
          <a:xfrm>
            <a:off x="8153400" y="1055076"/>
            <a:ext cx="4038600" cy="0"/>
          </a:xfrm>
          <a:prstGeom prst="line">
            <a:avLst/>
          </a:prstGeom>
          <a:ln w="28575">
            <a:solidFill>
              <a:schemeClr val="bg1"/>
            </a:solidFill>
          </a:ln>
        </p:spPr>
        <p:style>
          <a:lnRef idx="3">
            <a:schemeClr val="dk1"/>
          </a:lnRef>
          <a:fillRef idx="0">
            <a:schemeClr val="dk1"/>
          </a:fillRef>
          <a:effectRef idx="2">
            <a:schemeClr val="dk1"/>
          </a:effectRef>
          <a:fontRef idx="minor">
            <a:schemeClr val="tx1"/>
          </a:fontRef>
        </p:style>
      </p:cxnSp>
      <p:sp>
        <p:nvSpPr>
          <p:cNvPr id="10" name="Text Placeholder 9">
            <a:extLst>
              <a:ext uri="{FF2B5EF4-FFF2-40B4-BE49-F238E27FC236}">
                <a16:creationId xmlns:a16="http://schemas.microsoft.com/office/drawing/2014/main" id="{722CC0BA-99EC-417D-AC6F-60908EA3C9B0}"/>
              </a:ext>
            </a:extLst>
          </p:cNvPr>
          <p:cNvSpPr>
            <a:spLocks noGrp="1"/>
          </p:cNvSpPr>
          <p:nvPr>
            <p:ph type="body" sz="quarter" idx="13"/>
          </p:nvPr>
        </p:nvSpPr>
        <p:spPr>
          <a:xfrm>
            <a:off x="838200" y="2454811"/>
            <a:ext cx="10515600" cy="3528477"/>
          </a:xfrm>
        </p:spPr>
        <p:txBody>
          <a:bodyPr/>
          <a:lstStyle>
            <a:lvl1pPr marL="0" indent="0">
              <a:buFont typeface="Wingdings" panose="05000000000000000000" pitchFamily="2" charset="2"/>
              <a:buNone/>
              <a:defRPr>
                <a:solidFill>
                  <a:schemeClr val="tx2"/>
                </a:solidFill>
              </a:defRPr>
            </a:lvl1pPr>
            <a:lvl2pPr marL="457200" indent="0">
              <a:buFont typeface="Wingdings" panose="05000000000000000000" pitchFamily="2" charset="2"/>
              <a:buNone/>
              <a:defRPr>
                <a:solidFill>
                  <a:schemeClr val="tx2"/>
                </a:solidFill>
              </a:defRPr>
            </a:lvl2pPr>
            <a:lvl3pPr marL="914400" indent="0">
              <a:buFont typeface="Wingdings" panose="05000000000000000000" pitchFamily="2" charset="2"/>
              <a:buNone/>
              <a:defRPr>
                <a:solidFill>
                  <a:schemeClr val="tx2"/>
                </a:solidFill>
              </a:defRPr>
            </a:lvl3pPr>
            <a:lvl4pPr marL="1371600" indent="0">
              <a:buFont typeface="Wingdings" panose="05000000000000000000" pitchFamily="2" charset="2"/>
              <a:buNone/>
              <a:defRPr>
                <a:solidFill>
                  <a:schemeClr val="tx2"/>
                </a:solidFill>
              </a:defRPr>
            </a:lvl4pPr>
            <a:lvl5pPr marL="1828800" indent="0">
              <a:buFont typeface="Wingdings" panose="05000000000000000000" pitchFamily="2" charset="2"/>
              <a:buNone/>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5817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01D39896-1D2D-441C-8DB3-1CD753652044}"/>
              </a:ext>
            </a:extLst>
          </p:cNvPr>
          <p:cNvSpPr>
            <a:spLocks noGrp="1"/>
          </p:cNvSpPr>
          <p:nvPr>
            <p:ph idx="1"/>
          </p:nvPr>
        </p:nvSpPr>
        <p:spPr>
          <a:xfrm>
            <a:off x="1044574" y="2500313"/>
            <a:ext cx="10309226" cy="3676649"/>
          </a:xfrm>
        </p:spPr>
        <p:txBody>
          <a:bodyPr/>
          <a:lstStyle>
            <a:lvl1pPr>
              <a:defRPr sz="2400">
                <a:solidFill>
                  <a:schemeClr val="tx2"/>
                </a:solidFill>
              </a:defRPr>
            </a:lvl1pPr>
            <a:lvl2pPr>
              <a:defRPr sz="2200">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8" name="Straight Connector 17">
            <a:extLst>
              <a:ext uri="{FF2B5EF4-FFF2-40B4-BE49-F238E27FC236}">
                <a16:creationId xmlns:a16="http://schemas.microsoft.com/office/drawing/2014/main" id="{52AD8993-BCFB-40F5-B0C3-BD1266F9807E}"/>
              </a:ext>
            </a:extLst>
          </p:cNvPr>
          <p:cNvCxnSpPr/>
          <p:nvPr userDrawn="1"/>
        </p:nvCxnSpPr>
        <p:spPr>
          <a:xfrm>
            <a:off x="604935" y="998376"/>
            <a:ext cx="0" cy="5859624"/>
          </a:xfrm>
          <a:prstGeom prst="line">
            <a:avLst/>
          </a:prstGeom>
          <a:ln>
            <a:solidFill>
              <a:schemeClr val="accent1"/>
            </a:solidFill>
          </a:ln>
        </p:spPr>
        <p:style>
          <a:lnRef idx="3">
            <a:schemeClr val="dk1"/>
          </a:lnRef>
          <a:fillRef idx="0">
            <a:schemeClr val="dk1"/>
          </a:fillRef>
          <a:effectRef idx="2">
            <a:schemeClr val="dk1"/>
          </a:effectRef>
          <a:fontRef idx="minor">
            <a:schemeClr val="tx1"/>
          </a:fontRef>
        </p:style>
      </p:cxnSp>
      <p:sp>
        <p:nvSpPr>
          <p:cNvPr id="19" name="Rectangle 18">
            <a:extLst>
              <a:ext uri="{FF2B5EF4-FFF2-40B4-BE49-F238E27FC236}">
                <a16:creationId xmlns:a16="http://schemas.microsoft.com/office/drawing/2014/main" id="{B8459004-7AA2-44EB-88E7-7DF29583BCEE}"/>
              </a:ext>
            </a:extLst>
          </p:cNvPr>
          <p:cNvSpPr/>
          <p:nvPr userDrawn="1"/>
        </p:nvSpPr>
        <p:spPr>
          <a:xfrm>
            <a:off x="371669" y="746449"/>
            <a:ext cx="466531" cy="4665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10">
            <a:extLst>
              <a:ext uri="{FF2B5EF4-FFF2-40B4-BE49-F238E27FC236}">
                <a16:creationId xmlns:a16="http://schemas.microsoft.com/office/drawing/2014/main" id="{5F0173DE-4E6C-4B67-9F86-20857057B446}"/>
              </a:ext>
            </a:extLst>
          </p:cNvPr>
          <p:cNvSpPr>
            <a:spLocks noGrp="1"/>
          </p:cNvSpPr>
          <p:nvPr>
            <p:ph type="body" sz="quarter" idx="13" hasCustomPrompt="1"/>
          </p:nvPr>
        </p:nvSpPr>
        <p:spPr>
          <a:xfrm>
            <a:off x="1044574" y="1862125"/>
            <a:ext cx="10309225" cy="365125"/>
          </a:xfrm>
        </p:spPr>
        <p:txBody>
          <a:bodyPr/>
          <a:lstStyle>
            <a:lvl1pPr marL="0" indent="0">
              <a:buNone/>
              <a:defRPr b="1">
                <a:solidFill>
                  <a:schemeClr val="accent1"/>
                </a:solidFill>
              </a:defRPr>
            </a:lvl1pPr>
          </a:lstStyle>
          <a:p>
            <a:pPr lvl="0"/>
            <a:r>
              <a:rPr lang="en-US"/>
              <a:t>Subheading</a:t>
            </a:r>
          </a:p>
        </p:txBody>
      </p:sp>
      <p:sp>
        <p:nvSpPr>
          <p:cNvPr id="21" name="Title 20">
            <a:extLst>
              <a:ext uri="{FF2B5EF4-FFF2-40B4-BE49-F238E27FC236}">
                <a16:creationId xmlns:a16="http://schemas.microsoft.com/office/drawing/2014/main" id="{4E6DADC6-7915-4EB3-9145-35C6BE3B0459}"/>
              </a:ext>
            </a:extLst>
          </p:cNvPr>
          <p:cNvSpPr>
            <a:spLocks noGrp="1"/>
          </p:cNvSpPr>
          <p:nvPr>
            <p:ph type="title"/>
          </p:nvPr>
        </p:nvSpPr>
        <p:spPr>
          <a:xfrm>
            <a:off x="1044572" y="365125"/>
            <a:ext cx="10309227" cy="1325563"/>
          </a:xfrm>
        </p:spPr>
        <p:txBody>
          <a:bodyPr/>
          <a:lstStyle>
            <a:lvl1pPr>
              <a:defRPr b="1">
                <a:solidFill>
                  <a:schemeClr val="tx2"/>
                </a:solidFill>
              </a:defRPr>
            </a:lvl1pPr>
          </a:lstStyle>
          <a:p>
            <a:r>
              <a:rPr lang="en-US"/>
              <a:t>Click to edit Master title style</a:t>
            </a:r>
          </a:p>
        </p:txBody>
      </p:sp>
      <p:sp>
        <p:nvSpPr>
          <p:cNvPr id="23" name="Footer Placeholder 22">
            <a:extLst>
              <a:ext uri="{FF2B5EF4-FFF2-40B4-BE49-F238E27FC236}">
                <a16:creationId xmlns:a16="http://schemas.microsoft.com/office/drawing/2014/main" id="{D08B890F-FC10-4BE9-BBB4-6A2B93F7DF5A}"/>
              </a:ext>
            </a:extLst>
          </p:cNvPr>
          <p:cNvSpPr>
            <a:spLocks noGrp="1"/>
          </p:cNvSpPr>
          <p:nvPr>
            <p:ph type="ftr" sz="quarter" idx="15"/>
          </p:nvPr>
        </p:nvSpPr>
        <p:spPr>
          <a:xfrm>
            <a:off x="3658257" y="6358082"/>
            <a:ext cx="4875485" cy="363393"/>
          </a:xfrm>
          <a:prstGeom prst="rect">
            <a:avLst/>
          </a:prstGeom>
        </p:spPr>
        <p:txBody>
          <a:bodyPr/>
          <a:lstStyle/>
          <a:p>
            <a:r>
              <a:rPr lang="en-US" i="1">
                <a:hlinkClick r:id="rId2"/>
              </a:rPr>
              <a:t>Communication Essentials for College, CC BY-NC 4.0, except where noted </a:t>
            </a:r>
            <a:endParaRPr lang="en-US"/>
          </a:p>
        </p:txBody>
      </p:sp>
      <p:sp>
        <p:nvSpPr>
          <p:cNvPr id="24" name="Slide Number Placeholder 23">
            <a:extLst>
              <a:ext uri="{FF2B5EF4-FFF2-40B4-BE49-F238E27FC236}">
                <a16:creationId xmlns:a16="http://schemas.microsoft.com/office/drawing/2014/main" id="{AB3EA9EE-009D-4452-884F-9E866F6EA063}"/>
              </a:ext>
            </a:extLst>
          </p:cNvPr>
          <p:cNvSpPr>
            <a:spLocks noGrp="1"/>
          </p:cNvSpPr>
          <p:nvPr>
            <p:ph type="sldNum" sz="quarter" idx="16"/>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33977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015411"/>
            <a:ext cx="10308771" cy="416155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3A11333A-99C0-43A4-917D-14CE427FF637}"/>
              </a:ext>
            </a:extLst>
          </p:cNvPr>
          <p:cNvSpPr>
            <a:spLocks noGrp="1"/>
          </p:cNvSpPr>
          <p:nvPr>
            <p:ph type="ftr" sz="quarter" idx="11"/>
          </p:nvPr>
        </p:nvSpPr>
        <p:spPr>
          <a:xfrm>
            <a:off x="3602109" y="6356350"/>
            <a:ext cx="4987781" cy="357174"/>
          </a:xfrm>
          <a:prstGeom prst="rect">
            <a:avLst/>
          </a:prstGeom>
        </p:spPr>
        <p:txBody>
          <a:bodyPr/>
          <a:lstStyle>
            <a:lvl1pPr>
              <a:defRPr/>
            </a:lvl1pPr>
          </a:lstStyle>
          <a:p>
            <a:r>
              <a:rPr lang="en-US" i="1">
                <a:hlinkClick r:id="rId2"/>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p>
            <a:fld id="{0E830361-1618-43BA-8AB7-493978DD9A9F}" type="slidenum">
              <a:rPr lang="en-US" smtClean="0"/>
              <a:t>‹#›</a:t>
            </a:fld>
            <a:endParaRPr lang="en-US"/>
          </a:p>
        </p:txBody>
      </p:sp>
      <p:cxnSp>
        <p:nvCxnSpPr>
          <p:cNvPr id="8" name="Straight Connector 7">
            <a:extLst>
              <a:ext uri="{FF2B5EF4-FFF2-40B4-BE49-F238E27FC236}">
                <a16:creationId xmlns:a16="http://schemas.microsoft.com/office/drawing/2014/main" id="{7433B89A-0D02-48A9-A643-2D096A94B05F}"/>
              </a:ext>
            </a:extLst>
          </p:cNvPr>
          <p:cNvCxnSpPr/>
          <p:nvPr userDrawn="1"/>
        </p:nvCxnSpPr>
        <p:spPr>
          <a:xfrm>
            <a:off x="604935" y="998376"/>
            <a:ext cx="0" cy="5859624"/>
          </a:xfrm>
          <a:prstGeom prst="line">
            <a:avLst/>
          </a:prstGeom>
        </p:spPr>
        <p:style>
          <a:lnRef idx="3">
            <a:schemeClr val="dk1"/>
          </a:lnRef>
          <a:fillRef idx="0">
            <a:schemeClr val="dk1"/>
          </a:fillRef>
          <a:effectRef idx="2">
            <a:schemeClr val="dk1"/>
          </a:effectRef>
          <a:fontRef idx="minor">
            <a:schemeClr val="tx1"/>
          </a:fontRef>
        </p:style>
      </p:cxnSp>
      <p:sp>
        <p:nvSpPr>
          <p:cNvPr id="9" name="Rectangle 8">
            <a:extLst>
              <a:ext uri="{FF2B5EF4-FFF2-40B4-BE49-F238E27FC236}">
                <a16:creationId xmlns:a16="http://schemas.microsoft.com/office/drawing/2014/main" id="{C958C198-09BB-489D-9425-DDD2ED8CD916}"/>
              </a:ext>
            </a:extLst>
          </p:cNvPr>
          <p:cNvSpPr/>
          <p:nvPr userDrawn="1"/>
        </p:nvSpPr>
        <p:spPr>
          <a:xfrm>
            <a:off x="371669" y="746449"/>
            <a:ext cx="466531" cy="466531"/>
          </a:xfrm>
          <a:prstGeom prst="rect">
            <a:avLst/>
          </a:prstGeom>
          <a:solidFill>
            <a:srgbClr val="1B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7690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Image and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015411"/>
            <a:ext cx="10308771" cy="289778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3A11333A-99C0-43A4-917D-14CE427FF637}"/>
              </a:ext>
            </a:extLst>
          </p:cNvPr>
          <p:cNvSpPr>
            <a:spLocks noGrp="1"/>
          </p:cNvSpPr>
          <p:nvPr>
            <p:ph type="ftr" sz="quarter" idx="11"/>
          </p:nvPr>
        </p:nvSpPr>
        <p:spPr>
          <a:xfrm>
            <a:off x="3730450" y="6353030"/>
            <a:ext cx="4731099" cy="365126"/>
          </a:xfrm>
          <a:prstGeom prst="rect">
            <a:avLst/>
          </a:prstGeom>
        </p:spPr>
        <p:txBody>
          <a:bodyPr/>
          <a:lstStyle>
            <a:lvl1pPr>
              <a:defRPr lang="en-US" dirty="0">
                <a:hlinkClick r:id="rId2"/>
              </a:defRPr>
            </a:lvl1p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p>
            <a:fld id="{0E830361-1618-43BA-8AB7-493978DD9A9F}" type="slidenum">
              <a:rPr lang="en-US" smtClean="0"/>
              <a:t>‹#›</a:t>
            </a:fld>
            <a:endParaRPr lang="en-US"/>
          </a:p>
        </p:txBody>
      </p:sp>
      <p:cxnSp>
        <p:nvCxnSpPr>
          <p:cNvPr id="8" name="Straight Connector 7">
            <a:extLst>
              <a:ext uri="{FF2B5EF4-FFF2-40B4-BE49-F238E27FC236}">
                <a16:creationId xmlns:a16="http://schemas.microsoft.com/office/drawing/2014/main" id="{7433B89A-0D02-48A9-A643-2D096A94B05F}"/>
              </a:ext>
            </a:extLst>
          </p:cNvPr>
          <p:cNvCxnSpPr/>
          <p:nvPr userDrawn="1"/>
        </p:nvCxnSpPr>
        <p:spPr>
          <a:xfrm>
            <a:off x="604935" y="998376"/>
            <a:ext cx="0" cy="5859624"/>
          </a:xfrm>
          <a:prstGeom prst="line">
            <a:avLst/>
          </a:prstGeom>
        </p:spPr>
        <p:style>
          <a:lnRef idx="3">
            <a:schemeClr val="dk1"/>
          </a:lnRef>
          <a:fillRef idx="0">
            <a:schemeClr val="dk1"/>
          </a:fillRef>
          <a:effectRef idx="2">
            <a:schemeClr val="dk1"/>
          </a:effectRef>
          <a:fontRef idx="minor">
            <a:schemeClr val="tx1"/>
          </a:fontRef>
        </p:style>
      </p:cxnSp>
      <p:sp>
        <p:nvSpPr>
          <p:cNvPr id="9" name="Rectangle 8">
            <a:extLst>
              <a:ext uri="{FF2B5EF4-FFF2-40B4-BE49-F238E27FC236}">
                <a16:creationId xmlns:a16="http://schemas.microsoft.com/office/drawing/2014/main" id="{C958C198-09BB-489D-9425-DDD2ED8CD916}"/>
              </a:ext>
            </a:extLst>
          </p:cNvPr>
          <p:cNvSpPr/>
          <p:nvPr userDrawn="1"/>
        </p:nvSpPr>
        <p:spPr>
          <a:xfrm>
            <a:off x="371669" y="746449"/>
            <a:ext cx="466531" cy="466531"/>
          </a:xfrm>
          <a:prstGeom prst="rect">
            <a:avLst/>
          </a:prstGeom>
          <a:solidFill>
            <a:srgbClr val="1B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a:extLst>
              <a:ext uri="{FF2B5EF4-FFF2-40B4-BE49-F238E27FC236}">
                <a16:creationId xmlns:a16="http://schemas.microsoft.com/office/drawing/2014/main" id="{9A99F0E2-0326-4549-B930-82AEC799FEEC}"/>
              </a:ext>
            </a:extLst>
          </p:cNvPr>
          <p:cNvSpPr>
            <a:spLocks noGrp="1"/>
          </p:cNvSpPr>
          <p:nvPr>
            <p:ph idx="13"/>
          </p:nvPr>
        </p:nvSpPr>
        <p:spPr>
          <a:xfrm>
            <a:off x="1045028" y="5090021"/>
            <a:ext cx="10308771" cy="62839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endParaRPr lang="en-US"/>
          </a:p>
        </p:txBody>
      </p:sp>
    </p:spTree>
    <p:extLst>
      <p:ext uri="{BB962C8B-B14F-4D97-AF65-F5344CB8AC3E}">
        <p14:creationId xmlns:p14="http://schemas.microsoft.com/office/powerpoint/2010/main" val="1617969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2FA81F-F492-4428-8845-A70FF162FB21}"/>
              </a:ext>
              <a:ext uri="{C183D7F6-B498-43B3-948B-1728B52AA6E4}">
                <adec:decorative xmlns:adec="http://schemas.microsoft.com/office/drawing/2017/decorative" val="1"/>
              </a:ext>
            </a:extLst>
          </p:cNvPr>
          <p:cNvSpPr/>
          <p:nvPr userDrawn="1"/>
        </p:nvSpPr>
        <p:spPr>
          <a:xfrm>
            <a:off x="0" y="-85652"/>
            <a:ext cx="12192000" cy="208201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334924"/>
            <a:ext cx="10308771" cy="3842038"/>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3A11333A-99C0-43A4-917D-14CE427FF637}"/>
              </a:ext>
            </a:extLst>
          </p:cNvPr>
          <p:cNvSpPr>
            <a:spLocks noGrp="1"/>
          </p:cNvSpPr>
          <p:nvPr>
            <p:ph type="ftr" sz="quarter" idx="11"/>
          </p:nvPr>
        </p:nvSpPr>
        <p:spPr>
          <a:xfrm>
            <a:off x="3697501" y="6364301"/>
            <a:ext cx="5003824" cy="357174"/>
          </a:xfrm>
          <a:prstGeom prst="rect">
            <a:avLst/>
          </a:prstGeom>
        </p:spPr>
        <p:txBody>
          <a:bodyPr/>
          <a:lstStyle>
            <a:lvl1pPr>
              <a:defRPr>
                <a:solidFill>
                  <a:schemeClr val="bg1">
                    <a:lumMod val="95000"/>
                  </a:schemeClr>
                </a:solidFill>
              </a:defRPr>
            </a:lvl1pPr>
          </a:lstStyle>
          <a:p>
            <a:r>
              <a:rPr lang="en-US" i="1">
                <a:hlinkClick r:id="rId2"/>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lvl1pPr>
              <a:defRPr>
                <a:solidFill>
                  <a:schemeClr val="bg1">
                    <a:lumMod val="95000"/>
                  </a:schemeClr>
                </a:solidFill>
              </a:defRPr>
            </a:lvl1pPr>
          </a:lstStyle>
          <a:p>
            <a:fld id="{0E830361-1618-43BA-8AB7-493978DD9A9F}" type="slidenum">
              <a:rPr lang="en-US" smtClean="0"/>
              <a:pPr/>
              <a:t>‹#›</a:t>
            </a:fld>
            <a:endParaRPr lang="en-US"/>
          </a:p>
        </p:txBody>
      </p:sp>
    </p:spTree>
    <p:extLst>
      <p:ext uri="{BB962C8B-B14F-4D97-AF65-F5344CB8AC3E}">
        <p14:creationId xmlns:p14="http://schemas.microsoft.com/office/powerpoint/2010/main" val="339992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4051F-9266-45E7-B965-471B937AB8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3CA857-10D3-4315-B62B-832F7553C8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40250BC-2580-4DA3-935C-70F63956AC5F}"/>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5" name="Footer Placeholder 4">
            <a:extLst>
              <a:ext uri="{FF2B5EF4-FFF2-40B4-BE49-F238E27FC236}">
                <a16:creationId xmlns:a16="http://schemas.microsoft.com/office/drawing/2014/main" id="{915D4178-F207-477B-BDF6-53853AE9B1DF}"/>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84681177-5E16-4510-AAC2-837ACF5886D4}"/>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280451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88839-4AFA-4872-B83A-3427C548E5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3EC2E6-86B3-4E95-96C6-E481BE368F5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144AE5-C9E9-4B2C-9EE4-67CAF06680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FD3702-5B5A-411F-B68C-AC08465CC959}"/>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6" name="Footer Placeholder 5">
            <a:extLst>
              <a:ext uri="{FF2B5EF4-FFF2-40B4-BE49-F238E27FC236}">
                <a16:creationId xmlns:a16="http://schemas.microsoft.com/office/drawing/2014/main" id="{C67896E2-575A-4063-84FA-211427F866DD}"/>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7" name="Slide Number Placeholder 6">
            <a:extLst>
              <a:ext uri="{FF2B5EF4-FFF2-40B4-BE49-F238E27FC236}">
                <a16:creationId xmlns:a16="http://schemas.microsoft.com/office/drawing/2014/main" id="{F59FB6D2-ADFB-42A0-913A-E0571498EED7}"/>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13743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5550E-7FFE-4B88-88AF-C2383D77BC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D19538-C2A3-47C1-9D33-5963BD6D16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CADC931-FDED-4278-8DE5-FF81DA26950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5D894A-372C-4507-88DE-21648C060B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1852B3F-C6DC-4B9E-89A7-4C012DF0A7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94E8BD-63A1-4056-B391-0CF708CD0ADC}"/>
              </a:ext>
            </a:extLst>
          </p:cNvPr>
          <p:cNvSpPr>
            <a:spLocks noGrp="1"/>
          </p:cNvSpPr>
          <p:nvPr>
            <p:ph type="dt" sz="half" idx="10"/>
          </p:nvPr>
        </p:nvSpPr>
        <p:spPr>
          <a:xfrm>
            <a:off x="838200" y="6356350"/>
            <a:ext cx="2743200" cy="365125"/>
          </a:xfrm>
          <a:prstGeom prst="rect">
            <a:avLst/>
          </a:prstGeom>
        </p:spPr>
        <p:txBody>
          <a:bodyPr/>
          <a:lstStyle/>
          <a:p>
            <a:pPr algn="ctr"/>
            <a:endParaRPr lang="en-US"/>
          </a:p>
        </p:txBody>
      </p:sp>
      <p:sp>
        <p:nvSpPr>
          <p:cNvPr id="8" name="Footer Placeholder 7">
            <a:extLst>
              <a:ext uri="{FF2B5EF4-FFF2-40B4-BE49-F238E27FC236}">
                <a16:creationId xmlns:a16="http://schemas.microsoft.com/office/drawing/2014/main" id="{10B22F70-DD04-4320-A04E-85655F69BD95}"/>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9" name="Slide Number Placeholder 8">
            <a:extLst>
              <a:ext uri="{FF2B5EF4-FFF2-40B4-BE49-F238E27FC236}">
                <a16:creationId xmlns:a16="http://schemas.microsoft.com/office/drawing/2014/main" id="{9DBE7AC3-1379-4D5B-A695-9E08400C95AE}"/>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88012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hyperlink" Target="https://ecampusontario.pressbooks.pub/gccomm" TargetMode="Externa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F82C09-3498-4EA7-AD11-49DA92B742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F6B9AB-2418-4C57-B73F-700D73C4B6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819E73F-1023-4D22-82B4-41B0638C594D}"/>
              </a:ext>
            </a:extLst>
          </p:cNvPr>
          <p:cNvSpPr>
            <a:spLocks noGrp="1"/>
          </p:cNvSpPr>
          <p:nvPr>
            <p:ph type="ftr" sz="quarter" idx="3"/>
          </p:nvPr>
        </p:nvSpPr>
        <p:spPr>
          <a:xfrm>
            <a:off x="3668597" y="6356350"/>
            <a:ext cx="4854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i="1">
                <a:hlinkClick r:id="rId17"/>
              </a:rPr>
              <a:t>Communication Essentials for College</a:t>
            </a:r>
            <a:r>
              <a:rPr lang="en-US" i="1"/>
              <a:t>, CC BY-NC 4.0, except where noted </a:t>
            </a:r>
            <a:endParaRPr lang="en-US"/>
          </a:p>
        </p:txBody>
      </p:sp>
      <p:sp>
        <p:nvSpPr>
          <p:cNvPr id="6" name="Slide Number Placeholder 5">
            <a:extLst>
              <a:ext uri="{FF2B5EF4-FFF2-40B4-BE49-F238E27FC236}">
                <a16:creationId xmlns:a16="http://schemas.microsoft.com/office/drawing/2014/main" id="{FBA1FB51-B126-46BD-BA8A-D63CDA675C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30361-1618-43BA-8AB7-493978DD9A9F}" type="slidenum">
              <a:rPr lang="en-US" smtClean="0"/>
              <a:t>‹#›</a:t>
            </a:fld>
            <a:endParaRPr lang="en-US"/>
          </a:p>
        </p:txBody>
      </p:sp>
    </p:spTree>
    <p:extLst>
      <p:ext uri="{BB962C8B-B14F-4D97-AF65-F5344CB8AC3E}">
        <p14:creationId xmlns:p14="http://schemas.microsoft.com/office/powerpoint/2010/main" val="158521947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3" r:id="rId5"/>
    <p:sldLayoutId id="2147483662"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4.0/" TargetMode="External"/><Relationship Id="rId4" Type="http://schemas.openxmlformats.org/officeDocument/2006/relationships/hyperlink" Target="https://vls.ecampusontario.ca/vls-2/"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052D3-BD8E-4A47-8C64-5A79C1986FB8}"/>
              </a:ext>
            </a:extLst>
          </p:cNvPr>
          <p:cNvSpPr>
            <a:spLocks noGrp="1"/>
          </p:cNvSpPr>
          <p:nvPr>
            <p:ph type="ctrTitle"/>
          </p:nvPr>
        </p:nvSpPr>
        <p:spPr>
          <a:xfrm>
            <a:off x="578497" y="868362"/>
            <a:ext cx="7465907" cy="2387600"/>
          </a:xfrm>
        </p:spPr>
        <p:txBody>
          <a:bodyPr>
            <a:normAutofit fontScale="90000"/>
          </a:bodyPr>
          <a:lstStyle/>
          <a:p>
            <a:pPr algn="l"/>
            <a:r>
              <a:rPr lang="en-US" b="1" dirty="0">
                <a:solidFill>
                  <a:srgbClr val="39393A"/>
                </a:solidFill>
              </a:rPr>
              <a:t>Communication Essentials </a:t>
            </a:r>
            <a:br>
              <a:rPr lang="en-US" b="1" dirty="0">
                <a:solidFill>
                  <a:srgbClr val="39393A"/>
                </a:solidFill>
              </a:rPr>
            </a:br>
            <a:r>
              <a:rPr lang="en-US" b="1" dirty="0">
                <a:solidFill>
                  <a:srgbClr val="39393A"/>
                </a:solidFill>
              </a:rPr>
              <a:t>for College</a:t>
            </a:r>
          </a:p>
        </p:txBody>
      </p:sp>
      <p:sp>
        <p:nvSpPr>
          <p:cNvPr id="4" name="Subtitle 3">
            <a:extLst>
              <a:ext uri="{FF2B5EF4-FFF2-40B4-BE49-F238E27FC236}">
                <a16:creationId xmlns:a16="http://schemas.microsoft.com/office/drawing/2014/main" id="{F1EBC301-47B9-4345-BCAF-D954F844B7E6}"/>
              </a:ext>
            </a:extLst>
          </p:cNvPr>
          <p:cNvSpPr>
            <a:spLocks noGrp="1"/>
          </p:cNvSpPr>
          <p:nvPr>
            <p:ph type="subTitle" idx="1"/>
          </p:nvPr>
        </p:nvSpPr>
        <p:spPr/>
        <p:txBody>
          <a:bodyPr>
            <a:noAutofit/>
          </a:bodyPr>
          <a:lstStyle/>
          <a:p>
            <a:pPr algn="l"/>
            <a:r>
              <a:rPr lang="en-US" sz="4000" dirty="0"/>
              <a:t>Chapter 3</a:t>
            </a:r>
          </a:p>
        </p:txBody>
      </p:sp>
      <p:sp>
        <p:nvSpPr>
          <p:cNvPr id="3" name="Text Placeholder 2">
            <a:extLst>
              <a:ext uri="{FF2B5EF4-FFF2-40B4-BE49-F238E27FC236}">
                <a16:creationId xmlns:a16="http://schemas.microsoft.com/office/drawing/2014/main" id="{9FC5B09A-B186-4458-B739-E12B0CD039A7}"/>
              </a:ext>
            </a:extLst>
          </p:cNvPr>
          <p:cNvSpPr>
            <a:spLocks noGrp="1"/>
          </p:cNvSpPr>
          <p:nvPr>
            <p:ph type="body" sz="quarter" idx="13"/>
          </p:nvPr>
        </p:nvSpPr>
        <p:spPr/>
        <p:txBody>
          <a:bodyPr>
            <a:normAutofit lnSpcReduction="10000"/>
          </a:bodyPr>
          <a:lstStyle/>
          <a:p>
            <a:pPr lvl="0">
              <a:lnSpc>
                <a:spcPct val="100000"/>
              </a:lnSpc>
              <a:defRPr/>
            </a:pPr>
            <a:r>
              <a:rPr lang="en-US" sz="1300" dirty="0">
                <a:solidFill>
                  <a:srgbClr val="39393A"/>
                </a:solidFill>
              </a:rPr>
              <a:t>Summary slides created to accompany </a:t>
            </a:r>
            <a:r>
              <a:rPr lang="en-US" sz="1300" i="1" dirty="0">
                <a:solidFill>
                  <a:srgbClr val="14438F"/>
                </a:solidFill>
                <a:hlinkClick r:id="rId3">
                  <a:extLst>
                    <a:ext uri="{A12FA001-AC4F-418D-AE19-62706E023703}">
                      <ahyp:hlinkClr xmlns:ahyp="http://schemas.microsoft.com/office/drawing/2018/hyperlinkcolor" val="tx"/>
                    </a:ext>
                  </a:extLst>
                </a:hlinkClick>
              </a:rPr>
              <a:t>Communication Essentials for College</a:t>
            </a:r>
            <a:r>
              <a:rPr lang="en-US" sz="1300" dirty="0">
                <a:solidFill>
                  <a:srgbClr val="39393A"/>
                </a:solidFill>
                <a:hlinkClick r:id="rId3">
                  <a:extLst>
                    <a:ext uri="{A12FA001-AC4F-418D-AE19-62706E023703}">
                      <ahyp:hlinkClr xmlns:ahyp="http://schemas.microsoft.com/office/drawing/2018/hyperlinkcolor" val="tx"/>
                    </a:ext>
                  </a:extLst>
                </a:hlinkClick>
              </a:rPr>
              <a:t> </a:t>
            </a:r>
            <a:r>
              <a:rPr lang="en-US" sz="1300" dirty="0">
                <a:solidFill>
                  <a:srgbClr val="39393A"/>
                </a:solidFill>
              </a:rPr>
              <a:t>by Jen Booth, Emily Cramer &amp; Amanda Quibell, Georgian College.</a:t>
            </a:r>
          </a:p>
          <a:p>
            <a:pPr lvl="0">
              <a:lnSpc>
                <a:spcPct val="100000"/>
              </a:lnSpc>
              <a:defRPr/>
            </a:pPr>
            <a:r>
              <a:rPr lang="en-US" sz="1300" dirty="0">
                <a:solidFill>
                  <a:srgbClr val="39393A"/>
                </a:solidFill>
              </a:rPr>
              <a:t>Slide Design by: Shaima, Georgian College OER Design Studio, funded by </a:t>
            </a:r>
            <a:r>
              <a:rPr lang="en-US" sz="1300" u="sng" dirty="0" err="1">
                <a:solidFill>
                  <a:srgbClr val="14438F"/>
                </a:solidFill>
                <a:hlinkClick r:id="rId4">
                  <a:extLst>
                    <a:ext uri="{A12FA001-AC4F-418D-AE19-62706E023703}">
                      <ahyp:hlinkClr xmlns:ahyp="http://schemas.microsoft.com/office/drawing/2018/hyperlinkcolor" val="tx"/>
                    </a:ext>
                  </a:extLst>
                </a:hlinkClick>
              </a:rPr>
              <a:t>eCampus</a:t>
            </a:r>
            <a:r>
              <a:rPr lang="en-US" sz="1300" u="sng" dirty="0">
                <a:solidFill>
                  <a:srgbClr val="14438F"/>
                </a:solidFill>
                <a:hlinkClick r:id="rId4">
                  <a:extLst>
                    <a:ext uri="{A12FA001-AC4F-418D-AE19-62706E023703}">
                      <ahyp:hlinkClr xmlns:ahyp="http://schemas.microsoft.com/office/drawing/2018/hyperlinkcolor" val="tx"/>
                    </a:ext>
                  </a:extLst>
                </a:hlinkClick>
              </a:rPr>
              <a:t> Ontario/VLS 2</a:t>
            </a:r>
            <a:r>
              <a:rPr lang="en-US" sz="1300" dirty="0">
                <a:solidFill>
                  <a:srgbClr val="14438F"/>
                </a:solidFill>
              </a:rPr>
              <a:t> </a:t>
            </a:r>
            <a:endParaRPr lang="en-US" sz="1300" dirty="0">
              <a:solidFill>
                <a:srgbClr val="14438F"/>
              </a:solidFill>
              <a:cs typeface="Calibri" panose="020F0502020204030204"/>
            </a:endParaRPr>
          </a:p>
          <a:p>
            <a:pPr lvl="0">
              <a:lnSpc>
                <a:spcPct val="100000"/>
              </a:lnSpc>
              <a:defRPr/>
            </a:pPr>
            <a:r>
              <a:rPr lang="en-US" sz="1300" dirty="0">
                <a:solidFill>
                  <a:srgbClr val="39393A"/>
                </a:solidFill>
              </a:rPr>
              <a:t>Except where otherwise noted, all material is licensed under </a:t>
            </a:r>
            <a:r>
              <a:rPr lang="en-US" sz="1300" dirty="0">
                <a:solidFill>
                  <a:srgbClr val="14438F"/>
                </a:solidFill>
                <a:hlinkClick r:id="rId5">
                  <a:extLst>
                    <a:ext uri="{A12FA001-AC4F-418D-AE19-62706E023703}">
                      <ahyp:hlinkClr xmlns:ahyp="http://schemas.microsoft.com/office/drawing/2018/hyperlinkcolor" val="tx"/>
                    </a:ext>
                  </a:extLst>
                </a:hlinkClick>
              </a:rPr>
              <a:t>CC BY NC 4.0</a:t>
            </a:r>
            <a:endParaRPr lang="en-US" dirty="0">
              <a:solidFill>
                <a:srgbClr val="1BADAA"/>
              </a:solidFill>
              <a:cs typeface="Calibri" panose="020F0502020204030204"/>
            </a:endParaRPr>
          </a:p>
        </p:txBody>
      </p:sp>
      <p:sp>
        <p:nvSpPr>
          <p:cNvPr id="5" name="Footer Placeholder 4">
            <a:extLst>
              <a:ext uri="{FF2B5EF4-FFF2-40B4-BE49-F238E27FC236}">
                <a16:creationId xmlns:a16="http://schemas.microsoft.com/office/drawing/2014/main" id="{37D636F4-2003-4CCE-8A1D-AA404A631D73}"/>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8335F5E4-9E60-4D7F-A8A0-AE2F43D2808E}"/>
              </a:ext>
            </a:extLst>
          </p:cNvPr>
          <p:cNvSpPr>
            <a:spLocks noGrp="1"/>
          </p:cNvSpPr>
          <p:nvPr>
            <p:ph type="sldNum" sz="quarter" idx="12"/>
          </p:nvPr>
        </p:nvSpPr>
        <p:spPr/>
        <p:txBody>
          <a:bodyPr/>
          <a:lstStyle/>
          <a:p>
            <a:fld id="{0E830361-1618-43BA-8AB7-493978DD9A9F}" type="slidenum">
              <a:rPr lang="en-US" smtClean="0"/>
              <a:t>1</a:t>
            </a:fld>
            <a:endParaRPr lang="en-US"/>
          </a:p>
        </p:txBody>
      </p:sp>
    </p:spTree>
    <p:extLst>
      <p:ext uri="{BB962C8B-B14F-4D97-AF65-F5344CB8AC3E}">
        <p14:creationId xmlns:p14="http://schemas.microsoft.com/office/powerpoint/2010/main" val="3897705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dirty="0"/>
              <a:t>Reading and Researching</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dirty="0">
                <a:cs typeface="Calibri"/>
              </a:rPr>
              <a:t>Once you decide on a topic, the next stage is to read about it and do some research</a:t>
            </a:r>
          </a:p>
          <a:p>
            <a:r>
              <a:rPr lang="en-US" dirty="0">
                <a:cs typeface="Calibri"/>
              </a:rPr>
              <a:t>Critical reading, analysis, and evaluation is needed to develop ideas about the topic and to share your perspective on it</a:t>
            </a:r>
          </a:p>
          <a:p>
            <a:r>
              <a:rPr lang="en-US" dirty="0">
                <a:cs typeface="Calibri"/>
              </a:rPr>
              <a:t>Evaluate the author’s point of view by looking at their main ideas, argument and supports to judge the author’s opinion and determine your own.</a:t>
            </a: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10</a:t>
            </a:fld>
            <a:endParaRPr lang="en-US"/>
          </a:p>
        </p:txBody>
      </p:sp>
    </p:spTree>
    <p:extLst>
      <p:ext uri="{BB962C8B-B14F-4D97-AF65-F5344CB8AC3E}">
        <p14:creationId xmlns:p14="http://schemas.microsoft.com/office/powerpoint/2010/main" val="1235696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dirty="0"/>
              <a:t>Freewriting</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dirty="0">
                <a:cs typeface="Calibri"/>
              </a:rPr>
              <a:t>Set a timer for 3 to 5 minutes and write down your thoughts about a topic</a:t>
            </a:r>
          </a:p>
          <a:p>
            <a:r>
              <a:rPr lang="en-US" dirty="0">
                <a:cs typeface="Calibri"/>
              </a:rPr>
              <a:t>Do not doubt or question your idea. Write without restrictions</a:t>
            </a:r>
          </a:p>
          <a:p>
            <a:r>
              <a:rPr lang="en-US" dirty="0">
                <a:cs typeface="Calibri"/>
              </a:rPr>
              <a:t>New ideas might come up along the process of freewriting</a:t>
            </a:r>
          </a:p>
          <a:p>
            <a:endParaRPr lang="en-US" dirty="0">
              <a:cs typeface="Calibri"/>
            </a:endParaRPr>
          </a:p>
          <a:p>
            <a:endParaRPr lang="en-US" dirty="0">
              <a:cs typeface="Calibri"/>
            </a:endParaRP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11</a:t>
            </a:fld>
            <a:endParaRPr lang="en-US"/>
          </a:p>
        </p:txBody>
      </p:sp>
    </p:spTree>
    <p:extLst>
      <p:ext uri="{BB962C8B-B14F-4D97-AF65-F5344CB8AC3E}">
        <p14:creationId xmlns:p14="http://schemas.microsoft.com/office/powerpoint/2010/main" val="2956027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dirty="0"/>
              <a:t>Asking Questions</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dirty="0">
                <a:cs typeface="Calibri"/>
              </a:rPr>
              <a:t>Ask 5WH questions (</a:t>
            </a:r>
            <a:r>
              <a:rPr lang="en-US" dirty="0"/>
              <a:t>Who? What? Where? When? Why? </a:t>
            </a:r>
            <a:r>
              <a:rPr lang="en-US" dirty="0">
                <a:cs typeface="Calibri"/>
              </a:rPr>
              <a:t>) to gather information about any topic</a:t>
            </a:r>
          </a:p>
          <a:p>
            <a:r>
              <a:rPr lang="en-US" dirty="0">
                <a:cs typeface="Calibri"/>
              </a:rPr>
              <a:t>These answers will give you better understanding of the topic and ease the writing process</a:t>
            </a:r>
          </a:p>
          <a:p>
            <a:endParaRPr lang="en-US" dirty="0">
              <a:cs typeface="Calibri"/>
            </a:endParaRPr>
          </a:p>
          <a:p>
            <a:endParaRPr lang="en-US" dirty="0">
              <a:cs typeface="Calibri"/>
            </a:endParaRP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12</a:t>
            </a:fld>
            <a:endParaRPr lang="en-US"/>
          </a:p>
        </p:txBody>
      </p:sp>
    </p:spTree>
    <p:extLst>
      <p:ext uri="{BB962C8B-B14F-4D97-AF65-F5344CB8AC3E}">
        <p14:creationId xmlns:p14="http://schemas.microsoft.com/office/powerpoint/2010/main" val="789797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dirty="0"/>
              <a:t>More Prewriting Techniques</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pPr algn="l"/>
            <a:r>
              <a:rPr lang="en-US" b="0" i="0" dirty="0">
                <a:solidFill>
                  <a:srgbClr val="373D3F"/>
                </a:solidFill>
                <a:effectLst/>
                <a:latin typeface="Encode Sans"/>
              </a:rPr>
              <a:t>The following prewriting strategies can help narrow the focus of the topic:</a:t>
            </a:r>
          </a:p>
          <a:p>
            <a:pPr lvl="1">
              <a:buFont typeface="Arial" panose="020B0604020202020204" pitchFamily="34" charset="0"/>
              <a:buChar char="•"/>
            </a:pPr>
            <a:r>
              <a:rPr lang="en-US" b="0" i="0" dirty="0">
                <a:solidFill>
                  <a:srgbClr val="373D3F"/>
                </a:solidFill>
                <a:effectLst/>
                <a:latin typeface="Encode Sans"/>
              </a:rPr>
              <a:t>Brainstorming</a:t>
            </a:r>
          </a:p>
          <a:p>
            <a:pPr lvl="1">
              <a:buFont typeface="Arial" panose="020B0604020202020204" pitchFamily="34" charset="0"/>
              <a:buChar char="•"/>
            </a:pPr>
            <a:r>
              <a:rPr lang="en-US" b="0" i="0" dirty="0">
                <a:solidFill>
                  <a:srgbClr val="373D3F"/>
                </a:solidFill>
                <a:effectLst/>
                <a:latin typeface="Encode Sans"/>
              </a:rPr>
              <a:t>Idea mapping</a:t>
            </a:r>
          </a:p>
          <a:p>
            <a:pPr lvl="1">
              <a:buFont typeface="Arial" panose="020B0604020202020204" pitchFamily="34" charset="0"/>
              <a:buChar char="•"/>
            </a:pPr>
            <a:r>
              <a:rPr lang="en-US" b="0" i="0" dirty="0">
                <a:solidFill>
                  <a:srgbClr val="373D3F"/>
                </a:solidFill>
                <a:effectLst/>
                <a:latin typeface="Encode Sans"/>
              </a:rPr>
              <a:t>Searching the Internet</a:t>
            </a:r>
          </a:p>
          <a:p>
            <a:pPr lvl="1">
              <a:buFont typeface="Arial" panose="020B0604020202020204" pitchFamily="34" charset="0"/>
              <a:buChar char="•"/>
            </a:pPr>
            <a:r>
              <a:rPr lang="en-US" b="0" i="0" dirty="0">
                <a:solidFill>
                  <a:srgbClr val="373D3F"/>
                </a:solidFill>
                <a:effectLst/>
                <a:latin typeface="Encode Sans"/>
              </a:rPr>
              <a:t>Connecting with library staff</a:t>
            </a:r>
          </a:p>
          <a:p>
            <a:endParaRPr lang="en-US" dirty="0">
              <a:cs typeface="Calibri"/>
            </a:endParaRPr>
          </a:p>
          <a:p>
            <a:endParaRPr lang="en-US" dirty="0">
              <a:cs typeface="Calibri"/>
            </a:endParaRP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13</a:t>
            </a:fld>
            <a:endParaRPr lang="en-US"/>
          </a:p>
        </p:txBody>
      </p:sp>
    </p:spTree>
    <p:extLst>
      <p:ext uri="{BB962C8B-B14F-4D97-AF65-F5344CB8AC3E}">
        <p14:creationId xmlns:p14="http://schemas.microsoft.com/office/powerpoint/2010/main" val="4244632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dirty="0"/>
              <a:t>Narrowing the Focus</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dirty="0">
                <a:cs typeface="Calibri"/>
              </a:rPr>
              <a:t>Be specific and narrow the list of ideas</a:t>
            </a:r>
          </a:p>
          <a:p>
            <a:r>
              <a:rPr lang="en-US" dirty="0">
                <a:cs typeface="Calibri"/>
              </a:rPr>
              <a:t>Break main topic in to subtopics to determine which ones are relevant to the assignment</a:t>
            </a:r>
          </a:p>
          <a:p>
            <a:r>
              <a:rPr lang="en-US" dirty="0">
                <a:cs typeface="Calibri"/>
              </a:rPr>
              <a:t>Brainstorming, idea mapping and searching the internet are prewriting strategies that can help you narrow the focus of your topic</a:t>
            </a:r>
          </a:p>
          <a:p>
            <a:endParaRPr lang="en-US" dirty="0">
              <a:cs typeface="Calibri"/>
            </a:endParaRP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14</a:t>
            </a:fld>
            <a:endParaRPr lang="en-US"/>
          </a:p>
        </p:txBody>
      </p:sp>
    </p:spTree>
    <p:extLst>
      <p:ext uri="{BB962C8B-B14F-4D97-AF65-F5344CB8AC3E}">
        <p14:creationId xmlns:p14="http://schemas.microsoft.com/office/powerpoint/2010/main" val="2547306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dirty="0"/>
              <a:t>Brainstorming</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dirty="0">
                <a:cs typeface="Calibri"/>
              </a:rPr>
              <a:t>Ideal approach for group projects</a:t>
            </a:r>
          </a:p>
          <a:p>
            <a:r>
              <a:rPr lang="en-US" dirty="0">
                <a:cs typeface="Calibri"/>
              </a:rPr>
              <a:t>Start with a clean slate. Take a blank paper or start a new document with topic written on top and make a list of specific ideas</a:t>
            </a:r>
          </a:p>
          <a:p>
            <a:r>
              <a:rPr lang="en-US" dirty="0">
                <a:cs typeface="Calibri"/>
              </a:rPr>
              <a:t>Get everyone to share thoughts. Often one thought leads to another and gives you a clearer idea</a:t>
            </a: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15</a:t>
            </a:fld>
            <a:endParaRPr lang="en-US"/>
          </a:p>
        </p:txBody>
      </p:sp>
    </p:spTree>
    <p:extLst>
      <p:ext uri="{BB962C8B-B14F-4D97-AF65-F5344CB8AC3E}">
        <p14:creationId xmlns:p14="http://schemas.microsoft.com/office/powerpoint/2010/main" val="1544634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dirty="0"/>
              <a:t>Idea Mapping</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dirty="0">
                <a:cs typeface="Calibri"/>
              </a:rPr>
              <a:t>Also known as clustering technique</a:t>
            </a:r>
          </a:p>
          <a:p>
            <a:r>
              <a:rPr lang="en-US" dirty="0">
                <a:cs typeface="Calibri"/>
              </a:rPr>
              <a:t>Visual approach to narrow the topic and idea using circles, lines and arrows that connect and show how ideas relate</a:t>
            </a:r>
          </a:p>
          <a:p>
            <a:r>
              <a:rPr lang="en-US" dirty="0">
                <a:cs typeface="Calibri"/>
              </a:rPr>
              <a:t>Great way to show relation and connection between main topic and different sub topics</a:t>
            </a: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16</a:t>
            </a:fld>
            <a:endParaRPr lang="en-US"/>
          </a:p>
        </p:txBody>
      </p:sp>
    </p:spTree>
    <p:extLst>
      <p:ext uri="{BB962C8B-B14F-4D97-AF65-F5344CB8AC3E}">
        <p14:creationId xmlns:p14="http://schemas.microsoft.com/office/powerpoint/2010/main" val="2298730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dirty="0"/>
              <a:t>Searching the Internet</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dirty="0">
                <a:cs typeface="Calibri"/>
              </a:rPr>
              <a:t>Internet search engines are a great starting point for research on any topic</a:t>
            </a:r>
          </a:p>
          <a:p>
            <a:r>
              <a:rPr lang="en-US" dirty="0">
                <a:cs typeface="Calibri"/>
              </a:rPr>
              <a:t>Be careful – Not all the information available online is true</a:t>
            </a:r>
          </a:p>
          <a:p>
            <a:r>
              <a:rPr lang="en-US" dirty="0">
                <a:cs typeface="Calibri"/>
              </a:rPr>
              <a:t>Make sure to thoroughly verify your sources if they are reliable  </a:t>
            </a: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17</a:t>
            </a:fld>
            <a:endParaRPr lang="en-US"/>
          </a:p>
        </p:txBody>
      </p:sp>
    </p:spTree>
    <p:extLst>
      <p:ext uri="{BB962C8B-B14F-4D97-AF65-F5344CB8AC3E}">
        <p14:creationId xmlns:p14="http://schemas.microsoft.com/office/powerpoint/2010/main" val="4144400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dirty="0"/>
              <a:t>Connecting with Library Staff</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b="0" i="0" dirty="0">
                <a:solidFill>
                  <a:srgbClr val="373D3F"/>
                </a:solidFill>
                <a:effectLst/>
                <a:latin typeface="Encode Sans"/>
              </a:rPr>
              <a:t>Finding key terms through web searches can be successful, but many of the results are unreliable or unhelpful. </a:t>
            </a:r>
          </a:p>
          <a:p>
            <a:r>
              <a:rPr lang="en-US" dirty="0">
                <a:solidFill>
                  <a:srgbClr val="373D3F"/>
                </a:solidFill>
                <a:latin typeface="Encode Sans"/>
              </a:rPr>
              <a:t>Us the library to </a:t>
            </a:r>
            <a:r>
              <a:rPr lang="en-US" b="0" i="0" dirty="0">
                <a:solidFill>
                  <a:srgbClr val="373D3F"/>
                </a:solidFill>
                <a:effectLst/>
                <a:latin typeface="Encode Sans"/>
              </a:rPr>
              <a:t>fact-checking information, identifying keywords, and locating authoritative sources.</a:t>
            </a: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18</a:t>
            </a:fld>
            <a:endParaRPr lang="en-US"/>
          </a:p>
        </p:txBody>
      </p:sp>
    </p:spTree>
    <p:extLst>
      <p:ext uri="{BB962C8B-B14F-4D97-AF65-F5344CB8AC3E}">
        <p14:creationId xmlns:p14="http://schemas.microsoft.com/office/powerpoint/2010/main" val="3903105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a:xfrm>
            <a:off x="1045028" y="644236"/>
            <a:ext cx="10308771" cy="1046452"/>
          </a:xfrm>
        </p:spPr>
        <p:txBody>
          <a:bodyPr/>
          <a:lstStyle/>
          <a:p>
            <a:r>
              <a:rPr lang="en-US" dirty="0"/>
              <a:t>3.2 - Key Takeaways</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dirty="0"/>
              <a:t>All writers rely on steps and strategies to begin the writing process.</a:t>
            </a:r>
          </a:p>
          <a:p>
            <a:r>
              <a:rPr lang="en-US" dirty="0"/>
              <a:t>The steps in the writing process are prewriting, outlining, writing a rough draft, revising, and editing.</a:t>
            </a:r>
          </a:p>
          <a:p>
            <a:r>
              <a:rPr lang="en-US" dirty="0"/>
              <a:t>Prewriting is the transfer of ideas from abstract thoughts into words, phrases, and sentences on paper.</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19</a:t>
            </a:fld>
            <a:endParaRPr lang="en-US"/>
          </a:p>
        </p:txBody>
      </p:sp>
    </p:spTree>
    <p:extLst>
      <p:ext uri="{BB962C8B-B14F-4D97-AF65-F5344CB8AC3E}">
        <p14:creationId xmlns:p14="http://schemas.microsoft.com/office/powerpoint/2010/main" val="2205071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B4149-044F-4278-B352-D39D70054A4C}"/>
              </a:ext>
            </a:extLst>
          </p:cNvPr>
          <p:cNvSpPr>
            <a:spLocks noGrp="1"/>
          </p:cNvSpPr>
          <p:nvPr>
            <p:ph type="title"/>
          </p:nvPr>
        </p:nvSpPr>
        <p:spPr>
          <a:xfrm>
            <a:off x="838200" y="372793"/>
            <a:ext cx="7039708" cy="1336432"/>
          </a:xfrm>
        </p:spPr>
        <p:txBody>
          <a:bodyPr anchor="ctr"/>
          <a:lstStyle/>
          <a:p>
            <a:r>
              <a:rPr lang="en-US" dirty="0">
                <a:solidFill>
                  <a:schemeClr val="tx2">
                    <a:lumMod val="50000"/>
                  </a:schemeClr>
                </a:solidFill>
              </a:rPr>
              <a:t>Chapter 3: The Writing Process: How Do I Begin?</a:t>
            </a:r>
          </a:p>
        </p:txBody>
      </p:sp>
      <p:sp>
        <p:nvSpPr>
          <p:cNvPr id="6" name="Text Placeholder 5">
            <a:extLst>
              <a:ext uri="{FF2B5EF4-FFF2-40B4-BE49-F238E27FC236}">
                <a16:creationId xmlns:a16="http://schemas.microsoft.com/office/drawing/2014/main" id="{17760E65-D447-4F91-8851-B31B7AED47A3}"/>
              </a:ext>
            </a:extLst>
          </p:cNvPr>
          <p:cNvSpPr>
            <a:spLocks noGrp="1"/>
          </p:cNvSpPr>
          <p:nvPr>
            <p:ph type="body" sz="quarter" idx="13"/>
          </p:nvPr>
        </p:nvSpPr>
        <p:spPr>
          <a:xfrm>
            <a:off x="838200" y="2454811"/>
            <a:ext cx="10515600" cy="3528477"/>
          </a:xfrm>
        </p:spPr>
        <p:txBody>
          <a:bodyPr/>
          <a:lstStyle/>
          <a:p>
            <a:r>
              <a:rPr lang="en-US" dirty="0"/>
              <a:t>3.1 – The Writing Process: How Do I Begin?</a:t>
            </a:r>
          </a:p>
          <a:p>
            <a:r>
              <a:rPr lang="en-US" dirty="0"/>
              <a:t>3.2 – Apply Prewriting Models</a:t>
            </a:r>
          </a:p>
          <a:p>
            <a:r>
              <a:rPr lang="en-US" dirty="0"/>
              <a:t>3.3 – Outlining</a:t>
            </a:r>
          </a:p>
          <a:p>
            <a:r>
              <a:rPr lang="en-US" dirty="0"/>
              <a:t>3.4 – Drafting</a:t>
            </a:r>
          </a:p>
          <a:p>
            <a:r>
              <a:rPr lang="en-US" dirty="0"/>
              <a:t>3.5 – Revising and Editing</a:t>
            </a:r>
          </a:p>
          <a:p>
            <a:r>
              <a:rPr lang="en-US" dirty="0"/>
              <a:t>3.6 – The Writing Process: Exercises</a:t>
            </a:r>
          </a:p>
        </p:txBody>
      </p:sp>
      <p:sp>
        <p:nvSpPr>
          <p:cNvPr id="7" name="Footer Placeholder 6">
            <a:extLst>
              <a:ext uri="{FF2B5EF4-FFF2-40B4-BE49-F238E27FC236}">
                <a16:creationId xmlns:a16="http://schemas.microsoft.com/office/drawing/2014/main" id="{922D3148-8728-4136-B3B9-5B7413D813D5}"/>
              </a:ext>
            </a:extLst>
          </p:cNvPr>
          <p:cNvSpPr>
            <a:spLocks noGrp="1"/>
          </p:cNvSpPr>
          <p:nvPr>
            <p:ph type="ftr" sz="quarter" idx="4294967295"/>
          </p:nvPr>
        </p:nvSpPr>
        <p:spPr>
          <a:xfrm>
            <a:off x="3524250" y="6356350"/>
            <a:ext cx="5143500" cy="365125"/>
          </a:xfrm>
          <a:prstGeom prst="rect">
            <a:avLst/>
          </a:prstGeom>
        </p:spPr>
        <p:txBody>
          <a:bodyPr/>
          <a:lstStyle/>
          <a:p>
            <a:pPr algn="l"/>
            <a:r>
              <a:rPr lang="en-US" i="1" dirty="0">
                <a:hlinkClick r:id="rId3"/>
              </a:rPr>
              <a:t>Communication Essentials for College, CC BY-NC 4.0, except where noted </a:t>
            </a:r>
            <a:endParaRPr lang="en-US" dirty="0"/>
          </a:p>
        </p:txBody>
      </p:sp>
      <p:sp>
        <p:nvSpPr>
          <p:cNvPr id="8" name="Slide Number Placeholder 7">
            <a:extLst>
              <a:ext uri="{FF2B5EF4-FFF2-40B4-BE49-F238E27FC236}">
                <a16:creationId xmlns:a16="http://schemas.microsoft.com/office/drawing/2014/main" id="{C5124945-5A9C-40C2-BC62-441E6A58F100}"/>
              </a:ext>
            </a:extLst>
          </p:cNvPr>
          <p:cNvSpPr>
            <a:spLocks noGrp="1"/>
          </p:cNvSpPr>
          <p:nvPr>
            <p:ph type="sldNum" sz="quarter" idx="4294967295"/>
          </p:nvPr>
        </p:nvSpPr>
        <p:spPr>
          <a:xfrm>
            <a:off x="8610600" y="6356350"/>
            <a:ext cx="2743200" cy="365125"/>
          </a:xfrm>
        </p:spPr>
        <p:txBody>
          <a:bodyPr/>
          <a:lstStyle/>
          <a:p>
            <a:fld id="{0E830361-1618-43BA-8AB7-493978DD9A9F}" type="slidenum">
              <a:rPr lang="en-US" smtClean="0"/>
              <a:t>2</a:t>
            </a:fld>
            <a:endParaRPr lang="en-US"/>
          </a:p>
        </p:txBody>
      </p:sp>
    </p:spTree>
    <p:extLst>
      <p:ext uri="{BB962C8B-B14F-4D97-AF65-F5344CB8AC3E}">
        <p14:creationId xmlns:p14="http://schemas.microsoft.com/office/powerpoint/2010/main" val="4015404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3.2 - Key Takeaways (Continued)</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dirty="0"/>
              <a:t>A good topic interests the writer, appeals to the audience, and fits the purpose of the assignment.</a:t>
            </a:r>
          </a:p>
          <a:p>
            <a:r>
              <a:rPr lang="en-US" dirty="0"/>
              <a:t>Writers often choose a general topic first and then narrow the focus to a more specific topic.</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20</a:t>
            </a:fld>
            <a:endParaRPr lang="en-US"/>
          </a:p>
        </p:txBody>
      </p:sp>
    </p:spTree>
    <p:extLst>
      <p:ext uri="{BB962C8B-B14F-4D97-AF65-F5344CB8AC3E}">
        <p14:creationId xmlns:p14="http://schemas.microsoft.com/office/powerpoint/2010/main" val="126306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36D9-663F-4C11-977A-2690484F7CA9}"/>
              </a:ext>
            </a:extLst>
          </p:cNvPr>
          <p:cNvSpPr>
            <a:spLocks noGrp="1"/>
          </p:cNvSpPr>
          <p:nvPr>
            <p:ph type="title"/>
          </p:nvPr>
        </p:nvSpPr>
        <p:spPr/>
        <p:txBody>
          <a:bodyPr/>
          <a:lstStyle/>
          <a:p>
            <a:r>
              <a:rPr lang="en-US" dirty="0"/>
              <a:t>3.3 - Outlining</a:t>
            </a:r>
          </a:p>
        </p:txBody>
      </p:sp>
      <p:sp>
        <p:nvSpPr>
          <p:cNvPr id="4" name="Text Placeholder 3">
            <a:extLst>
              <a:ext uri="{FF2B5EF4-FFF2-40B4-BE49-F238E27FC236}">
                <a16:creationId xmlns:a16="http://schemas.microsoft.com/office/drawing/2014/main" id="{4221D171-0211-44BF-9CE1-F1E03A8F5781}"/>
              </a:ext>
            </a:extLst>
          </p:cNvPr>
          <p:cNvSpPr>
            <a:spLocks noGrp="1"/>
          </p:cNvSpPr>
          <p:nvPr>
            <p:ph type="body" sz="quarter" idx="13"/>
          </p:nvPr>
        </p:nvSpPr>
        <p:spPr/>
        <p:txBody>
          <a:bodyPr>
            <a:normAutofit fontScale="85000" lnSpcReduction="20000"/>
          </a:bodyPr>
          <a:lstStyle/>
          <a:p>
            <a:r>
              <a:rPr lang="en-US"/>
              <a:t>Learning Objectives</a:t>
            </a:r>
          </a:p>
        </p:txBody>
      </p:sp>
      <p:sp>
        <p:nvSpPr>
          <p:cNvPr id="3" name="Content Placeholder 2">
            <a:extLst>
              <a:ext uri="{FF2B5EF4-FFF2-40B4-BE49-F238E27FC236}">
                <a16:creationId xmlns:a16="http://schemas.microsoft.com/office/drawing/2014/main" id="{E5015D1B-9F4E-4310-8106-820B252E7694}"/>
              </a:ext>
            </a:extLst>
          </p:cNvPr>
          <p:cNvSpPr>
            <a:spLocks noGrp="1"/>
          </p:cNvSpPr>
          <p:nvPr>
            <p:ph idx="1"/>
          </p:nvPr>
        </p:nvSpPr>
        <p:spPr/>
        <p:txBody>
          <a:bodyPr/>
          <a:lstStyle/>
          <a:p>
            <a:r>
              <a:rPr lang="en-US" dirty="0"/>
              <a:t>Identify the steps in constructing an outline.</a:t>
            </a:r>
          </a:p>
          <a:p>
            <a:r>
              <a:rPr lang="en-US" dirty="0"/>
              <a:t>Construct a topic outline and a sentence outline.</a:t>
            </a:r>
          </a:p>
        </p:txBody>
      </p:sp>
      <p:sp>
        <p:nvSpPr>
          <p:cNvPr id="5" name="Footer Placeholder 4">
            <a:extLst>
              <a:ext uri="{FF2B5EF4-FFF2-40B4-BE49-F238E27FC236}">
                <a16:creationId xmlns:a16="http://schemas.microsoft.com/office/drawing/2014/main" id="{5BF3A408-7A32-416B-97C7-5B8E0EDA4B79}"/>
              </a:ext>
            </a:extLst>
          </p:cNvPr>
          <p:cNvSpPr>
            <a:spLocks noGrp="1"/>
          </p:cNvSpPr>
          <p:nvPr>
            <p:ph type="ftr" sz="quarter" idx="15"/>
          </p:nvPr>
        </p:nvSpPr>
        <p:spPr/>
        <p:txBody>
          <a:bodyPr/>
          <a:lstStyle/>
          <a:p>
            <a:r>
              <a:rPr lang="en-US" i="1">
                <a:hlinkClick r:id="rId3"/>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D852C052-A6A8-41B9-B455-157FDDA21BE1}"/>
              </a:ext>
            </a:extLst>
          </p:cNvPr>
          <p:cNvSpPr>
            <a:spLocks noGrp="1"/>
          </p:cNvSpPr>
          <p:nvPr>
            <p:ph type="sldNum" sz="quarter" idx="16"/>
          </p:nvPr>
        </p:nvSpPr>
        <p:spPr/>
        <p:txBody>
          <a:bodyPr/>
          <a:lstStyle/>
          <a:p>
            <a:fld id="{0E830361-1618-43BA-8AB7-493978DD9A9F}" type="slidenum">
              <a:rPr lang="en-US" smtClean="0"/>
              <a:t>21</a:t>
            </a:fld>
            <a:endParaRPr lang="en-US"/>
          </a:p>
        </p:txBody>
      </p:sp>
    </p:spTree>
    <p:extLst>
      <p:ext uri="{BB962C8B-B14F-4D97-AF65-F5344CB8AC3E}">
        <p14:creationId xmlns:p14="http://schemas.microsoft.com/office/powerpoint/2010/main" val="3132351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A5F28-40D5-4264-B3D7-D9064CB74860}"/>
              </a:ext>
            </a:extLst>
          </p:cNvPr>
          <p:cNvSpPr>
            <a:spLocks noGrp="1"/>
          </p:cNvSpPr>
          <p:nvPr>
            <p:ph type="title"/>
          </p:nvPr>
        </p:nvSpPr>
        <p:spPr/>
        <p:txBody>
          <a:bodyPr/>
          <a:lstStyle/>
          <a:p>
            <a:r>
              <a:rPr lang="en-US" dirty="0"/>
              <a:t>Organizing Ideas</a:t>
            </a:r>
          </a:p>
        </p:txBody>
      </p:sp>
      <p:sp>
        <p:nvSpPr>
          <p:cNvPr id="3" name="Content Placeholder 2">
            <a:extLst>
              <a:ext uri="{FF2B5EF4-FFF2-40B4-BE49-F238E27FC236}">
                <a16:creationId xmlns:a16="http://schemas.microsoft.com/office/drawing/2014/main" id="{5DE1FFEC-CC65-476F-9280-0E48F81E2A31}"/>
              </a:ext>
            </a:extLst>
          </p:cNvPr>
          <p:cNvSpPr>
            <a:spLocks noGrp="1"/>
          </p:cNvSpPr>
          <p:nvPr>
            <p:ph idx="1"/>
          </p:nvPr>
        </p:nvSpPr>
        <p:spPr/>
        <p:txBody>
          <a:bodyPr/>
          <a:lstStyle/>
          <a:p>
            <a:r>
              <a:rPr lang="en-US" dirty="0"/>
              <a:t>When starting the writing process it is important to organize and understand the flow of thoughts and ideas </a:t>
            </a:r>
          </a:p>
          <a:p>
            <a:r>
              <a:rPr lang="en-US" dirty="0"/>
              <a:t>The order you present your ideas when writing depends on the purpose of your assignment</a:t>
            </a:r>
          </a:p>
          <a:p>
            <a:r>
              <a:rPr lang="en-US" dirty="0"/>
              <a:t>The order may differ in longer papers to ensure your purpose is clear and your paper develops your main point</a:t>
            </a:r>
          </a:p>
        </p:txBody>
      </p:sp>
      <p:sp>
        <p:nvSpPr>
          <p:cNvPr id="4" name="Footer Placeholder 3">
            <a:extLst>
              <a:ext uri="{FF2B5EF4-FFF2-40B4-BE49-F238E27FC236}">
                <a16:creationId xmlns:a16="http://schemas.microsoft.com/office/drawing/2014/main" id="{4FE9A1A4-1E41-4B1F-8FDE-2836A0099315}"/>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A920FB44-E508-47FF-BD20-9EFA012C5D3B}"/>
              </a:ext>
            </a:extLst>
          </p:cNvPr>
          <p:cNvSpPr>
            <a:spLocks noGrp="1"/>
          </p:cNvSpPr>
          <p:nvPr>
            <p:ph type="sldNum" sz="quarter" idx="12"/>
          </p:nvPr>
        </p:nvSpPr>
        <p:spPr/>
        <p:txBody>
          <a:bodyPr/>
          <a:lstStyle/>
          <a:p>
            <a:fld id="{0E830361-1618-43BA-8AB7-493978DD9A9F}" type="slidenum">
              <a:rPr lang="en-US" smtClean="0"/>
              <a:t>22</a:t>
            </a:fld>
            <a:endParaRPr lang="en-US"/>
          </a:p>
        </p:txBody>
      </p:sp>
    </p:spTree>
    <p:extLst>
      <p:ext uri="{BB962C8B-B14F-4D97-AF65-F5344CB8AC3E}">
        <p14:creationId xmlns:p14="http://schemas.microsoft.com/office/powerpoint/2010/main" val="3258492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A5F28-40D5-4264-B3D7-D9064CB74860}"/>
              </a:ext>
            </a:extLst>
          </p:cNvPr>
          <p:cNvSpPr>
            <a:spLocks noGrp="1"/>
          </p:cNvSpPr>
          <p:nvPr>
            <p:ph type="title"/>
          </p:nvPr>
        </p:nvSpPr>
        <p:spPr/>
        <p:txBody>
          <a:bodyPr/>
          <a:lstStyle/>
          <a:p>
            <a:r>
              <a:rPr lang="en-US" dirty="0"/>
              <a:t>Methods of Organizing Writing</a:t>
            </a:r>
          </a:p>
        </p:txBody>
      </p:sp>
      <p:sp>
        <p:nvSpPr>
          <p:cNvPr id="3" name="Content Placeholder 2">
            <a:extLst>
              <a:ext uri="{FF2B5EF4-FFF2-40B4-BE49-F238E27FC236}">
                <a16:creationId xmlns:a16="http://schemas.microsoft.com/office/drawing/2014/main" id="{5DE1FFEC-CC65-476F-9280-0E48F81E2A31}"/>
              </a:ext>
            </a:extLst>
          </p:cNvPr>
          <p:cNvSpPr>
            <a:spLocks noGrp="1"/>
          </p:cNvSpPr>
          <p:nvPr>
            <p:ph idx="1"/>
          </p:nvPr>
        </p:nvSpPr>
        <p:spPr/>
        <p:txBody>
          <a:bodyPr/>
          <a:lstStyle/>
          <a:p>
            <a:r>
              <a:rPr lang="en-US" dirty="0"/>
              <a:t>There are three methods of organizing writing and you select one that fits your purpose and supports the main point:</a:t>
            </a:r>
          </a:p>
          <a:p>
            <a:pPr marL="971550" lvl="1" indent="-514350">
              <a:buFont typeface="+mj-lt"/>
              <a:buAutoNum type="arabicPeriod"/>
            </a:pPr>
            <a:r>
              <a:rPr lang="en-US" dirty="0"/>
              <a:t>Chronological Order</a:t>
            </a:r>
          </a:p>
          <a:p>
            <a:pPr marL="971550" lvl="1" indent="-514350">
              <a:buFont typeface="+mj-lt"/>
              <a:buAutoNum type="arabicPeriod"/>
            </a:pPr>
            <a:r>
              <a:rPr lang="en-US" dirty="0"/>
              <a:t>Spatial Order </a:t>
            </a:r>
          </a:p>
          <a:p>
            <a:pPr marL="971550" lvl="1" indent="-514350">
              <a:buFont typeface="+mj-lt"/>
              <a:buAutoNum type="arabicPeriod"/>
            </a:pPr>
            <a:r>
              <a:rPr lang="en-US" dirty="0"/>
              <a:t>Order of Importance</a:t>
            </a:r>
          </a:p>
        </p:txBody>
      </p:sp>
      <p:sp>
        <p:nvSpPr>
          <p:cNvPr id="7" name="Rectangle 6">
            <a:extLst>
              <a:ext uri="{FF2B5EF4-FFF2-40B4-BE49-F238E27FC236}">
                <a16:creationId xmlns:a16="http://schemas.microsoft.com/office/drawing/2014/main" id="{8BD20044-E782-4C70-8E36-80493E39A1C7}"/>
              </a:ext>
            </a:extLst>
          </p:cNvPr>
          <p:cNvSpPr/>
          <p:nvPr/>
        </p:nvSpPr>
        <p:spPr>
          <a:xfrm>
            <a:off x="9737768" y="5891104"/>
            <a:ext cx="2042932" cy="375552"/>
          </a:xfrm>
          <a:prstGeom prst="rect">
            <a:avLst/>
          </a:prstGeom>
        </p:spPr>
        <p:txBody>
          <a:bodyPr wrap="none">
            <a:spAutoFit/>
          </a:bodyPr>
          <a:lstStyle/>
          <a:p>
            <a:pPr>
              <a:lnSpc>
                <a:spcPct val="107000"/>
              </a:lnSpc>
              <a:spcAft>
                <a:spcPts val="800"/>
              </a:spcAft>
            </a:pP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(Booth et al. , 2022)</a:t>
            </a:r>
          </a:p>
        </p:txBody>
      </p:sp>
      <p:sp>
        <p:nvSpPr>
          <p:cNvPr id="4" name="Footer Placeholder 3">
            <a:extLst>
              <a:ext uri="{FF2B5EF4-FFF2-40B4-BE49-F238E27FC236}">
                <a16:creationId xmlns:a16="http://schemas.microsoft.com/office/drawing/2014/main" id="{4FE9A1A4-1E41-4B1F-8FDE-2836A0099315}"/>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A920FB44-E508-47FF-BD20-9EFA012C5D3B}"/>
              </a:ext>
            </a:extLst>
          </p:cNvPr>
          <p:cNvSpPr>
            <a:spLocks noGrp="1"/>
          </p:cNvSpPr>
          <p:nvPr>
            <p:ph type="sldNum" sz="quarter" idx="12"/>
          </p:nvPr>
        </p:nvSpPr>
        <p:spPr/>
        <p:txBody>
          <a:bodyPr/>
          <a:lstStyle/>
          <a:p>
            <a:fld id="{0E830361-1618-43BA-8AB7-493978DD9A9F}" type="slidenum">
              <a:rPr lang="en-US" smtClean="0"/>
              <a:t>23</a:t>
            </a:fld>
            <a:endParaRPr lang="en-US"/>
          </a:p>
        </p:txBody>
      </p:sp>
    </p:spTree>
    <p:extLst>
      <p:ext uri="{BB962C8B-B14F-4D97-AF65-F5344CB8AC3E}">
        <p14:creationId xmlns:p14="http://schemas.microsoft.com/office/powerpoint/2010/main" val="3744496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649E5-D96B-4C89-831C-237F0F1D726C}"/>
              </a:ext>
            </a:extLst>
          </p:cNvPr>
          <p:cNvSpPr>
            <a:spLocks noGrp="1"/>
          </p:cNvSpPr>
          <p:nvPr>
            <p:ph type="title"/>
          </p:nvPr>
        </p:nvSpPr>
        <p:spPr/>
        <p:txBody>
          <a:bodyPr/>
          <a:lstStyle/>
          <a:p>
            <a:r>
              <a:rPr lang="en-US" dirty="0"/>
              <a:t>Methods of Organizing Writing (Continued)</a:t>
            </a:r>
          </a:p>
        </p:txBody>
      </p:sp>
      <p:sp>
        <p:nvSpPr>
          <p:cNvPr id="3" name="Content Placeholder 2">
            <a:extLst>
              <a:ext uri="{FF2B5EF4-FFF2-40B4-BE49-F238E27FC236}">
                <a16:creationId xmlns:a16="http://schemas.microsoft.com/office/drawing/2014/main" id="{204A306A-DEBA-4D89-9C39-E5E15C24365D}"/>
              </a:ext>
            </a:extLst>
          </p:cNvPr>
          <p:cNvSpPr>
            <a:spLocks noGrp="1"/>
          </p:cNvSpPr>
          <p:nvPr>
            <p:ph idx="1"/>
          </p:nvPr>
        </p:nvSpPr>
        <p:spPr/>
        <p:txBody>
          <a:bodyPr/>
          <a:lstStyle/>
          <a:p>
            <a:r>
              <a:rPr lang="en-US" b="1" dirty="0"/>
              <a:t>Chronological Order:  </a:t>
            </a:r>
            <a:r>
              <a:rPr lang="en-US" dirty="0"/>
              <a:t>Used to explain the history of an event or a topic, tell a story, explain a process or how to do something, and help readers visualizer something.</a:t>
            </a:r>
          </a:p>
          <a:p>
            <a:r>
              <a:rPr lang="en-US" b="1" dirty="0"/>
              <a:t>Spatial Order: </a:t>
            </a:r>
            <a:r>
              <a:rPr lang="en-US" dirty="0"/>
              <a:t>Used to create a main impression using the senses (sight, touch, taste, smell, and sound)</a:t>
            </a:r>
          </a:p>
          <a:p>
            <a:r>
              <a:rPr lang="en-US" b="1" dirty="0"/>
              <a:t>Order of Importance: </a:t>
            </a:r>
            <a:r>
              <a:rPr lang="en-US" dirty="0"/>
              <a:t>Used to persuade or convince the reader, or to rank items by their importance, benefit, or significance</a:t>
            </a:r>
          </a:p>
          <a:p>
            <a:endParaRPr lang="en-US" dirty="0"/>
          </a:p>
          <a:p>
            <a:endParaRPr lang="en-US" dirty="0"/>
          </a:p>
        </p:txBody>
      </p:sp>
      <p:sp>
        <p:nvSpPr>
          <p:cNvPr id="7" name="Rectangle 6">
            <a:extLst>
              <a:ext uri="{FF2B5EF4-FFF2-40B4-BE49-F238E27FC236}">
                <a16:creationId xmlns:a16="http://schemas.microsoft.com/office/drawing/2014/main" id="{E48DC174-1383-4D38-AAD3-C1F84504A73F}"/>
              </a:ext>
            </a:extLst>
          </p:cNvPr>
          <p:cNvSpPr/>
          <p:nvPr/>
        </p:nvSpPr>
        <p:spPr>
          <a:xfrm>
            <a:off x="8843688" y="5838212"/>
            <a:ext cx="1990032" cy="375552"/>
          </a:xfrm>
          <a:prstGeom prst="rect">
            <a:avLst/>
          </a:prstGeom>
        </p:spPr>
        <p:txBody>
          <a:bodyPr wrap="none">
            <a:spAutoFit/>
          </a:bodyPr>
          <a:lstStyle/>
          <a:p>
            <a:pPr>
              <a:lnSpc>
                <a:spcPct val="107000"/>
              </a:lnSpc>
              <a:spcAft>
                <a:spcPts val="800"/>
              </a:spcAft>
            </a:pP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(Booth et al., 2022)</a:t>
            </a:r>
          </a:p>
        </p:txBody>
      </p:sp>
      <p:sp>
        <p:nvSpPr>
          <p:cNvPr id="4" name="Footer Placeholder 3">
            <a:extLst>
              <a:ext uri="{FF2B5EF4-FFF2-40B4-BE49-F238E27FC236}">
                <a16:creationId xmlns:a16="http://schemas.microsoft.com/office/drawing/2014/main" id="{7C0DBF4C-4CC0-4A40-8386-78793541E378}"/>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EDE233F6-BF52-49F5-95F8-748698921FEA}"/>
              </a:ext>
            </a:extLst>
          </p:cNvPr>
          <p:cNvSpPr>
            <a:spLocks noGrp="1"/>
          </p:cNvSpPr>
          <p:nvPr>
            <p:ph type="sldNum" sz="quarter" idx="12"/>
          </p:nvPr>
        </p:nvSpPr>
        <p:spPr/>
        <p:txBody>
          <a:bodyPr/>
          <a:lstStyle/>
          <a:p>
            <a:fld id="{0E830361-1618-43BA-8AB7-493978DD9A9F}" type="slidenum">
              <a:rPr lang="en-US" smtClean="0"/>
              <a:t>24</a:t>
            </a:fld>
            <a:endParaRPr lang="en-US"/>
          </a:p>
        </p:txBody>
      </p:sp>
    </p:spTree>
    <p:extLst>
      <p:ext uri="{BB962C8B-B14F-4D97-AF65-F5344CB8AC3E}">
        <p14:creationId xmlns:p14="http://schemas.microsoft.com/office/powerpoint/2010/main" val="3989851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FA04C-5B2E-4EC6-A7AE-6E96214F9561}"/>
              </a:ext>
            </a:extLst>
          </p:cNvPr>
          <p:cNvSpPr>
            <a:spLocks noGrp="1"/>
          </p:cNvSpPr>
          <p:nvPr>
            <p:ph type="title"/>
          </p:nvPr>
        </p:nvSpPr>
        <p:spPr/>
        <p:txBody>
          <a:bodyPr/>
          <a:lstStyle/>
          <a:p>
            <a:r>
              <a:rPr lang="en-US" dirty="0"/>
              <a:t>Writing a Thesis Statement</a:t>
            </a:r>
          </a:p>
        </p:txBody>
      </p:sp>
      <p:sp>
        <p:nvSpPr>
          <p:cNvPr id="3" name="Content Placeholder 2">
            <a:extLst>
              <a:ext uri="{FF2B5EF4-FFF2-40B4-BE49-F238E27FC236}">
                <a16:creationId xmlns:a16="http://schemas.microsoft.com/office/drawing/2014/main" id="{C4255F2D-A3D8-43D1-ACBB-ADFFEB66BD5D}"/>
              </a:ext>
            </a:extLst>
          </p:cNvPr>
          <p:cNvSpPr>
            <a:spLocks noGrp="1"/>
          </p:cNvSpPr>
          <p:nvPr>
            <p:ph idx="1"/>
          </p:nvPr>
        </p:nvSpPr>
        <p:spPr/>
        <p:txBody>
          <a:bodyPr/>
          <a:lstStyle/>
          <a:p>
            <a:r>
              <a:rPr lang="en-US" dirty="0"/>
              <a:t>A thesis statement is: </a:t>
            </a:r>
          </a:p>
          <a:p>
            <a:pPr lvl="1">
              <a:buFont typeface="Wingdings" panose="05000000000000000000" pitchFamily="2" charset="2"/>
              <a:buChar char="ü"/>
            </a:pPr>
            <a:r>
              <a:rPr lang="en-US" dirty="0"/>
              <a:t>one sentence long</a:t>
            </a:r>
          </a:p>
          <a:p>
            <a:pPr lvl="1">
              <a:buFont typeface="Wingdings" panose="05000000000000000000" pitchFamily="2" charset="2"/>
              <a:buChar char="ü"/>
            </a:pPr>
            <a:r>
              <a:rPr lang="en-US" dirty="0"/>
              <a:t>states your point of view </a:t>
            </a:r>
          </a:p>
          <a:p>
            <a:r>
              <a:rPr lang="en-US" dirty="0"/>
              <a:t>A thesis statement is NOT the topic sentence</a:t>
            </a:r>
          </a:p>
          <a:p>
            <a:r>
              <a:rPr lang="en-US" dirty="0"/>
              <a:t>An example thesis statement for the topic music piracy:</a:t>
            </a:r>
          </a:p>
          <a:p>
            <a:pPr lvl="1"/>
            <a:r>
              <a:rPr lang="en-US" dirty="0"/>
              <a:t>The recording industry fears that so-called music piracy will diminish profits and destroy markets, but it cannot be more wrong.</a:t>
            </a:r>
          </a:p>
        </p:txBody>
      </p:sp>
      <p:sp>
        <p:nvSpPr>
          <p:cNvPr id="7" name="Rectangle 6">
            <a:extLst>
              <a:ext uri="{FF2B5EF4-FFF2-40B4-BE49-F238E27FC236}">
                <a16:creationId xmlns:a16="http://schemas.microsoft.com/office/drawing/2014/main" id="{ED49348C-B3A5-4AF2-B5B1-D4471BAAFFDA}"/>
              </a:ext>
            </a:extLst>
          </p:cNvPr>
          <p:cNvSpPr/>
          <p:nvPr/>
        </p:nvSpPr>
        <p:spPr>
          <a:xfrm>
            <a:off x="9615848" y="5838212"/>
            <a:ext cx="1990032" cy="375552"/>
          </a:xfrm>
          <a:prstGeom prst="rect">
            <a:avLst/>
          </a:prstGeom>
        </p:spPr>
        <p:txBody>
          <a:bodyPr wrap="none">
            <a:spAutoFit/>
          </a:bodyPr>
          <a:lstStyle/>
          <a:p>
            <a:pPr>
              <a:lnSpc>
                <a:spcPct val="107000"/>
              </a:lnSpc>
              <a:spcAft>
                <a:spcPts val="800"/>
              </a:spcAft>
            </a:pP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(Booth et al., 2022)</a:t>
            </a:r>
          </a:p>
        </p:txBody>
      </p:sp>
      <p:sp>
        <p:nvSpPr>
          <p:cNvPr id="4" name="Footer Placeholder 3">
            <a:extLst>
              <a:ext uri="{FF2B5EF4-FFF2-40B4-BE49-F238E27FC236}">
                <a16:creationId xmlns:a16="http://schemas.microsoft.com/office/drawing/2014/main" id="{2D881EFB-452D-4EEE-B040-A8F4E1E9EB3D}"/>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C2472D01-0D38-4E81-A9BF-DB509DD288DA}"/>
              </a:ext>
            </a:extLst>
          </p:cNvPr>
          <p:cNvSpPr>
            <a:spLocks noGrp="1"/>
          </p:cNvSpPr>
          <p:nvPr>
            <p:ph type="sldNum" sz="quarter" idx="12"/>
          </p:nvPr>
        </p:nvSpPr>
        <p:spPr/>
        <p:txBody>
          <a:bodyPr/>
          <a:lstStyle/>
          <a:p>
            <a:fld id="{0E830361-1618-43BA-8AB7-493978DD9A9F}" type="slidenum">
              <a:rPr lang="en-US" smtClean="0"/>
              <a:t>25</a:t>
            </a:fld>
            <a:endParaRPr lang="en-US"/>
          </a:p>
        </p:txBody>
      </p:sp>
    </p:spTree>
    <p:extLst>
      <p:ext uri="{BB962C8B-B14F-4D97-AF65-F5344CB8AC3E}">
        <p14:creationId xmlns:p14="http://schemas.microsoft.com/office/powerpoint/2010/main" val="26565775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23B35-4651-41DD-9E61-F3F31EA96E7E}"/>
              </a:ext>
            </a:extLst>
          </p:cNvPr>
          <p:cNvSpPr>
            <a:spLocks noGrp="1"/>
          </p:cNvSpPr>
          <p:nvPr>
            <p:ph type="title"/>
          </p:nvPr>
        </p:nvSpPr>
        <p:spPr/>
        <p:txBody>
          <a:bodyPr/>
          <a:lstStyle/>
          <a:p>
            <a:r>
              <a:rPr lang="en-US" dirty="0"/>
              <a:t>Writing an Outline</a:t>
            </a:r>
          </a:p>
        </p:txBody>
      </p:sp>
      <p:sp>
        <p:nvSpPr>
          <p:cNvPr id="3" name="Content Placeholder 2">
            <a:extLst>
              <a:ext uri="{FF2B5EF4-FFF2-40B4-BE49-F238E27FC236}">
                <a16:creationId xmlns:a16="http://schemas.microsoft.com/office/drawing/2014/main" id="{45DEAECE-8A20-4FF7-B69E-F6336FD95FF8}"/>
              </a:ext>
            </a:extLst>
          </p:cNvPr>
          <p:cNvSpPr>
            <a:spLocks noGrp="1"/>
          </p:cNvSpPr>
          <p:nvPr>
            <p:ph idx="1"/>
          </p:nvPr>
        </p:nvSpPr>
        <p:spPr/>
        <p:txBody>
          <a:bodyPr>
            <a:normAutofit/>
          </a:bodyPr>
          <a:lstStyle/>
          <a:p>
            <a:r>
              <a:rPr lang="en-US" b="1" dirty="0"/>
              <a:t>Informal outline: </a:t>
            </a:r>
            <a:r>
              <a:rPr lang="en-US" dirty="0"/>
              <a:t>Short note outlining key ideas in the order you will present them, helps you focus on ideas to prove your point. Used for brief oral presentations or essay questions on a test. </a:t>
            </a:r>
          </a:p>
          <a:p>
            <a:endParaRPr lang="en-US" dirty="0"/>
          </a:p>
        </p:txBody>
      </p:sp>
      <p:sp>
        <p:nvSpPr>
          <p:cNvPr id="7" name="Rectangle 6">
            <a:extLst>
              <a:ext uri="{FF2B5EF4-FFF2-40B4-BE49-F238E27FC236}">
                <a16:creationId xmlns:a16="http://schemas.microsoft.com/office/drawing/2014/main" id="{0E62780F-DB0F-4227-822E-5B7BE6C26077}"/>
              </a:ext>
            </a:extLst>
          </p:cNvPr>
          <p:cNvSpPr/>
          <p:nvPr/>
        </p:nvSpPr>
        <p:spPr>
          <a:xfrm>
            <a:off x="9697128" y="5891104"/>
            <a:ext cx="1990032" cy="375552"/>
          </a:xfrm>
          <a:prstGeom prst="rect">
            <a:avLst/>
          </a:prstGeom>
        </p:spPr>
        <p:txBody>
          <a:bodyPr wrap="none">
            <a:spAutoFit/>
          </a:bodyPr>
          <a:lstStyle/>
          <a:p>
            <a:pPr>
              <a:lnSpc>
                <a:spcPct val="107000"/>
              </a:lnSpc>
              <a:spcAft>
                <a:spcPts val="800"/>
              </a:spcAft>
            </a:pP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(Booth et al., 2022)</a:t>
            </a:r>
          </a:p>
        </p:txBody>
      </p:sp>
      <p:sp>
        <p:nvSpPr>
          <p:cNvPr id="4" name="Footer Placeholder 3">
            <a:extLst>
              <a:ext uri="{FF2B5EF4-FFF2-40B4-BE49-F238E27FC236}">
                <a16:creationId xmlns:a16="http://schemas.microsoft.com/office/drawing/2014/main" id="{F9AEB768-D408-4E1F-8679-28FAE48D8F14}"/>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38D4709-6639-4D38-BFF2-BB90A9D94C22}"/>
              </a:ext>
            </a:extLst>
          </p:cNvPr>
          <p:cNvSpPr>
            <a:spLocks noGrp="1"/>
          </p:cNvSpPr>
          <p:nvPr>
            <p:ph type="sldNum" sz="quarter" idx="12"/>
          </p:nvPr>
        </p:nvSpPr>
        <p:spPr/>
        <p:txBody>
          <a:bodyPr/>
          <a:lstStyle/>
          <a:p>
            <a:fld id="{0E830361-1618-43BA-8AB7-493978DD9A9F}" type="slidenum">
              <a:rPr lang="en-US" smtClean="0"/>
              <a:t>26</a:t>
            </a:fld>
            <a:endParaRPr lang="en-US"/>
          </a:p>
        </p:txBody>
      </p:sp>
    </p:spTree>
    <p:extLst>
      <p:ext uri="{BB962C8B-B14F-4D97-AF65-F5344CB8AC3E}">
        <p14:creationId xmlns:p14="http://schemas.microsoft.com/office/powerpoint/2010/main" val="2621518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23B35-4651-41DD-9E61-F3F31EA96E7E}"/>
              </a:ext>
            </a:extLst>
          </p:cNvPr>
          <p:cNvSpPr>
            <a:spLocks noGrp="1"/>
          </p:cNvSpPr>
          <p:nvPr>
            <p:ph type="title"/>
          </p:nvPr>
        </p:nvSpPr>
        <p:spPr/>
        <p:txBody>
          <a:bodyPr/>
          <a:lstStyle/>
          <a:p>
            <a:r>
              <a:rPr lang="en-US" dirty="0"/>
              <a:t>Writing an Outline (Continued 1)</a:t>
            </a:r>
          </a:p>
        </p:txBody>
      </p:sp>
      <p:sp>
        <p:nvSpPr>
          <p:cNvPr id="3" name="Content Placeholder 2">
            <a:extLst>
              <a:ext uri="{FF2B5EF4-FFF2-40B4-BE49-F238E27FC236}">
                <a16:creationId xmlns:a16="http://schemas.microsoft.com/office/drawing/2014/main" id="{45DEAECE-8A20-4FF7-B69E-F6336FD95FF8}"/>
              </a:ext>
            </a:extLst>
          </p:cNvPr>
          <p:cNvSpPr>
            <a:spLocks noGrp="1"/>
          </p:cNvSpPr>
          <p:nvPr>
            <p:ph idx="1"/>
          </p:nvPr>
        </p:nvSpPr>
        <p:spPr/>
        <p:txBody>
          <a:bodyPr>
            <a:normAutofit/>
          </a:bodyPr>
          <a:lstStyle/>
          <a:p>
            <a:r>
              <a:rPr lang="en-US" b="1" dirty="0"/>
              <a:t>Formal outline:</a:t>
            </a:r>
            <a:r>
              <a:rPr lang="en-US" dirty="0"/>
              <a:t> a detailed guide that helps you determine which ideas have equal importance and which are less important by showing how supporting ideas relate to each other. </a:t>
            </a:r>
          </a:p>
          <a:p>
            <a:r>
              <a:rPr lang="en-US" dirty="0"/>
              <a:t>Types of formal outline: </a:t>
            </a:r>
          </a:p>
          <a:p>
            <a:pPr marL="914400" lvl="1" indent="-457200">
              <a:buFont typeface="+mj-lt"/>
              <a:buAutoNum type="arabicPeriod"/>
            </a:pPr>
            <a:r>
              <a:rPr lang="en-US" dirty="0"/>
              <a:t>Topic outline</a:t>
            </a:r>
          </a:p>
          <a:p>
            <a:pPr marL="914400" lvl="1" indent="-457200">
              <a:buFont typeface="+mj-lt"/>
              <a:buAutoNum type="arabicPeriod"/>
            </a:pPr>
            <a:r>
              <a:rPr lang="en-US" dirty="0"/>
              <a:t>Sentence outline</a:t>
            </a:r>
          </a:p>
          <a:p>
            <a:endParaRPr lang="en-US" dirty="0"/>
          </a:p>
        </p:txBody>
      </p:sp>
      <p:sp>
        <p:nvSpPr>
          <p:cNvPr id="7" name="Rectangle 6">
            <a:extLst>
              <a:ext uri="{FF2B5EF4-FFF2-40B4-BE49-F238E27FC236}">
                <a16:creationId xmlns:a16="http://schemas.microsoft.com/office/drawing/2014/main" id="{0E62780F-DB0F-4227-822E-5B7BE6C26077}"/>
              </a:ext>
            </a:extLst>
          </p:cNvPr>
          <p:cNvSpPr/>
          <p:nvPr/>
        </p:nvSpPr>
        <p:spPr>
          <a:xfrm>
            <a:off x="9768248" y="5980798"/>
            <a:ext cx="1990032" cy="375552"/>
          </a:xfrm>
          <a:prstGeom prst="rect">
            <a:avLst/>
          </a:prstGeom>
        </p:spPr>
        <p:txBody>
          <a:bodyPr wrap="none">
            <a:spAutoFit/>
          </a:bodyPr>
          <a:lstStyle/>
          <a:p>
            <a:pPr>
              <a:lnSpc>
                <a:spcPct val="107000"/>
              </a:lnSpc>
              <a:spcAft>
                <a:spcPts val="800"/>
              </a:spcAft>
            </a:pP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(Booth et al., 2022)</a:t>
            </a:r>
          </a:p>
        </p:txBody>
      </p:sp>
      <p:sp>
        <p:nvSpPr>
          <p:cNvPr id="4" name="Footer Placeholder 3">
            <a:extLst>
              <a:ext uri="{FF2B5EF4-FFF2-40B4-BE49-F238E27FC236}">
                <a16:creationId xmlns:a16="http://schemas.microsoft.com/office/drawing/2014/main" id="{F9AEB768-D408-4E1F-8679-28FAE48D8F14}"/>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38D4709-6639-4D38-BFF2-BB90A9D94C22}"/>
              </a:ext>
            </a:extLst>
          </p:cNvPr>
          <p:cNvSpPr>
            <a:spLocks noGrp="1"/>
          </p:cNvSpPr>
          <p:nvPr>
            <p:ph type="sldNum" sz="quarter" idx="12"/>
          </p:nvPr>
        </p:nvSpPr>
        <p:spPr/>
        <p:txBody>
          <a:bodyPr/>
          <a:lstStyle/>
          <a:p>
            <a:fld id="{0E830361-1618-43BA-8AB7-493978DD9A9F}" type="slidenum">
              <a:rPr lang="en-US" smtClean="0"/>
              <a:t>27</a:t>
            </a:fld>
            <a:endParaRPr lang="en-US"/>
          </a:p>
        </p:txBody>
      </p:sp>
    </p:spTree>
    <p:extLst>
      <p:ext uri="{BB962C8B-B14F-4D97-AF65-F5344CB8AC3E}">
        <p14:creationId xmlns:p14="http://schemas.microsoft.com/office/powerpoint/2010/main" val="141535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23B35-4651-41DD-9E61-F3F31EA96E7E}"/>
              </a:ext>
            </a:extLst>
          </p:cNvPr>
          <p:cNvSpPr>
            <a:spLocks noGrp="1"/>
          </p:cNvSpPr>
          <p:nvPr>
            <p:ph type="title"/>
          </p:nvPr>
        </p:nvSpPr>
        <p:spPr/>
        <p:txBody>
          <a:bodyPr/>
          <a:lstStyle/>
          <a:p>
            <a:r>
              <a:rPr lang="en-US" dirty="0"/>
              <a:t>Writing an Outline (Continued 2)</a:t>
            </a:r>
          </a:p>
        </p:txBody>
      </p:sp>
      <p:sp>
        <p:nvSpPr>
          <p:cNvPr id="3" name="Content Placeholder 2">
            <a:extLst>
              <a:ext uri="{FF2B5EF4-FFF2-40B4-BE49-F238E27FC236}">
                <a16:creationId xmlns:a16="http://schemas.microsoft.com/office/drawing/2014/main" id="{45DEAECE-8A20-4FF7-B69E-F6336FD95FF8}"/>
              </a:ext>
            </a:extLst>
          </p:cNvPr>
          <p:cNvSpPr>
            <a:spLocks noGrp="1"/>
          </p:cNvSpPr>
          <p:nvPr>
            <p:ph idx="1"/>
          </p:nvPr>
        </p:nvSpPr>
        <p:spPr/>
        <p:txBody>
          <a:bodyPr/>
          <a:lstStyle/>
          <a:p>
            <a:r>
              <a:rPr lang="en-US" dirty="0"/>
              <a:t>Both types of formal outlines are formatted the same:</a:t>
            </a:r>
          </a:p>
          <a:p>
            <a:pPr lvl="1"/>
            <a:r>
              <a:rPr lang="en-US" dirty="0"/>
              <a:t>Begin with introduction and thesis statement under roman numeral ‘I’</a:t>
            </a:r>
          </a:p>
          <a:p>
            <a:pPr lvl="1"/>
            <a:r>
              <a:rPr lang="en-US" dirty="0"/>
              <a:t>Place your introduction and thesis statement at the beginning, under roman numeral I.</a:t>
            </a:r>
          </a:p>
          <a:p>
            <a:pPr lvl="1"/>
            <a:r>
              <a:rPr lang="en-US" dirty="0"/>
              <a:t>Use Roman numerals (II, III, IV, V, etc.) to identify main points that develop the thesis statement.</a:t>
            </a:r>
          </a:p>
          <a:p>
            <a:pPr lvl="1"/>
            <a:endParaRPr lang="en-US" dirty="0"/>
          </a:p>
          <a:p>
            <a:pPr marL="914400" lvl="1" indent="-457200">
              <a:buFont typeface="+mj-lt"/>
              <a:buAutoNum type="arabicPeriod"/>
            </a:pPr>
            <a:endParaRPr lang="en-US" dirty="0"/>
          </a:p>
          <a:p>
            <a:endParaRPr lang="en-US" dirty="0"/>
          </a:p>
        </p:txBody>
      </p:sp>
      <p:sp>
        <p:nvSpPr>
          <p:cNvPr id="7" name="Rectangle 6">
            <a:extLst>
              <a:ext uri="{FF2B5EF4-FFF2-40B4-BE49-F238E27FC236}">
                <a16:creationId xmlns:a16="http://schemas.microsoft.com/office/drawing/2014/main" id="{000959AC-DFAE-4CC5-9FF3-85DCD4CFAC63}"/>
              </a:ext>
            </a:extLst>
          </p:cNvPr>
          <p:cNvSpPr/>
          <p:nvPr/>
        </p:nvSpPr>
        <p:spPr>
          <a:xfrm>
            <a:off x="9845900" y="6078880"/>
            <a:ext cx="1990032" cy="375552"/>
          </a:xfrm>
          <a:prstGeom prst="rect">
            <a:avLst/>
          </a:prstGeom>
        </p:spPr>
        <p:txBody>
          <a:bodyPr wrap="none">
            <a:spAutoFit/>
          </a:bodyPr>
          <a:lstStyle/>
          <a:p>
            <a:pPr>
              <a:lnSpc>
                <a:spcPct val="107000"/>
              </a:lnSpc>
              <a:spcAft>
                <a:spcPts val="800"/>
              </a:spcAft>
            </a:pP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(Booth et al., 2022)</a:t>
            </a:r>
          </a:p>
        </p:txBody>
      </p:sp>
      <p:sp>
        <p:nvSpPr>
          <p:cNvPr id="4" name="Footer Placeholder 3">
            <a:extLst>
              <a:ext uri="{FF2B5EF4-FFF2-40B4-BE49-F238E27FC236}">
                <a16:creationId xmlns:a16="http://schemas.microsoft.com/office/drawing/2014/main" id="{F9AEB768-D408-4E1F-8679-28FAE48D8F14}"/>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38D4709-6639-4D38-BFF2-BB90A9D94C22}"/>
              </a:ext>
            </a:extLst>
          </p:cNvPr>
          <p:cNvSpPr>
            <a:spLocks noGrp="1"/>
          </p:cNvSpPr>
          <p:nvPr>
            <p:ph type="sldNum" sz="quarter" idx="12"/>
          </p:nvPr>
        </p:nvSpPr>
        <p:spPr/>
        <p:txBody>
          <a:bodyPr/>
          <a:lstStyle/>
          <a:p>
            <a:fld id="{0E830361-1618-43BA-8AB7-493978DD9A9F}" type="slidenum">
              <a:rPr lang="en-US" smtClean="0"/>
              <a:t>28</a:t>
            </a:fld>
            <a:endParaRPr lang="en-US"/>
          </a:p>
        </p:txBody>
      </p:sp>
    </p:spTree>
    <p:extLst>
      <p:ext uri="{BB962C8B-B14F-4D97-AF65-F5344CB8AC3E}">
        <p14:creationId xmlns:p14="http://schemas.microsoft.com/office/powerpoint/2010/main" val="168509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23B35-4651-41DD-9E61-F3F31EA96E7E}"/>
              </a:ext>
            </a:extLst>
          </p:cNvPr>
          <p:cNvSpPr>
            <a:spLocks noGrp="1"/>
          </p:cNvSpPr>
          <p:nvPr>
            <p:ph type="title"/>
          </p:nvPr>
        </p:nvSpPr>
        <p:spPr>
          <a:xfrm>
            <a:off x="1045028" y="666008"/>
            <a:ext cx="10308771" cy="1046452"/>
          </a:xfrm>
        </p:spPr>
        <p:txBody>
          <a:bodyPr/>
          <a:lstStyle/>
          <a:p>
            <a:r>
              <a:rPr lang="en-US" dirty="0"/>
              <a:t>Writing an Outline (Continued 3)</a:t>
            </a:r>
          </a:p>
        </p:txBody>
      </p:sp>
      <p:sp>
        <p:nvSpPr>
          <p:cNvPr id="3" name="Content Placeholder 2">
            <a:extLst>
              <a:ext uri="{FF2B5EF4-FFF2-40B4-BE49-F238E27FC236}">
                <a16:creationId xmlns:a16="http://schemas.microsoft.com/office/drawing/2014/main" id="{45DEAECE-8A20-4FF7-B69E-F6336FD95FF8}"/>
              </a:ext>
            </a:extLst>
          </p:cNvPr>
          <p:cNvSpPr>
            <a:spLocks noGrp="1"/>
          </p:cNvSpPr>
          <p:nvPr>
            <p:ph idx="1"/>
          </p:nvPr>
        </p:nvSpPr>
        <p:spPr/>
        <p:txBody>
          <a:bodyPr/>
          <a:lstStyle/>
          <a:p>
            <a:r>
              <a:rPr lang="en-US" dirty="0"/>
              <a:t>Format of formal outline continued:</a:t>
            </a:r>
          </a:p>
          <a:p>
            <a:pPr lvl="1"/>
            <a:r>
              <a:rPr lang="en-US" dirty="0"/>
              <a:t>Use capital letters (A, B, C, D, etc.) to divide your main points into parts.</a:t>
            </a:r>
          </a:p>
          <a:p>
            <a:pPr lvl="1"/>
            <a:r>
              <a:rPr lang="en-US" dirty="0"/>
              <a:t>Use Arabic numerals (1, 2, 3, 4, 5, etc.) if you need to subdivide any As, Bs, or Cs into smaller parts.</a:t>
            </a:r>
          </a:p>
          <a:p>
            <a:pPr lvl="1"/>
            <a:r>
              <a:rPr lang="en-US" dirty="0"/>
              <a:t>End with the final roman numeral expressing your idea for your conclusion.</a:t>
            </a:r>
          </a:p>
          <a:p>
            <a:pPr marL="0" indent="0">
              <a:buNone/>
            </a:pPr>
            <a:endParaRPr lang="en-US" dirty="0"/>
          </a:p>
        </p:txBody>
      </p:sp>
      <p:sp>
        <p:nvSpPr>
          <p:cNvPr id="7" name="Rectangle 6">
            <a:extLst>
              <a:ext uri="{FF2B5EF4-FFF2-40B4-BE49-F238E27FC236}">
                <a16:creationId xmlns:a16="http://schemas.microsoft.com/office/drawing/2014/main" id="{4D295E4D-12F6-4C60-BF79-24D9113BE0D5}"/>
              </a:ext>
            </a:extLst>
          </p:cNvPr>
          <p:cNvSpPr/>
          <p:nvPr/>
        </p:nvSpPr>
        <p:spPr>
          <a:xfrm>
            <a:off x="9647779" y="5980798"/>
            <a:ext cx="1990032" cy="375552"/>
          </a:xfrm>
          <a:prstGeom prst="rect">
            <a:avLst/>
          </a:prstGeom>
        </p:spPr>
        <p:txBody>
          <a:bodyPr wrap="none">
            <a:spAutoFit/>
          </a:bodyPr>
          <a:lstStyle/>
          <a:p>
            <a:pPr>
              <a:lnSpc>
                <a:spcPct val="107000"/>
              </a:lnSpc>
              <a:spcAft>
                <a:spcPts val="800"/>
              </a:spcAft>
            </a:pP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(Booth et al., 2022)</a:t>
            </a:r>
          </a:p>
        </p:txBody>
      </p:sp>
      <p:sp>
        <p:nvSpPr>
          <p:cNvPr id="4" name="Footer Placeholder 3">
            <a:extLst>
              <a:ext uri="{FF2B5EF4-FFF2-40B4-BE49-F238E27FC236}">
                <a16:creationId xmlns:a16="http://schemas.microsoft.com/office/drawing/2014/main" id="{F9AEB768-D408-4E1F-8679-28FAE48D8F14}"/>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38D4709-6639-4D38-BFF2-BB90A9D94C22}"/>
              </a:ext>
            </a:extLst>
          </p:cNvPr>
          <p:cNvSpPr>
            <a:spLocks noGrp="1"/>
          </p:cNvSpPr>
          <p:nvPr>
            <p:ph type="sldNum" sz="quarter" idx="12"/>
          </p:nvPr>
        </p:nvSpPr>
        <p:spPr/>
        <p:txBody>
          <a:bodyPr/>
          <a:lstStyle/>
          <a:p>
            <a:fld id="{0E830361-1618-43BA-8AB7-493978DD9A9F}" type="slidenum">
              <a:rPr lang="en-US" smtClean="0"/>
              <a:t>29</a:t>
            </a:fld>
            <a:endParaRPr lang="en-US"/>
          </a:p>
        </p:txBody>
      </p:sp>
    </p:spTree>
    <p:extLst>
      <p:ext uri="{BB962C8B-B14F-4D97-AF65-F5344CB8AC3E}">
        <p14:creationId xmlns:p14="http://schemas.microsoft.com/office/powerpoint/2010/main" val="3982660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2A00D9-7C56-4A1B-B8F0-DB4D0B1747A9}"/>
              </a:ext>
            </a:extLst>
          </p:cNvPr>
          <p:cNvSpPr>
            <a:spLocks noGrp="1"/>
          </p:cNvSpPr>
          <p:nvPr>
            <p:ph type="title"/>
          </p:nvPr>
        </p:nvSpPr>
        <p:spPr>
          <a:xfrm>
            <a:off x="1044572" y="681038"/>
            <a:ext cx="10309227" cy="1009650"/>
          </a:xfrm>
        </p:spPr>
        <p:txBody>
          <a:bodyPr anchor="t">
            <a:noAutofit/>
          </a:bodyPr>
          <a:lstStyle/>
          <a:p>
            <a:r>
              <a:rPr lang="en-US" dirty="0"/>
              <a:t>3.1 - The Writing Process: How Do I Begin?</a:t>
            </a:r>
          </a:p>
        </p:txBody>
      </p:sp>
      <p:sp>
        <p:nvSpPr>
          <p:cNvPr id="3" name="Text Placeholder 2">
            <a:extLst>
              <a:ext uri="{FF2B5EF4-FFF2-40B4-BE49-F238E27FC236}">
                <a16:creationId xmlns:a16="http://schemas.microsoft.com/office/drawing/2014/main" id="{79B6538C-4F7D-4242-BC67-138A621DF99C}"/>
              </a:ext>
            </a:extLst>
          </p:cNvPr>
          <p:cNvSpPr>
            <a:spLocks noGrp="1"/>
          </p:cNvSpPr>
          <p:nvPr>
            <p:ph type="body" sz="quarter" idx="13"/>
          </p:nvPr>
        </p:nvSpPr>
        <p:spPr>
          <a:xfrm>
            <a:off x="1044574" y="2135188"/>
            <a:ext cx="10309225" cy="365125"/>
          </a:xfrm>
        </p:spPr>
        <p:txBody>
          <a:bodyPr>
            <a:normAutofit fontScale="85000" lnSpcReduction="20000"/>
          </a:bodyPr>
          <a:lstStyle/>
          <a:p>
            <a:r>
              <a:rPr lang="en-US"/>
              <a:t>Learning Objectives</a:t>
            </a:r>
          </a:p>
        </p:txBody>
      </p:sp>
      <p:sp>
        <p:nvSpPr>
          <p:cNvPr id="5" name="Content Placeholder 4">
            <a:extLst>
              <a:ext uri="{FF2B5EF4-FFF2-40B4-BE49-F238E27FC236}">
                <a16:creationId xmlns:a16="http://schemas.microsoft.com/office/drawing/2014/main" id="{39BD5BEB-E1F3-4247-80CD-A445B0DBE605}"/>
              </a:ext>
            </a:extLst>
          </p:cNvPr>
          <p:cNvSpPr>
            <a:spLocks noGrp="1"/>
          </p:cNvSpPr>
          <p:nvPr>
            <p:ph idx="1"/>
          </p:nvPr>
        </p:nvSpPr>
        <p:spPr bwMode="auto">
          <a:xfrm>
            <a:off x="1044573" y="2785403"/>
            <a:ext cx="10309226" cy="3391559"/>
          </a:xfrm>
        </p:spPr>
        <p:txBody>
          <a:bodyPr>
            <a:noAutofit/>
          </a:bodyPr>
          <a:lstStyle/>
          <a:p>
            <a:r>
              <a:rPr lang="en-US" dirty="0"/>
              <a:t>Use steps to break down the writing process.</a:t>
            </a:r>
          </a:p>
        </p:txBody>
      </p:sp>
      <p:sp>
        <p:nvSpPr>
          <p:cNvPr id="6" name="Footer Placeholder 5">
            <a:extLst>
              <a:ext uri="{FF2B5EF4-FFF2-40B4-BE49-F238E27FC236}">
                <a16:creationId xmlns:a16="http://schemas.microsoft.com/office/drawing/2014/main" id="{C3464493-BF91-4640-B2F6-A587377F81A6}"/>
              </a:ext>
            </a:extLst>
          </p:cNvPr>
          <p:cNvSpPr>
            <a:spLocks noGrp="1"/>
          </p:cNvSpPr>
          <p:nvPr>
            <p:ph type="ftr" sz="quarter" idx="15"/>
          </p:nvPr>
        </p:nvSpPr>
        <p:spPr>
          <a:xfrm>
            <a:off x="3109566" y="6340256"/>
            <a:ext cx="5972867" cy="365125"/>
          </a:xfrm>
        </p:spPr>
        <p:txBody>
          <a:bodyPr/>
          <a:lstStyle/>
          <a:p>
            <a:r>
              <a:rPr lang="en-US" i="1">
                <a:hlinkClick r:id="rId3"/>
              </a:rPr>
              <a:t>Communication Essentials for College, CC BY-NC 4.0, except where noted </a:t>
            </a:r>
            <a:endParaRPr lang="en-US"/>
          </a:p>
        </p:txBody>
      </p:sp>
      <p:sp>
        <p:nvSpPr>
          <p:cNvPr id="7" name="Slide Number Placeholder 6">
            <a:extLst>
              <a:ext uri="{FF2B5EF4-FFF2-40B4-BE49-F238E27FC236}">
                <a16:creationId xmlns:a16="http://schemas.microsoft.com/office/drawing/2014/main" id="{9DDDDC91-50CF-419E-BE98-E4403F2A8593}"/>
              </a:ext>
            </a:extLst>
          </p:cNvPr>
          <p:cNvSpPr>
            <a:spLocks noGrp="1"/>
          </p:cNvSpPr>
          <p:nvPr>
            <p:ph type="sldNum" sz="quarter" idx="16"/>
          </p:nvPr>
        </p:nvSpPr>
        <p:spPr/>
        <p:txBody>
          <a:bodyPr/>
          <a:lstStyle/>
          <a:p>
            <a:fld id="{0E830361-1618-43BA-8AB7-493978DD9A9F}" type="slidenum">
              <a:rPr lang="en-US" smtClean="0"/>
              <a:t>3</a:t>
            </a:fld>
            <a:endParaRPr lang="en-US"/>
          </a:p>
        </p:txBody>
      </p:sp>
    </p:spTree>
    <p:extLst>
      <p:ext uri="{BB962C8B-B14F-4D97-AF65-F5344CB8AC3E}">
        <p14:creationId xmlns:p14="http://schemas.microsoft.com/office/powerpoint/2010/main" val="1573012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C0935-FCBC-40F5-8F43-65EB6F7AF39F}"/>
              </a:ext>
            </a:extLst>
          </p:cNvPr>
          <p:cNvSpPr>
            <a:spLocks noGrp="1"/>
          </p:cNvSpPr>
          <p:nvPr>
            <p:ph type="title"/>
          </p:nvPr>
        </p:nvSpPr>
        <p:spPr/>
        <p:txBody>
          <a:bodyPr/>
          <a:lstStyle/>
          <a:p>
            <a:r>
              <a:rPr lang="en-US" dirty="0"/>
              <a:t>Constructing Topic Outlines</a:t>
            </a:r>
          </a:p>
        </p:txBody>
      </p:sp>
      <p:sp>
        <p:nvSpPr>
          <p:cNvPr id="3" name="Content Placeholder 2">
            <a:extLst>
              <a:ext uri="{FF2B5EF4-FFF2-40B4-BE49-F238E27FC236}">
                <a16:creationId xmlns:a16="http://schemas.microsoft.com/office/drawing/2014/main" id="{1543F62F-F37F-4CE8-B6B4-98060BFF7853}"/>
              </a:ext>
            </a:extLst>
          </p:cNvPr>
          <p:cNvSpPr>
            <a:spLocks noGrp="1"/>
          </p:cNvSpPr>
          <p:nvPr>
            <p:ph idx="1"/>
          </p:nvPr>
        </p:nvSpPr>
        <p:spPr/>
        <p:txBody>
          <a:bodyPr/>
          <a:lstStyle/>
          <a:p>
            <a:r>
              <a:rPr lang="en-US" dirty="0"/>
              <a:t>A topic outline uses words or phrases instead of complete sentences</a:t>
            </a:r>
          </a:p>
          <a:p>
            <a:r>
              <a:rPr lang="en-US" dirty="0"/>
              <a:t>Outline is short and simple</a:t>
            </a:r>
          </a:p>
          <a:p>
            <a:r>
              <a:rPr lang="en-US" dirty="0"/>
              <a:t>Easy to understand</a:t>
            </a:r>
          </a:p>
        </p:txBody>
      </p:sp>
      <p:sp>
        <p:nvSpPr>
          <p:cNvPr id="4" name="Footer Placeholder 3">
            <a:extLst>
              <a:ext uri="{FF2B5EF4-FFF2-40B4-BE49-F238E27FC236}">
                <a16:creationId xmlns:a16="http://schemas.microsoft.com/office/drawing/2014/main" id="{7643B1CA-EFA1-41CD-9DFF-B9EA7106795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FB2428F7-9827-4EAC-ACE4-F98EA4900F6A}"/>
              </a:ext>
            </a:extLst>
          </p:cNvPr>
          <p:cNvSpPr>
            <a:spLocks noGrp="1"/>
          </p:cNvSpPr>
          <p:nvPr>
            <p:ph type="sldNum" sz="quarter" idx="12"/>
          </p:nvPr>
        </p:nvSpPr>
        <p:spPr/>
        <p:txBody>
          <a:bodyPr/>
          <a:lstStyle/>
          <a:p>
            <a:fld id="{0E830361-1618-43BA-8AB7-493978DD9A9F}" type="slidenum">
              <a:rPr lang="en-US" smtClean="0"/>
              <a:t>30</a:t>
            </a:fld>
            <a:endParaRPr lang="en-US"/>
          </a:p>
        </p:txBody>
      </p:sp>
    </p:spTree>
    <p:extLst>
      <p:ext uri="{BB962C8B-B14F-4D97-AF65-F5344CB8AC3E}">
        <p14:creationId xmlns:p14="http://schemas.microsoft.com/office/powerpoint/2010/main" val="3259395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39A44-03DB-4615-9605-81E085564CA1}"/>
              </a:ext>
            </a:extLst>
          </p:cNvPr>
          <p:cNvSpPr>
            <a:spLocks noGrp="1"/>
          </p:cNvSpPr>
          <p:nvPr>
            <p:ph type="title"/>
          </p:nvPr>
        </p:nvSpPr>
        <p:spPr/>
        <p:txBody>
          <a:bodyPr/>
          <a:lstStyle/>
          <a:p>
            <a:r>
              <a:rPr lang="en-US" dirty="0"/>
              <a:t>Constructing Sentence Outlines</a:t>
            </a:r>
          </a:p>
        </p:txBody>
      </p:sp>
      <p:sp>
        <p:nvSpPr>
          <p:cNvPr id="3" name="Content Placeholder 2">
            <a:extLst>
              <a:ext uri="{FF2B5EF4-FFF2-40B4-BE49-F238E27FC236}">
                <a16:creationId xmlns:a16="http://schemas.microsoft.com/office/drawing/2014/main" id="{C639C988-7159-4AB6-961A-C1952C81AAC0}"/>
              </a:ext>
            </a:extLst>
          </p:cNvPr>
          <p:cNvSpPr>
            <a:spLocks noGrp="1"/>
          </p:cNvSpPr>
          <p:nvPr>
            <p:ph idx="1"/>
          </p:nvPr>
        </p:nvSpPr>
        <p:spPr/>
        <p:txBody>
          <a:bodyPr/>
          <a:lstStyle/>
          <a:p>
            <a:r>
              <a:rPr lang="en-US" dirty="0"/>
              <a:t>Complete sentences are used instead of words and phrases</a:t>
            </a:r>
          </a:p>
          <a:p>
            <a:r>
              <a:rPr lang="en-US" dirty="0"/>
              <a:t>Detailed and closer to a draft</a:t>
            </a:r>
          </a:p>
          <a:p>
            <a:r>
              <a:rPr lang="en-US" dirty="0"/>
              <a:t>Gives you clarity </a:t>
            </a:r>
          </a:p>
        </p:txBody>
      </p:sp>
      <p:sp>
        <p:nvSpPr>
          <p:cNvPr id="4" name="Footer Placeholder 3">
            <a:extLst>
              <a:ext uri="{FF2B5EF4-FFF2-40B4-BE49-F238E27FC236}">
                <a16:creationId xmlns:a16="http://schemas.microsoft.com/office/drawing/2014/main" id="{2A909B5E-8E63-4256-ADD0-D68116A5DC8F}"/>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26B2D270-657C-427F-8853-C2290B93410C}"/>
              </a:ext>
            </a:extLst>
          </p:cNvPr>
          <p:cNvSpPr>
            <a:spLocks noGrp="1"/>
          </p:cNvSpPr>
          <p:nvPr>
            <p:ph type="sldNum" sz="quarter" idx="12"/>
          </p:nvPr>
        </p:nvSpPr>
        <p:spPr/>
        <p:txBody>
          <a:bodyPr/>
          <a:lstStyle/>
          <a:p>
            <a:fld id="{0E830361-1618-43BA-8AB7-493978DD9A9F}" type="slidenum">
              <a:rPr lang="en-US" smtClean="0"/>
              <a:t>31</a:t>
            </a:fld>
            <a:endParaRPr lang="en-US"/>
          </a:p>
        </p:txBody>
      </p:sp>
    </p:spTree>
    <p:extLst>
      <p:ext uri="{BB962C8B-B14F-4D97-AF65-F5344CB8AC3E}">
        <p14:creationId xmlns:p14="http://schemas.microsoft.com/office/powerpoint/2010/main" val="3041396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3.3 - Key Takeaways</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dirty="0"/>
              <a:t>Writers must put their ideas in order so the assignment makes sense. The most common orders are chronological order, spatial order, and order of importance.</a:t>
            </a:r>
          </a:p>
          <a:p>
            <a:r>
              <a:rPr lang="en-US" dirty="0"/>
              <a:t>After gathering and evaluating the information you found for your essay, the next step is to write a working, or preliminary, thesis statement.</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32</a:t>
            </a:fld>
            <a:endParaRPr lang="en-US"/>
          </a:p>
        </p:txBody>
      </p:sp>
    </p:spTree>
    <p:extLst>
      <p:ext uri="{BB962C8B-B14F-4D97-AF65-F5344CB8AC3E}">
        <p14:creationId xmlns:p14="http://schemas.microsoft.com/office/powerpoint/2010/main" val="41671960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3.3 - Key Takeaways (Continued 1)</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dirty="0"/>
              <a:t>The working thesis statement expresses the main idea that you want to develop in the entire piece of writing. It can be modified as you continue the writing process.</a:t>
            </a:r>
          </a:p>
          <a:p>
            <a:r>
              <a:rPr lang="en-US" dirty="0"/>
              <a:t>Effective writers prepare a formal outline to organize their main ideas and supporting details in the order they will be presented.</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33</a:t>
            </a:fld>
            <a:endParaRPr lang="en-US"/>
          </a:p>
        </p:txBody>
      </p:sp>
    </p:spTree>
    <p:extLst>
      <p:ext uri="{BB962C8B-B14F-4D97-AF65-F5344CB8AC3E}">
        <p14:creationId xmlns:p14="http://schemas.microsoft.com/office/powerpoint/2010/main" val="38108731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3.3 - Key Takeaways (Continued 2)</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dirty="0"/>
              <a:t>A topic outline uses words and phrases to express the ideas.</a:t>
            </a:r>
          </a:p>
          <a:p>
            <a:r>
              <a:rPr lang="en-US" dirty="0"/>
              <a:t>A sentence outline uses complete sentences to express the ideas.</a:t>
            </a:r>
          </a:p>
          <a:p>
            <a:r>
              <a:rPr lang="en-US" dirty="0"/>
              <a:t>The writer’s thesis statement begins the outline, and the outline ends with suggestions for the concluding paragraph.</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34</a:t>
            </a:fld>
            <a:endParaRPr lang="en-US"/>
          </a:p>
        </p:txBody>
      </p:sp>
    </p:spTree>
    <p:extLst>
      <p:ext uri="{BB962C8B-B14F-4D97-AF65-F5344CB8AC3E}">
        <p14:creationId xmlns:p14="http://schemas.microsoft.com/office/powerpoint/2010/main" val="28585244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36D9-663F-4C11-977A-2690484F7CA9}"/>
              </a:ext>
            </a:extLst>
          </p:cNvPr>
          <p:cNvSpPr>
            <a:spLocks noGrp="1"/>
          </p:cNvSpPr>
          <p:nvPr>
            <p:ph type="title"/>
          </p:nvPr>
        </p:nvSpPr>
        <p:spPr/>
        <p:txBody>
          <a:bodyPr/>
          <a:lstStyle/>
          <a:p>
            <a:r>
              <a:rPr lang="en-US" dirty="0"/>
              <a:t>3.4 - Drafting</a:t>
            </a:r>
          </a:p>
        </p:txBody>
      </p:sp>
      <p:sp>
        <p:nvSpPr>
          <p:cNvPr id="4" name="Text Placeholder 3">
            <a:extLst>
              <a:ext uri="{FF2B5EF4-FFF2-40B4-BE49-F238E27FC236}">
                <a16:creationId xmlns:a16="http://schemas.microsoft.com/office/drawing/2014/main" id="{4221D171-0211-44BF-9CE1-F1E03A8F5781}"/>
              </a:ext>
            </a:extLst>
          </p:cNvPr>
          <p:cNvSpPr>
            <a:spLocks noGrp="1"/>
          </p:cNvSpPr>
          <p:nvPr>
            <p:ph type="body" sz="quarter" idx="13"/>
          </p:nvPr>
        </p:nvSpPr>
        <p:spPr/>
        <p:txBody>
          <a:bodyPr>
            <a:normAutofit fontScale="85000" lnSpcReduction="20000"/>
          </a:bodyPr>
          <a:lstStyle/>
          <a:p>
            <a:r>
              <a:rPr lang="en-US" dirty="0"/>
              <a:t>Learning Objectives</a:t>
            </a:r>
          </a:p>
        </p:txBody>
      </p:sp>
      <p:sp>
        <p:nvSpPr>
          <p:cNvPr id="3" name="Content Placeholder 2">
            <a:extLst>
              <a:ext uri="{FF2B5EF4-FFF2-40B4-BE49-F238E27FC236}">
                <a16:creationId xmlns:a16="http://schemas.microsoft.com/office/drawing/2014/main" id="{E5015D1B-9F4E-4310-8106-820B252E7694}"/>
              </a:ext>
            </a:extLst>
          </p:cNvPr>
          <p:cNvSpPr>
            <a:spLocks noGrp="1"/>
          </p:cNvSpPr>
          <p:nvPr>
            <p:ph idx="1"/>
          </p:nvPr>
        </p:nvSpPr>
        <p:spPr/>
        <p:txBody>
          <a:bodyPr/>
          <a:lstStyle/>
          <a:p>
            <a:r>
              <a:rPr lang="en-US" dirty="0"/>
              <a:t>Identify drafting strategies that improve writing.</a:t>
            </a:r>
          </a:p>
          <a:p>
            <a:r>
              <a:rPr lang="en-US" dirty="0"/>
              <a:t>Use drafting strategies to prepare the first draft of an essay.</a:t>
            </a:r>
          </a:p>
        </p:txBody>
      </p:sp>
      <p:sp>
        <p:nvSpPr>
          <p:cNvPr id="5" name="Footer Placeholder 4">
            <a:extLst>
              <a:ext uri="{FF2B5EF4-FFF2-40B4-BE49-F238E27FC236}">
                <a16:creationId xmlns:a16="http://schemas.microsoft.com/office/drawing/2014/main" id="{5BF3A408-7A32-416B-97C7-5B8E0EDA4B79}"/>
              </a:ext>
            </a:extLst>
          </p:cNvPr>
          <p:cNvSpPr>
            <a:spLocks noGrp="1"/>
          </p:cNvSpPr>
          <p:nvPr>
            <p:ph type="ftr" sz="quarter" idx="15"/>
          </p:nvPr>
        </p:nvSpPr>
        <p:spPr/>
        <p:txBody>
          <a:bodyPr/>
          <a:lstStyle/>
          <a:p>
            <a:r>
              <a:rPr lang="en-US" i="1">
                <a:hlinkClick r:id="rId3"/>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D852C052-A6A8-41B9-B455-157FDDA21BE1}"/>
              </a:ext>
            </a:extLst>
          </p:cNvPr>
          <p:cNvSpPr>
            <a:spLocks noGrp="1"/>
          </p:cNvSpPr>
          <p:nvPr>
            <p:ph type="sldNum" sz="quarter" idx="16"/>
          </p:nvPr>
        </p:nvSpPr>
        <p:spPr/>
        <p:txBody>
          <a:bodyPr/>
          <a:lstStyle/>
          <a:p>
            <a:fld id="{0E830361-1618-43BA-8AB7-493978DD9A9F}" type="slidenum">
              <a:rPr lang="en-US" smtClean="0"/>
              <a:t>35</a:t>
            </a:fld>
            <a:endParaRPr lang="en-US"/>
          </a:p>
        </p:txBody>
      </p:sp>
    </p:spTree>
    <p:extLst>
      <p:ext uri="{BB962C8B-B14F-4D97-AF65-F5344CB8AC3E}">
        <p14:creationId xmlns:p14="http://schemas.microsoft.com/office/powerpoint/2010/main" val="20353806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62BDC-52A7-4A2B-881E-CADDC466DDD2}"/>
              </a:ext>
            </a:extLst>
          </p:cNvPr>
          <p:cNvSpPr>
            <a:spLocks noGrp="1"/>
          </p:cNvSpPr>
          <p:nvPr>
            <p:ph type="title"/>
          </p:nvPr>
        </p:nvSpPr>
        <p:spPr/>
        <p:txBody>
          <a:bodyPr/>
          <a:lstStyle/>
          <a:p>
            <a:r>
              <a:rPr lang="en-US" dirty="0"/>
              <a:t>Getting Started: Strategies For Drafting</a:t>
            </a:r>
          </a:p>
        </p:txBody>
      </p:sp>
      <p:sp>
        <p:nvSpPr>
          <p:cNvPr id="3" name="Content Placeholder 2">
            <a:extLst>
              <a:ext uri="{FF2B5EF4-FFF2-40B4-BE49-F238E27FC236}">
                <a16:creationId xmlns:a16="http://schemas.microsoft.com/office/drawing/2014/main" id="{54CCA32A-4777-4EC6-8B83-DC8AB00DDA4C}"/>
              </a:ext>
            </a:extLst>
          </p:cNvPr>
          <p:cNvSpPr>
            <a:spLocks noGrp="1"/>
          </p:cNvSpPr>
          <p:nvPr>
            <p:ph idx="1"/>
          </p:nvPr>
        </p:nvSpPr>
        <p:spPr/>
        <p:txBody>
          <a:bodyPr/>
          <a:lstStyle/>
          <a:p>
            <a:r>
              <a:rPr lang="en-US" dirty="0"/>
              <a:t>This stage in the writing process is to draft a complete first version of a standard five-paragraph essay</a:t>
            </a:r>
          </a:p>
          <a:p>
            <a:r>
              <a:rPr lang="en-US" dirty="0"/>
              <a:t>Five-paragraph essay includes</a:t>
            </a:r>
          </a:p>
          <a:p>
            <a:pPr lvl="1"/>
            <a:r>
              <a:rPr lang="en-US" dirty="0"/>
              <a:t>An Introduction </a:t>
            </a:r>
          </a:p>
          <a:p>
            <a:pPr lvl="1"/>
            <a:r>
              <a:rPr lang="en-US" dirty="0"/>
              <a:t>Three Body Paragraphs</a:t>
            </a:r>
          </a:p>
          <a:p>
            <a:pPr lvl="1"/>
            <a:r>
              <a:rPr lang="en-US" dirty="0"/>
              <a:t>A Conclusion</a:t>
            </a:r>
          </a:p>
          <a:p>
            <a:endParaRPr lang="en-US" dirty="0"/>
          </a:p>
          <a:p>
            <a:endParaRPr lang="en-US" dirty="0"/>
          </a:p>
        </p:txBody>
      </p:sp>
      <p:sp>
        <p:nvSpPr>
          <p:cNvPr id="4" name="Footer Placeholder 3">
            <a:extLst>
              <a:ext uri="{FF2B5EF4-FFF2-40B4-BE49-F238E27FC236}">
                <a16:creationId xmlns:a16="http://schemas.microsoft.com/office/drawing/2014/main" id="{A4B5EA0B-0738-4E46-B17A-9FAB06F08D81}"/>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67852950-1698-4D16-982A-9985BFF8132D}"/>
              </a:ext>
            </a:extLst>
          </p:cNvPr>
          <p:cNvSpPr>
            <a:spLocks noGrp="1"/>
          </p:cNvSpPr>
          <p:nvPr>
            <p:ph type="sldNum" sz="quarter" idx="12"/>
          </p:nvPr>
        </p:nvSpPr>
        <p:spPr/>
        <p:txBody>
          <a:bodyPr/>
          <a:lstStyle/>
          <a:p>
            <a:fld id="{0E830361-1618-43BA-8AB7-493978DD9A9F}" type="slidenum">
              <a:rPr lang="en-US" smtClean="0"/>
              <a:t>36</a:t>
            </a:fld>
            <a:endParaRPr lang="en-US"/>
          </a:p>
        </p:txBody>
      </p:sp>
    </p:spTree>
    <p:extLst>
      <p:ext uri="{BB962C8B-B14F-4D97-AF65-F5344CB8AC3E}">
        <p14:creationId xmlns:p14="http://schemas.microsoft.com/office/powerpoint/2010/main" val="5196597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62BDC-52A7-4A2B-881E-CADDC466DDD2}"/>
              </a:ext>
            </a:extLst>
          </p:cNvPr>
          <p:cNvSpPr>
            <a:spLocks noGrp="1"/>
          </p:cNvSpPr>
          <p:nvPr>
            <p:ph type="title"/>
          </p:nvPr>
        </p:nvSpPr>
        <p:spPr/>
        <p:txBody>
          <a:bodyPr/>
          <a:lstStyle/>
          <a:p>
            <a:r>
              <a:rPr lang="en-US" dirty="0"/>
              <a:t>Making the Writing Process Work for You</a:t>
            </a:r>
          </a:p>
        </p:txBody>
      </p:sp>
      <p:sp>
        <p:nvSpPr>
          <p:cNvPr id="3" name="Content Placeholder 2">
            <a:extLst>
              <a:ext uri="{FF2B5EF4-FFF2-40B4-BE49-F238E27FC236}">
                <a16:creationId xmlns:a16="http://schemas.microsoft.com/office/drawing/2014/main" id="{54CCA32A-4777-4EC6-8B83-DC8AB00DDA4C}"/>
              </a:ext>
            </a:extLst>
          </p:cNvPr>
          <p:cNvSpPr>
            <a:spLocks noGrp="1"/>
          </p:cNvSpPr>
          <p:nvPr>
            <p:ph idx="1"/>
          </p:nvPr>
        </p:nvSpPr>
        <p:spPr/>
        <p:txBody>
          <a:bodyPr/>
          <a:lstStyle/>
          <a:p>
            <a:r>
              <a:rPr lang="en-US" dirty="0"/>
              <a:t>Begin writing with the part you know the most about</a:t>
            </a:r>
          </a:p>
          <a:p>
            <a:r>
              <a:rPr lang="en-US" dirty="0"/>
              <a:t>Write one paragraph at a time and then stop</a:t>
            </a:r>
          </a:p>
          <a:p>
            <a:r>
              <a:rPr lang="en-US" dirty="0"/>
              <a:t>Take short breaks to refresh your mind</a:t>
            </a:r>
          </a:p>
          <a:p>
            <a:r>
              <a:rPr lang="en-US" dirty="0"/>
              <a:t>Be reasonable with your goals</a:t>
            </a:r>
          </a:p>
          <a:p>
            <a:r>
              <a:rPr lang="en-US" dirty="0"/>
              <a:t>Keep your audience and purpose in mind as you write</a:t>
            </a:r>
          </a:p>
        </p:txBody>
      </p:sp>
      <p:sp>
        <p:nvSpPr>
          <p:cNvPr id="7" name="Rectangle 6">
            <a:extLst>
              <a:ext uri="{FF2B5EF4-FFF2-40B4-BE49-F238E27FC236}">
                <a16:creationId xmlns:a16="http://schemas.microsoft.com/office/drawing/2014/main" id="{E8DF9A8A-3745-4450-A552-FE2CD14D90C4}"/>
              </a:ext>
            </a:extLst>
          </p:cNvPr>
          <p:cNvSpPr/>
          <p:nvPr/>
        </p:nvSpPr>
        <p:spPr>
          <a:xfrm>
            <a:off x="9839368" y="5891104"/>
            <a:ext cx="1990032" cy="375552"/>
          </a:xfrm>
          <a:prstGeom prst="rect">
            <a:avLst/>
          </a:prstGeom>
        </p:spPr>
        <p:txBody>
          <a:bodyPr wrap="none">
            <a:spAutoFit/>
          </a:bodyPr>
          <a:lstStyle/>
          <a:p>
            <a:pPr>
              <a:lnSpc>
                <a:spcPct val="107000"/>
              </a:lnSpc>
              <a:spcAft>
                <a:spcPts val="800"/>
              </a:spcAft>
            </a:pP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(Booth et al., 2022)</a:t>
            </a:r>
          </a:p>
        </p:txBody>
      </p:sp>
      <p:sp>
        <p:nvSpPr>
          <p:cNvPr id="4" name="Footer Placeholder 3">
            <a:extLst>
              <a:ext uri="{FF2B5EF4-FFF2-40B4-BE49-F238E27FC236}">
                <a16:creationId xmlns:a16="http://schemas.microsoft.com/office/drawing/2014/main" id="{A4B5EA0B-0738-4E46-B17A-9FAB06F08D81}"/>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67852950-1698-4D16-982A-9985BFF8132D}"/>
              </a:ext>
            </a:extLst>
          </p:cNvPr>
          <p:cNvSpPr>
            <a:spLocks noGrp="1"/>
          </p:cNvSpPr>
          <p:nvPr>
            <p:ph type="sldNum" sz="quarter" idx="12"/>
          </p:nvPr>
        </p:nvSpPr>
        <p:spPr/>
        <p:txBody>
          <a:bodyPr/>
          <a:lstStyle/>
          <a:p>
            <a:fld id="{0E830361-1618-43BA-8AB7-493978DD9A9F}" type="slidenum">
              <a:rPr lang="en-US" smtClean="0"/>
              <a:t>37</a:t>
            </a:fld>
            <a:endParaRPr lang="en-US"/>
          </a:p>
        </p:txBody>
      </p:sp>
    </p:spTree>
    <p:extLst>
      <p:ext uri="{BB962C8B-B14F-4D97-AF65-F5344CB8AC3E}">
        <p14:creationId xmlns:p14="http://schemas.microsoft.com/office/powerpoint/2010/main" val="24734477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62BDC-52A7-4A2B-881E-CADDC466DDD2}"/>
              </a:ext>
            </a:extLst>
          </p:cNvPr>
          <p:cNvSpPr>
            <a:spLocks noGrp="1"/>
          </p:cNvSpPr>
          <p:nvPr>
            <p:ph type="title"/>
          </p:nvPr>
        </p:nvSpPr>
        <p:spPr/>
        <p:txBody>
          <a:bodyPr/>
          <a:lstStyle/>
          <a:p>
            <a:r>
              <a:rPr lang="en-US" dirty="0"/>
              <a:t>Setting Goals for Your First Draft</a:t>
            </a:r>
          </a:p>
        </p:txBody>
      </p:sp>
      <p:sp>
        <p:nvSpPr>
          <p:cNvPr id="3" name="Content Placeholder 2">
            <a:extLst>
              <a:ext uri="{FF2B5EF4-FFF2-40B4-BE49-F238E27FC236}">
                <a16:creationId xmlns:a16="http://schemas.microsoft.com/office/drawing/2014/main" id="{54CCA32A-4777-4EC6-8B83-DC8AB00DDA4C}"/>
              </a:ext>
            </a:extLst>
          </p:cNvPr>
          <p:cNvSpPr>
            <a:spLocks noGrp="1"/>
          </p:cNvSpPr>
          <p:nvPr>
            <p:ph idx="1"/>
          </p:nvPr>
        </p:nvSpPr>
        <p:spPr/>
        <p:txBody>
          <a:bodyPr/>
          <a:lstStyle/>
          <a:p>
            <a:r>
              <a:rPr lang="en-US" dirty="0"/>
              <a:t>A draft is a complete first version of your paper, it is not the final version - you need to revise it</a:t>
            </a:r>
          </a:p>
          <a:p>
            <a:r>
              <a:rPr lang="en-US" dirty="0"/>
              <a:t>Revising your first draft lets you make changes to the paper before editing and proofreading it</a:t>
            </a:r>
          </a:p>
        </p:txBody>
      </p:sp>
      <p:sp>
        <p:nvSpPr>
          <p:cNvPr id="4" name="Footer Placeholder 3">
            <a:extLst>
              <a:ext uri="{FF2B5EF4-FFF2-40B4-BE49-F238E27FC236}">
                <a16:creationId xmlns:a16="http://schemas.microsoft.com/office/drawing/2014/main" id="{A4B5EA0B-0738-4E46-B17A-9FAB06F08D81}"/>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67852950-1698-4D16-982A-9985BFF8132D}"/>
              </a:ext>
            </a:extLst>
          </p:cNvPr>
          <p:cNvSpPr>
            <a:spLocks noGrp="1"/>
          </p:cNvSpPr>
          <p:nvPr>
            <p:ph type="sldNum" sz="quarter" idx="12"/>
          </p:nvPr>
        </p:nvSpPr>
        <p:spPr/>
        <p:txBody>
          <a:bodyPr/>
          <a:lstStyle/>
          <a:p>
            <a:fld id="{0E830361-1618-43BA-8AB7-493978DD9A9F}" type="slidenum">
              <a:rPr lang="en-US" smtClean="0"/>
              <a:t>38</a:t>
            </a:fld>
            <a:endParaRPr lang="en-US"/>
          </a:p>
        </p:txBody>
      </p:sp>
    </p:spTree>
    <p:extLst>
      <p:ext uri="{BB962C8B-B14F-4D97-AF65-F5344CB8AC3E}">
        <p14:creationId xmlns:p14="http://schemas.microsoft.com/office/powerpoint/2010/main" val="4274250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62BDC-52A7-4A2B-881E-CADDC466DDD2}"/>
              </a:ext>
            </a:extLst>
          </p:cNvPr>
          <p:cNvSpPr>
            <a:spLocks noGrp="1"/>
          </p:cNvSpPr>
          <p:nvPr>
            <p:ph type="title"/>
          </p:nvPr>
        </p:nvSpPr>
        <p:spPr/>
        <p:txBody>
          <a:bodyPr/>
          <a:lstStyle/>
          <a:p>
            <a:r>
              <a:rPr lang="en-US" dirty="0"/>
              <a:t>Discovering the Basic Elements of a First Draft</a:t>
            </a:r>
          </a:p>
        </p:txBody>
      </p:sp>
      <p:sp>
        <p:nvSpPr>
          <p:cNvPr id="3" name="Content Placeholder 2">
            <a:extLst>
              <a:ext uri="{FF2B5EF4-FFF2-40B4-BE49-F238E27FC236}">
                <a16:creationId xmlns:a16="http://schemas.microsoft.com/office/drawing/2014/main" id="{54CCA32A-4777-4EC6-8B83-DC8AB00DDA4C}"/>
              </a:ext>
            </a:extLst>
          </p:cNvPr>
          <p:cNvSpPr>
            <a:spLocks noGrp="1"/>
          </p:cNvSpPr>
          <p:nvPr>
            <p:ph idx="1"/>
          </p:nvPr>
        </p:nvSpPr>
        <p:spPr/>
        <p:txBody>
          <a:bodyPr/>
          <a:lstStyle/>
          <a:p>
            <a:pPr marL="0" indent="0">
              <a:buNone/>
            </a:pPr>
            <a:r>
              <a:rPr lang="en-US" dirty="0"/>
              <a:t>First draft includes:</a:t>
            </a:r>
          </a:p>
          <a:p>
            <a:r>
              <a:rPr lang="en-US" dirty="0"/>
              <a:t>An introduction that attracts the audience’s attention</a:t>
            </a:r>
          </a:p>
          <a:p>
            <a:r>
              <a:rPr lang="en-US" dirty="0"/>
              <a:t>A thesis Statement which presents the main point or controlling idea of the paper</a:t>
            </a:r>
          </a:p>
          <a:p>
            <a:r>
              <a:rPr lang="en-US" dirty="0"/>
              <a:t>A topic sentence in every paragraph that states the main idea and implies how it connects to the thesis statement </a:t>
            </a:r>
          </a:p>
          <a:p>
            <a:endParaRPr lang="en-US" dirty="0"/>
          </a:p>
        </p:txBody>
      </p:sp>
      <p:sp>
        <p:nvSpPr>
          <p:cNvPr id="7" name="Rectangle 6">
            <a:extLst>
              <a:ext uri="{FF2B5EF4-FFF2-40B4-BE49-F238E27FC236}">
                <a16:creationId xmlns:a16="http://schemas.microsoft.com/office/drawing/2014/main" id="{57A6D4A8-040A-483B-B6DA-867D63E6C967}"/>
              </a:ext>
            </a:extLst>
          </p:cNvPr>
          <p:cNvSpPr/>
          <p:nvPr/>
        </p:nvSpPr>
        <p:spPr>
          <a:xfrm>
            <a:off x="9798728" y="5891104"/>
            <a:ext cx="1990032" cy="375552"/>
          </a:xfrm>
          <a:prstGeom prst="rect">
            <a:avLst/>
          </a:prstGeom>
        </p:spPr>
        <p:txBody>
          <a:bodyPr wrap="none">
            <a:spAutoFit/>
          </a:bodyPr>
          <a:lstStyle/>
          <a:p>
            <a:pPr>
              <a:lnSpc>
                <a:spcPct val="107000"/>
              </a:lnSpc>
              <a:spcAft>
                <a:spcPts val="800"/>
              </a:spcAft>
            </a:pP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(Booth et al., 2022)</a:t>
            </a:r>
          </a:p>
        </p:txBody>
      </p:sp>
      <p:sp>
        <p:nvSpPr>
          <p:cNvPr id="4" name="Footer Placeholder 3">
            <a:extLst>
              <a:ext uri="{FF2B5EF4-FFF2-40B4-BE49-F238E27FC236}">
                <a16:creationId xmlns:a16="http://schemas.microsoft.com/office/drawing/2014/main" id="{A4B5EA0B-0738-4E46-B17A-9FAB06F08D81}"/>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67852950-1698-4D16-982A-9985BFF8132D}"/>
              </a:ext>
            </a:extLst>
          </p:cNvPr>
          <p:cNvSpPr>
            <a:spLocks noGrp="1"/>
          </p:cNvSpPr>
          <p:nvPr>
            <p:ph type="sldNum" sz="quarter" idx="12"/>
          </p:nvPr>
        </p:nvSpPr>
        <p:spPr/>
        <p:txBody>
          <a:bodyPr/>
          <a:lstStyle/>
          <a:p>
            <a:fld id="{0E830361-1618-43BA-8AB7-493978DD9A9F}" type="slidenum">
              <a:rPr lang="en-US" smtClean="0"/>
              <a:t>39</a:t>
            </a:fld>
            <a:endParaRPr lang="en-US"/>
          </a:p>
        </p:txBody>
      </p:sp>
    </p:spTree>
    <p:extLst>
      <p:ext uri="{BB962C8B-B14F-4D97-AF65-F5344CB8AC3E}">
        <p14:creationId xmlns:p14="http://schemas.microsoft.com/office/powerpoint/2010/main" val="2687504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D1A39-0614-4C61-A821-8BE96669EE80}"/>
              </a:ext>
            </a:extLst>
          </p:cNvPr>
          <p:cNvSpPr>
            <a:spLocks noGrp="1"/>
          </p:cNvSpPr>
          <p:nvPr>
            <p:ph type="title"/>
          </p:nvPr>
        </p:nvSpPr>
        <p:spPr/>
        <p:txBody>
          <a:bodyPr/>
          <a:lstStyle/>
          <a:p>
            <a:r>
              <a:rPr lang="en-US" dirty="0"/>
              <a:t>Prewriting</a:t>
            </a:r>
          </a:p>
        </p:txBody>
      </p:sp>
      <p:sp>
        <p:nvSpPr>
          <p:cNvPr id="3" name="Content Placeholder 2">
            <a:extLst>
              <a:ext uri="{FF2B5EF4-FFF2-40B4-BE49-F238E27FC236}">
                <a16:creationId xmlns:a16="http://schemas.microsoft.com/office/drawing/2014/main" id="{683A8536-FD60-4821-822C-56CA53650C0C}"/>
              </a:ext>
            </a:extLst>
          </p:cNvPr>
          <p:cNvSpPr>
            <a:spLocks noGrp="1"/>
          </p:cNvSpPr>
          <p:nvPr>
            <p:ph idx="1"/>
          </p:nvPr>
        </p:nvSpPr>
        <p:spPr/>
        <p:txBody>
          <a:bodyPr vert="horz" lIns="91440" tIns="45720" rIns="91440" bIns="45720" rtlCol="0" anchor="t">
            <a:normAutofit/>
          </a:bodyPr>
          <a:lstStyle/>
          <a:p>
            <a:pPr lvl="0"/>
            <a:r>
              <a:rPr lang="en-US" dirty="0"/>
              <a:t>There are the five steps in the writing process:</a:t>
            </a:r>
          </a:p>
          <a:p>
            <a:pPr lvl="1"/>
            <a:r>
              <a:rPr lang="en-US" dirty="0"/>
              <a:t>Prewriting</a:t>
            </a:r>
          </a:p>
          <a:p>
            <a:pPr lvl="1"/>
            <a:r>
              <a:rPr lang="en-US" dirty="0"/>
              <a:t>Outlining the structure of ideas</a:t>
            </a:r>
          </a:p>
          <a:p>
            <a:pPr lvl="1"/>
            <a:r>
              <a:rPr lang="en-US" dirty="0"/>
              <a:t>Writing a rough draft</a:t>
            </a:r>
          </a:p>
          <a:p>
            <a:pPr lvl="1"/>
            <a:r>
              <a:rPr lang="en-US" dirty="0"/>
              <a:t>Revising</a:t>
            </a:r>
          </a:p>
          <a:p>
            <a:pPr lvl="1"/>
            <a:r>
              <a:rPr lang="en-US" dirty="0"/>
              <a:t>Editing</a:t>
            </a:r>
          </a:p>
        </p:txBody>
      </p:sp>
      <p:sp>
        <p:nvSpPr>
          <p:cNvPr id="7" name="Rectangle 6">
            <a:extLst>
              <a:ext uri="{FF2B5EF4-FFF2-40B4-BE49-F238E27FC236}">
                <a16:creationId xmlns:a16="http://schemas.microsoft.com/office/drawing/2014/main" id="{94AC67D7-09F3-4A33-B669-A7E17B292397}"/>
              </a:ext>
            </a:extLst>
          </p:cNvPr>
          <p:cNvSpPr/>
          <p:nvPr/>
        </p:nvSpPr>
        <p:spPr>
          <a:xfrm>
            <a:off x="8843688" y="5838212"/>
            <a:ext cx="2510111" cy="375552"/>
          </a:xfrm>
          <a:prstGeom prst="rect">
            <a:avLst/>
          </a:prstGeom>
        </p:spPr>
        <p:txBody>
          <a:bodyPr wrap="none">
            <a:spAutoFit/>
          </a:bodyPr>
          <a:lstStyle/>
          <a:p>
            <a:pPr>
              <a:lnSpc>
                <a:spcPct val="107000"/>
              </a:lnSpc>
              <a:spcAft>
                <a:spcPts val="800"/>
              </a:spcAft>
            </a:pP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a:t>
            </a:r>
            <a:r>
              <a:rPr lang="en-US" dirty="0" err="1">
                <a:solidFill>
                  <a:srgbClr val="39393A"/>
                </a:solidFill>
                <a:latin typeface="Calibri" panose="020F0502020204030204" pitchFamily="34" charset="0"/>
                <a:ea typeface="Calibri" panose="020F0502020204030204" pitchFamily="34" charset="0"/>
                <a:cs typeface="Times New Roman" panose="02020603050405020304" pitchFamily="18" charset="0"/>
              </a:rPr>
              <a:t>Quibell</a:t>
            </a: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 &amp; Cramer, 2022)</a:t>
            </a:r>
          </a:p>
        </p:txBody>
      </p:sp>
      <p:sp>
        <p:nvSpPr>
          <p:cNvPr id="4" name="Footer Placeholder 3">
            <a:extLst>
              <a:ext uri="{FF2B5EF4-FFF2-40B4-BE49-F238E27FC236}">
                <a16:creationId xmlns:a16="http://schemas.microsoft.com/office/drawing/2014/main" id="{CC9E72FD-EA2E-40F0-A22B-32222B3B6ACD}"/>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6098CC0-D023-4BF9-949D-23DCE3DD2514}"/>
              </a:ext>
            </a:extLst>
          </p:cNvPr>
          <p:cNvSpPr>
            <a:spLocks noGrp="1"/>
          </p:cNvSpPr>
          <p:nvPr>
            <p:ph type="sldNum" sz="quarter" idx="12"/>
          </p:nvPr>
        </p:nvSpPr>
        <p:spPr/>
        <p:txBody>
          <a:bodyPr/>
          <a:lstStyle/>
          <a:p>
            <a:fld id="{0E830361-1618-43BA-8AB7-493978DD9A9F}" type="slidenum">
              <a:rPr lang="en-US" smtClean="0"/>
              <a:t>4</a:t>
            </a:fld>
            <a:endParaRPr lang="en-US"/>
          </a:p>
        </p:txBody>
      </p:sp>
    </p:spTree>
    <p:extLst>
      <p:ext uri="{BB962C8B-B14F-4D97-AF65-F5344CB8AC3E}">
        <p14:creationId xmlns:p14="http://schemas.microsoft.com/office/powerpoint/2010/main" val="8766942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62BDC-52A7-4A2B-881E-CADDC466DDD2}"/>
              </a:ext>
            </a:extLst>
          </p:cNvPr>
          <p:cNvSpPr>
            <a:spLocks noGrp="1"/>
          </p:cNvSpPr>
          <p:nvPr>
            <p:ph type="title"/>
          </p:nvPr>
        </p:nvSpPr>
        <p:spPr/>
        <p:txBody>
          <a:bodyPr>
            <a:normAutofit fontScale="90000"/>
          </a:bodyPr>
          <a:lstStyle/>
          <a:p>
            <a:r>
              <a:rPr lang="en-US" dirty="0"/>
              <a:t>Discovering the Basic Elements of a First Draft</a:t>
            </a:r>
            <a:br>
              <a:rPr lang="en-US" dirty="0"/>
            </a:br>
            <a:r>
              <a:rPr lang="en-US" dirty="0"/>
              <a:t>(Continued)</a:t>
            </a:r>
          </a:p>
        </p:txBody>
      </p:sp>
      <p:sp>
        <p:nvSpPr>
          <p:cNvPr id="3" name="Content Placeholder 2">
            <a:extLst>
              <a:ext uri="{FF2B5EF4-FFF2-40B4-BE49-F238E27FC236}">
                <a16:creationId xmlns:a16="http://schemas.microsoft.com/office/drawing/2014/main" id="{54CCA32A-4777-4EC6-8B83-DC8AB00DDA4C}"/>
              </a:ext>
            </a:extLst>
          </p:cNvPr>
          <p:cNvSpPr>
            <a:spLocks noGrp="1"/>
          </p:cNvSpPr>
          <p:nvPr>
            <p:ph idx="1"/>
          </p:nvPr>
        </p:nvSpPr>
        <p:spPr/>
        <p:txBody>
          <a:bodyPr/>
          <a:lstStyle/>
          <a:p>
            <a:pPr marL="0" indent="0">
              <a:buNone/>
            </a:pPr>
            <a:r>
              <a:rPr lang="en-US" dirty="0"/>
              <a:t>Elements of a first draft continued: </a:t>
            </a:r>
          </a:p>
          <a:p>
            <a:r>
              <a:rPr lang="en-US" dirty="0"/>
              <a:t>Supporting sentences for every paragraph to explain the topic sentence (facts, examples, other details)</a:t>
            </a:r>
          </a:p>
          <a:p>
            <a:r>
              <a:rPr lang="en-US" dirty="0"/>
              <a:t> A Conclusion to reiterate the thesis statement and makes the reader feel like the paper is complete</a:t>
            </a:r>
          </a:p>
          <a:p>
            <a:endParaRPr lang="en-US" dirty="0"/>
          </a:p>
        </p:txBody>
      </p:sp>
      <p:sp>
        <p:nvSpPr>
          <p:cNvPr id="7" name="Rectangle 6">
            <a:extLst>
              <a:ext uri="{FF2B5EF4-FFF2-40B4-BE49-F238E27FC236}">
                <a16:creationId xmlns:a16="http://schemas.microsoft.com/office/drawing/2014/main" id="{59851FA8-374E-459B-93AF-6FA869E31E8A}"/>
              </a:ext>
            </a:extLst>
          </p:cNvPr>
          <p:cNvSpPr/>
          <p:nvPr/>
        </p:nvSpPr>
        <p:spPr>
          <a:xfrm>
            <a:off x="9890168" y="5838212"/>
            <a:ext cx="1990032" cy="375552"/>
          </a:xfrm>
          <a:prstGeom prst="rect">
            <a:avLst/>
          </a:prstGeom>
        </p:spPr>
        <p:txBody>
          <a:bodyPr wrap="none">
            <a:spAutoFit/>
          </a:bodyPr>
          <a:lstStyle/>
          <a:p>
            <a:pPr>
              <a:lnSpc>
                <a:spcPct val="107000"/>
              </a:lnSpc>
              <a:spcAft>
                <a:spcPts val="800"/>
              </a:spcAft>
            </a:pP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(Booth et al., 2022)</a:t>
            </a:r>
          </a:p>
        </p:txBody>
      </p:sp>
      <p:sp>
        <p:nvSpPr>
          <p:cNvPr id="4" name="Footer Placeholder 3">
            <a:extLst>
              <a:ext uri="{FF2B5EF4-FFF2-40B4-BE49-F238E27FC236}">
                <a16:creationId xmlns:a16="http://schemas.microsoft.com/office/drawing/2014/main" id="{A4B5EA0B-0738-4E46-B17A-9FAB06F08D81}"/>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67852950-1698-4D16-982A-9985BFF8132D}"/>
              </a:ext>
            </a:extLst>
          </p:cNvPr>
          <p:cNvSpPr>
            <a:spLocks noGrp="1"/>
          </p:cNvSpPr>
          <p:nvPr>
            <p:ph type="sldNum" sz="quarter" idx="12"/>
          </p:nvPr>
        </p:nvSpPr>
        <p:spPr/>
        <p:txBody>
          <a:bodyPr/>
          <a:lstStyle/>
          <a:p>
            <a:fld id="{0E830361-1618-43BA-8AB7-493978DD9A9F}" type="slidenum">
              <a:rPr lang="en-US" smtClean="0"/>
              <a:t>40</a:t>
            </a:fld>
            <a:endParaRPr lang="en-US"/>
          </a:p>
        </p:txBody>
      </p:sp>
    </p:spTree>
    <p:extLst>
      <p:ext uri="{BB962C8B-B14F-4D97-AF65-F5344CB8AC3E}">
        <p14:creationId xmlns:p14="http://schemas.microsoft.com/office/powerpoint/2010/main" val="38766716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62BDC-52A7-4A2B-881E-CADDC466DDD2}"/>
              </a:ext>
            </a:extLst>
          </p:cNvPr>
          <p:cNvSpPr>
            <a:spLocks noGrp="1"/>
          </p:cNvSpPr>
          <p:nvPr>
            <p:ph type="title"/>
          </p:nvPr>
        </p:nvSpPr>
        <p:spPr/>
        <p:txBody>
          <a:bodyPr/>
          <a:lstStyle/>
          <a:p>
            <a:r>
              <a:rPr lang="en-US" dirty="0"/>
              <a:t>The Role of Topic Sentences</a:t>
            </a:r>
          </a:p>
        </p:txBody>
      </p:sp>
      <p:sp>
        <p:nvSpPr>
          <p:cNvPr id="3" name="Content Placeholder 2">
            <a:extLst>
              <a:ext uri="{FF2B5EF4-FFF2-40B4-BE49-F238E27FC236}">
                <a16:creationId xmlns:a16="http://schemas.microsoft.com/office/drawing/2014/main" id="{54CCA32A-4777-4EC6-8B83-DC8AB00DDA4C}"/>
              </a:ext>
            </a:extLst>
          </p:cNvPr>
          <p:cNvSpPr>
            <a:spLocks noGrp="1"/>
          </p:cNvSpPr>
          <p:nvPr>
            <p:ph idx="1"/>
          </p:nvPr>
        </p:nvSpPr>
        <p:spPr/>
        <p:txBody>
          <a:bodyPr/>
          <a:lstStyle/>
          <a:p>
            <a:r>
              <a:rPr lang="en-US" dirty="0"/>
              <a:t>Topic sentences creates the structure of the essay and makes the writer’s argument easy to understand and identify </a:t>
            </a:r>
          </a:p>
          <a:p>
            <a:r>
              <a:rPr lang="en-US" dirty="0"/>
              <a:t>It’s not mandatory to have topic sentence as your first sentence of paragraph and it’s placement depends on </a:t>
            </a:r>
          </a:p>
          <a:p>
            <a:r>
              <a:rPr lang="en-US" dirty="0"/>
              <a:t>Where the topic sentence is in a paragraph depends on: the purpose of assignment, the audience, and how the essay is arranged (the order)</a:t>
            </a:r>
          </a:p>
        </p:txBody>
      </p:sp>
      <p:sp>
        <p:nvSpPr>
          <p:cNvPr id="4" name="Footer Placeholder 3">
            <a:extLst>
              <a:ext uri="{FF2B5EF4-FFF2-40B4-BE49-F238E27FC236}">
                <a16:creationId xmlns:a16="http://schemas.microsoft.com/office/drawing/2014/main" id="{A4B5EA0B-0738-4E46-B17A-9FAB06F08D81}"/>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67852950-1698-4D16-982A-9985BFF8132D}"/>
              </a:ext>
            </a:extLst>
          </p:cNvPr>
          <p:cNvSpPr>
            <a:spLocks noGrp="1"/>
          </p:cNvSpPr>
          <p:nvPr>
            <p:ph type="sldNum" sz="quarter" idx="12"/>
          </p:nvPr>
        </p:nvSpPr>
        <p:spPr/>
        <p:txBody>
          <a:bodyPr/>
          <a:lstStyle/>
          <a:p>
            <a:fld id="{0E830361-1618-43BA-8AB7-493978DD9A9F}" type="slidenum">
              <a:rPr lang="en-US" smtClean="0"/>
              <a:t>41</a:t>
            </a:fld>
            <a:endParaRPr lang="en-US"/>
          </a:p>
        </p:txBody>
      </p:sp>
    </p:spTree>
    <p:extLst>
      <p:ext uri="{BB962C8B-B14F-4D97-AF65-F5344CB8AC3E}">
        <p14:creationId xmlns:p14="http://schemas.microsoft.com/office/powerpoint/2010/main" val="29155807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62BDC-52A7-4A2B-881E-CADDC466DDD2}"/>
              </a:ext>
            </a:extLst>
          </p:cNvPr>
          <p:cNvSpPr>
            <a:spLocks noGrp="1"/>
          </p:cNvSpPr>
          <p:nvPr>
            <p:ph type="title"/>
          </p:nvPr>
        </p:nvSpPr>
        <p:spPr/>
        <p:txBody>
          <a:bodyPr/>
          <a:lstStyle/>
          <a:p>
            <a:r>
              <a:rPr lang="en-US" dirty="0"/>
              <a:t>The Role of Topic Sentences (Continued)</a:t>
            </a:r>
          </a:p>
        </p:txBody>
      </p:sp>
      <p:sp>
        <p:nvSpPr>
          <p:cNvPr id="3" name="Content Placeholder 2">
            <a:extLst>
              <a:ext uri="{FF2B5EF4-FFF2-40B4-BE49-F238E27FC236}">
                <a16:creationId xmlns:a16="http://schemas.microsoft.com/office/drawing/2014/main" id="{54CCA32A-4777-4EC6-8B83-DC8AB00DDA4C}"/>
              </a:ext>
            </a:extLst>
          </p:cNvPr>
          <p:cNvSpPr>
            <a:spLocks noGrp="1"/>
          </p:cNvSpPr>
          <p:nvPr>
            <p:ph idx="1"/>
          </p:nvPr>
        </p:nvSpPr>
        <p:spPr/>
        <p:txBody>
          <a:bodyPr/>
          <a:lstStyle/>
          <a:p>
            <a:r>
              <a:rPr lang="en-US" dirty="0"/>
              <a:t>In a persuasive essay the topic sentence should be stated at the beginning of each paragraph</a:t>
            </a:r>
          </a:p>
          <a:p>
            <a:r>
              <a:rPr lang="en-US" dirty="0"/>
              <a:t>An essay using chronological order may have the topic sentence to be the final sentence</a:t>
            </a:r>
          </a:p>
          <a:p>
            <a:r>
              <a:rPr lang="en-US" dirty="0"/>
              <a:t>An essay using  spatial order may have  a topic sentence in the middle of a paragraph as the paragraph often starts with description</a:t>
            </a:r>
          </a:p>
          <a:p>
            <a:endParaRPr lang="en-US" dirty="0"/>
          </a:p>
        </p:txBody>
      </p:sp>
      <p:sp>
        <p:nvSpPr>
          <p:cNvPr id="4" name="Footer Placeholder 3">
            <a:extLst>
              <a:ext uri="{FF2B5EF4-FFF2-40B4-BE49-F238E27FC236}">
                <a16:creationId xmlns:a16="http://schemas.microsoft.com/office/drawing/2014/main" id="{A4B5EA0B-0738-4E46-B17A-9FAB06F08D81}"/>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67852950-1698-4D16-982A-9985BFF8132D}"/>
              </a:ext>
            </a:extLst>
          </p:cNvPr>
          <p:cNvSpPr>
            <a:spLocks noGrp="1"/>
          </p:cNvSpPr>
          <p:nvPr>
            <p:ph type="sldNum" sz="quarter" idx="12"/>
          </p:nvPr>
        </p:nvSpPr>
        <p:spPr/>
        <p:txBody>
          <a:bodyPr/>
          <a:lstStyle/>
          <a:p>
            <a:fld id="{0E830361-1618-43BA-8AB7-493978DD9A9F}" type="slidenum">
              <a:rPr lang="en-US" smtClean="0"/>
              <a:t>42</a:t>
            </a:fld>
            <a:endParaRPr lang="en-US"/>
          </a:p>
        </p:txBody>
      </p:sp>
    </p:spTree>
    <p:extLst>
      <p:ext uri="{BB962C8B-B14F-4D97-AF65-F5344CB8AC3E}">
        <p14:creationId xmlns:p14="http://schemas.microsoft.com/office/powerpoint/2010/main" val="29801130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62BDC-52A7-4A2B-881E-CADDC466DDD2}"/>
              </a:ext>
            </a:extLst>
          </p:cNvPr>
          <p:cNvSpPr>
            <a:spLocks noGrp="1"/>
          </p:cNvSpPr>
          <p:nvPr>
            <p:ph type="title"/>
          </p:nvPr>
        </p:nvSpPr>
        <p:spPr/>
        <p:txBody>
          <a:bodyPr/>
          <a:lstStyle/>
          <a:p>
            <a:r>
              <a:rPr lang="en-US" dirty="0"/>
              <a:t>Paragraphs</a:t>
            </a:r>
          </a:p>
        </p:txBody>
      </p:sp>
      <p:sp>
        <p:nvSpPr>
          <p:cNvPr id="3" name="Content Placeholder 2">
            <a:extLst>
              <a:ext uri="{FF2B5EF4-FFF2-40B4-BE49-F238E27FC236}">
                <a16:creationId xmlns:a16="http://schemas.microsoft.com/office/drawing/2014/main" id="{54CCA32A-4777-4EC6-8B83-DC8AB00DDA4C}"/>
              </a:ext>
            </a:extLst>
          </p:cNvPr>
          <p:cNvSpPr>
            <a:spLocks noGrp="1"/>
          </p:cNvSpPr>
          <p:nvPr>
            <p:ph idx="1"/>
          </p:nvPr>
        </p:nvSpPr>
        <p:spPr/>
        <p:txBody>
          <a:bodyPr/>
          <a:lstStyle/>
          <a:p>
            <a:r>
              <a:rPr lang="en-US" dirty="0"/>
              <a:t>Main structural component of essay that contains main ideas to support the thesis statement or controlling idea</a:t>
            </a:r>
          </a:p>
          <a:p>
            <a:r>
              <a:rPr lang="en-US" dirty="0"/>
              <a:t>A paragraph should be long enough to explain your idea and it should remain focused on the topic</a:t>
            </a:r>
          </a:p>
          <a:p>
            <a:r>
              <a:rPr lang="en-US" dirty="0"/>
              <a:t>It is ideal to keep a paragraph longer than one sentence and shorter than one full page of double-spaced text</a:t>
            </a:r>
          </a:p>
          <a:p>
            <a:endParaRPr lang="en-US" dirty="0"/>
          </a:p>
          <a:p>
            <a:endParaRPr lang="en-US" dirty="0"/>
          </a:p>
        </p:txBody>
      </p:sp>
      <p:sp>
        <p:nvSpPr>
          <p:cNvPr id="4" name="Footer Placeholder 3">
            <a:extLst>
              <a:ext uri="{FF2B5EF4-FFF2-40B4-BE49-F238E27FC236}">
                <a16:creationId xmlns:a16="http://schemas.microsoft.com/office/drawing/2014/main" id="{A4B5EA0B-0738-4E46-B17A-9FAB06F08D81}"/>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67852950-1698-4D16-982A-9985BFF8132D}"/>
              </a:ext>
            </a:extLst>
          </p:cNvPr>
          <p:cNvSpPr>
            <a:spLocks noGrp="1"/>
          </p:cNvSpPr>
          <p:nvPr>
            <p:ph type="sldNum" sz="quarter" idx="12"/>
          </p:nvPr>
        </p:nvSpPr>
        <p:spPr/>
        <p:txBody>
          <a:bodyPr/>
          <a:lstStyle/>
          <a:p>
            <a:fld id="{0E830361-1618-43BA-8AB7-493978DD9A9F}" type="slidenum">
              <a:rPr lang="en-US" smtClean="0"/>
              <a:t>43</a:t>
            </a:fld>
            <a:endParaRPr lang="en-US"/>
          </a:p>
        </p:txBody>
      </p:sp>
    </p:spTree>
    <p:extLst>
      <p:ext uri="{BB962C8B-B14F-4D97-AF65-F5344CB8AC3E}">
        <p14:creationId xmlns:p14="http://schemas.microsoft.com/office/powerpoint/2010/main" val="26893312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62BDC-52A7-4A2B-881E-CADDC466DDD2}"/>
              </a:ext>
            </a:extLst>
          </p:cNvPr>
          <p:cNvSpPr>
            <a:spLocks noGrp="1"/>
          </p:cNvSpPr>
          <p:nvPr>
            <p:ph type="title"/>
          </p:nvPr>
        </p:nvSpPr>
        <p:spPr/>
        <p:txBody>
          <a:bodyPr/>
          <a:lstStyle/>
          <a:p>
            <a:r>
              <a:rPr lang="en-US" dirty="0"/>
              <a:t>Starting Your First Draft</a:t>
            </a:r>
          </a:p>
        </p:txBody>
      </p:sp>
      <p:sp>
        <p:nvSpPr>
          <p:cNvPr id="3" name="Content Placeholder 2">
            <a:extLst>
              <a:ext uri="{FF2B5EF4-FFF2-40B4-BE49-F238E27FC236}">
                <a16:creationId xmlns:a16="http://schemas.microsoft.com/office/drawing/2014/main" id="{54CCA32A-4777-4EC6-8B83-DC8AB00DDA4C}"/>
              </a:ext>
            </a:extLst>
          </p:cNvPr>
          <p:cNvSpPr>
            <a:spLocks noGrp="1"/>
          </p:cNvSpPr>
          <p:nvPr>
            <p:ph idx="1"/>
          </p:nvPr>
        </p:nvSpPr>
        <p:spPr/>
        <p:txBody>
          <a:bodyPr/>
          <a:lstStyle/>
          <a:p>
            <a:r>
              <a:rPr lang="en-US" dirty="0"/>
              <a:t>Start drafting your essay by looking back at the thesis statement, audience and purpose of the essay</a:t>
            </a:r>
          </a:p>
          <a:p>
            <a:r>
              <a:rPr lang="en-US" dirty="0"/>
              <a:t>Use your outline as a reference guide to form the essay</a:t>
            </a:r>
          </a:p>
          <a:p>
            <a:r>
              <a:rPr lang="en-US" dirty="0"/>
              <a:t>Expand on ideas one by one in every paragraph</a:t>
            </a:r>
          </a:p>
        </p:txBody>
      </p:sp>
      <p:sp>
        <p:nvSpPr>
          <p:cNvPr id="4" name="Footer Placeholder 3">
            <a:extLst>
              <a:ext uri="{FF2B5EF4-FFF2-40B4-BE49-F238E27FC236}">
                <a16:creationId xmlns:a16="http://schemas.microsoft.com/office/drawing/2014/main" id="{A4B5EA0B-0738-4E46-B17A-9FAB06F08D81}"/>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67852950-1698-4D16-982A-9985BFF8132D}"/>
              </a:ext>
            </a:extLst>
          </p:cNvPr>
          <p:cNvSpPr>
            <a:spLocks noGrp="1"/>
          </p:cNvSpPr>
          <p:nvPr>
            <p:ph type="sldNum" sz="quarter" idx="12"/>
          </p:nvPr>
        </p:nvSpPr>
        <p:spPr/>
        <p:txBody>
          <a:bodyPr/>
          <a:lstStyle/>
          <a:p>
            <a:fld id="{0E830361-1618-43BA-8AB7-493978DD9A9F}" type="slidenum">
              <a:rPr lang="en-US" smtClean="0"/>
              <a:t>44</a:t>
            </a:fld>
            <a:endParaRPr lang="en-US"/>
          </a:p>
        </p:txBody>
      </p:sp>
    </p:spTree>
    <p:extLst>
      <p:ext uri="{BB962C8B-B14F-4D97-AF65-F5344CB8AC3E}">
        <p14:creationId xmlns:p14="http://schemas.microsoft.com/office/powerpoint/2010/main" val="25203416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62BDC-52A7-4A2B-881E-CADDC466DDD2}"/>
              </a:ext>
            </a:extLst>
          </p:cNvPr>
          <p:cNvSpPr>
            <a:spLocks noGrp="1"/>
          </p:cNvSpPr>
          <p:nvPr>
            <p:ph type="title"/>
          </p:nvPr>
        </p:nvSpPr>
        <p:spPr/>
        <p:txBody>
          <a:bodyPr/>
          <a:lstStyle/>
          <a:p>
            <a:r>
              <a:rPr lang="en-US" dirty="0"/>
              <a:t>Writing a Title</a:t>
            </a:r>
          </a:p>
        </p:txBody>
      </p:sp>
      <p:sp>
        <p:nvSpPr>
          <p:cNvPr id="3" name="Content Placeholder 2">
            <a:extLst>
              <a:ext uri="{FF2B5EF4-FFF2-40B4-BE49-F238E27FC236}">
                <a16:creationId xmlns:a16="http://schemas.microsoft.com/office/drawing/2014/main" id="{54CCA32A-4777-4EC6-8B83-DC8AB00DDA4C}"/>
              </a:ext>
            </a:extLst>
          </p:cNvPr>
          <p:cNvSpPr>
            <a:spLocks noGrp="1"/>
          </p:cNvSpPr>
          <p:nvPr>
            <p:ph idx="1"/>
          </p:nvPr>
        </p:nvSpPr>
        <p:spPr/>
        <p:txBody>
          <a:bodyPr/>
          <a:lstStyle/>
          <a:p>
            <a:r>
              <a:rPr lang="en-US" dirty="0"/>
              <a:t>Essay title is the first impression your reader will have</a:t>
            </a:r>
          </a:p>
          <a:p>
            <a:r>
              <a:rPr lang="en-US" dirty="0"/>
              <a:t>Should indicate the main point of the paper, similar to a newspaper headline</a:t>
            </a:r>
          </a:p>
          <a:p>
            <a:r>
              <a:rPr lang="en-US" dirty="0"/>
              <a:t>If the title engages the readers, they are more likely to continue reading</a:t>
            </a:r>
          </a:p>
          <a:p>
            <a:endParaRPr lang="en-US" dirty="0"/>
          </a:p>
        </p:txBody>
      </p:sp>
      <p:sp>
        <p:nvSpPr>
          <p:cNvPr id="4" name="Footer Placeholder 3">
            <a:extLst>
              <a:ext uri="{FF2B5EF4-FFF2-40B4-BE49-F238E27FC236}">
                <a16:creationId xmlns:a16="http://schemas.microsoft.com/office/drawing/2014/main" id="{A4B5EA0B-0738-4E46-B17A-9FAB06F08D81}"/>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67852950-1698-4D16-982A-9985BFF8132D}"/>
              </a:ext>
            </a:extLst>
          </p:cNvPr>
          <p:cNvSpPr>
            <a:spLocks noGrp="1"/>
          </p:cNvSpPr>
          <p:nvPr>
            <p:ph type="sldNum" sz="quarter" idx="12"/>
          </p:nvPr>
        </p:nvSpPr>
        <p:spPr/>
        <p:txBody>
          <a:bodyPr/>
          <a:lstStyle/>
          <a:p>
            <a:fld id="{0E830361-1618-43BA-8AB7-493978DD9A9F}" type="slidenum">
              <a:rPr lang="en-US" smtClean="0"/>
              <a:t>45</a:t>
            </a:fld>
            <a:endParaRPr lang="en-US"/>
          </a:p>
        </p:txBody>
      </p:sp>
    </p:spTree>
    <p:extLst>
      <p:ext uri="{BB962C8B-B14F-4D97-AF65-F5344CB8AC3E}">
        <p14:creationId xmlns:p14="http://schemas.microsoft.com/office/powerpoint/2010/main" val="4830781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3.4 - Key Takeaways</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dirty="0"/>
              <a:t>Make the writing process work for you. Use any and all of the strategies that help you move forward in the writing process.</a:t>
            </a:r>
          </a:p>
          <a:p>
            <a:r>
              <a:rPr lang="en-US" dirty="0"/>
              <a:t>Always be aware of your purpose for writing and the needs of your audience. Cater to those needs in every sensible way.</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46</a:t>
            </a:fld>
            <a:endParaRPr lang="en-US"/>
          </a:p>
        </p:txBody>
      </p:sp>
    </p:spTree>
    <p:extLst>
      <p:ext uri="{BB962C8B-B14F-4D97-AF65-F5344CB8AC3E}">
        <p14:creationId xmlns:p14="http://schemas.microsoft.com/office/powerpoint/2010/main" val="1743030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3.4 - Key Takeaways (Continued 1)</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dirty="0"/>
              <a:t>Remember to include all the key structural parts of an essay: a thesis statement that is part of your introductory paragraph, three or more body paragraphs as described in your outline, and a concluding paragraph. Then add an engaging title to draw in readers.</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47</a:t>
            </a:fld>
            <a:endParaRPr lang="en-US"/>
          </a:p>
        </p:txBody>
      </p:sp>
    </p:spTree>
    <p:extLst>
      <p:ext uri="{BB962C8B-B14F-4D97-AF65-F5344CB8AC3E}">
        <p14:creationId xmlns:p14="http://schemas.microsoft.com/office/powerpoint/2010/main" val="11929076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3.4 - Key Takeaways (Continued 2)</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dirty="0"/>
              <a:t>Use your topic outline or your sentence outline to guide the development of your paragraphs and the elaboration of your ideas. Each main idea, indicated by a roman numeral in your outline, becomes the topic of a new paragraph. Develop it with the supporting details and the subpoints of those details that you included in your outline.</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48</a:t>
            </a:fld>
            <a:endParaRPr lang="en-US"/>
          </a:p>
        </p:txBody>
      </p:sp>
    </p:spTree>
    <p:extLst>
      <p:ext uri="{BB962C8B-B14F-4D97-AF65-F5344CB8AC3E}">
        <p14:creationId xmlns:p14="http://schemas.microsoft.com/office/powerpoint/2010/main" val="31154142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4669B-75C9-4699-A332-D21D06E1E79A}"/>
              </a:ext>
            </a:extLst>
          </p:cNvPr>
          <p:cNvSpPr>
            <a:spLocks noGrp="1"/>
          </p:cNvSpPr>
          <p:nvPr>
            <p:ph type="title"/>
          </p:nvPr>
        </p:nvSpPr>
        <p:spPr/>
        <p:txBody>
          <a:bodyPr/>
          <a:lstStyle/>
          <a:p>
            <a:r>
              <a:rPr lang="en-US" dirty="0"/>
              <a:t>3.4 - Key Takeaways (Continued 3)</a:t>
            </a:r>
          </a:p>
        </p:txBody>
      </p:sp>
      <p:sp>
        <p:nvSpPr>
          <p:cNvPr id="3" name="Content Placeholder 2">
            <a:extLst>
              <a:ext uri="{FF2B5EF4-FFF2-40B4-BE49-F238E27FC236}">
                <a16:creationId xmlns:a16="http://schemas.microsoft.com/office/drawing/2014/main" id="{1D59A947-23EB-43B6-A7B0-C9927E1A0BE4}"/>
              </a:ext>
            </a:extLst>
          </p:cNvPr>
          <p:cNvSpPr>
            <a:spLocks noGrp="1"/>
          </p:cNvSpPr>
          <p:nvPr>
            <p:ph idx="1"/>
          </p:nvPr>
        </p:nvSpPr>
        <p:spPr/>
        <p:txBody>
          <a:bodyPr/>
          <a:lstStyle/>
          <a:p>
            <a:r>
              <a:rPr lang="en-US" dirty="0"/>
              <a:t>Write paragraphs of an appropriate length for your writing assignment. Paragraphs in college-level writing can be a page long, as long as they cover the main topics in your outline.</a:t>
            </a:r>
          </a:p>
          <a:p>
            <a:r>
              <a:rPr lang="en-US" dirty="0"/>
              <a:t>Generally speaking, write your introduction and conclusion last, after you have fleshed out the body paragraphs.</a:t>
            </a:r>
          </a:p>
          <a:p>
            <a:endParaRPr lang="en-US" dirty="0"/>
          </a:p>
          <a:p>
            <a:endParaRPr lang="en-US" dirty="0"/>
          </a:p>
        </p:txBody>
      </p:sp>
      <p:sp>
        <p:nvSpPr>
          <p:cNvPr id="4" name="Footer Placeholder 3">
            <a:extLst>
              <a:ext uri="{FF2B5EF4-FFF2-40B4-BE49-F238E27FC236}">
                <a16:creationId xmlns:a16="http://schemas.microsoft.com/office/drawing/2014/main" id="{A53884B4-EFC0-4AB5-A13F-7E7D26AD1306}"/>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635C3B0A-FDDE-4C08-BEA1-96F2BC62D71D}"/>
              </a:ext>
            </a:extLst>
          </p:cNvPr>
          <p:cNvSpPr>
            <a:spLocks noGrp="1"/>
          </p:cNvSpPr>
          <p:nvPr>
            <p:ph type="sldNum" sz="quarter" idx="12"/>
          </p:nvPr>
        </p:nvSpPr>
        <p:spPr/>
        <p:txBody>
          <a:bodyPr/>
          <a:lstStyle/>
          <a:p>
            <a:fld id="{0E830361-1618-43BA-8AB7-493978DD9A9F}" type="slidenum">
              <a:rPr lang="en-US" smtClean="0"/>
              <a:pPr/>
              <a:t>49</a:t>
            </a:fld>
            <a:endParaRPr lang="en-US"/>
          </a:p>
        </p:txBody>
      </p:sp>
    </p:spTree>
    <p:extLst>
      <p:ext uri="{BB962C8B-B14F-4D97-AF65-F5344CB8AC3E}">
        <p14:creationId xmlns:p14="http://schemas.microsoft.com/office/powerpoint/2010/main" val="1207644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409AD-876E-4D62-9817-0B50C8851339}"/>
              </a:ext>
            </a:extLst>
          </p:cNvPr>
          <p:cNvSpPr>
            <a:spLocks noGrp="1"/>
          </p:cNvSpPr>
          <p:nvPr>
            <p:ph type="title"/>
          </p:nvPr>
        </p:nvSpPr>
        <p:spPr/>
        <p:txBody>
          <a:bodyPr>
            <a:normAutofit/>
          </a:bodyPr>
          <a:lstStyle/>
          <a:p>
            <a:r>
              <a:rPr lang="en-US" dirty="0"/>
              <a:t>Prewriting (Continued)</a:t>
            </a:r>
          </a:p>
        </p:txBody>
      </p:sp>
      <p:sp>
        <p:nvSpPr>
          <p:cNvPr id="3" name="Content Placeholder 2">
            <a:extLst>
              <a:ext uri="{FF2B5EF4-FFF2-40B4-BE49-F238E27FC236}">
                <a16:creationId xmlns:a16="http://schemas.microsoft.com/office/drawing/2014/main" id="{7610A15D-4284-4BDC-8B65-BBF7E1DA16EF}"/>
              </a:ext>
            </a:extLst>
          </p:cNvPr>
          <p:cNvSpPr>
            <a:spLocks noGrp="1"/>
          </p:cNvSpPr>
          <p:nvPr>
            <p:ph idx="1"/>
          </p:nvPr>
        </p:nvSpPr>
        <p:spPr/>
        <p:txBody>
          <a:bodyPr>
            <a:normAutofit/>
          </a:bodyPr>
          <a:lstStyle/>
          <a:p>
            <a:pPr lvl="0"/>
            <a:r>
              <a:rPr lang="en-US" dirty="0"/>
              <a:t>The initial stage where intangible thoughts are made concrete and tangible by making it digital or put on paper</a:t>
            </a:r>
          </a:p>
          <a:p>
            <a:pPr lvl="0"/>
            <a:r>
              <a:rPr lang="en-US" dirty="0"/>
              <a:t>In order create a good written composition ensure you have enough time, a plan, and resources</a:t>
            </a:r>
          </a:p>
          <a:p>
            <a:r>
              <a:rPr lang="en-US" dirty="0"/>
              <a:t>Ideas when articulated well and arranged in a thoughtful order result in effective writing</a:t>
            </a:r>
          </a:p>
          <a:p>
            <a:pPr lvl="0"/>
            <a:endParaRPr lang="en-US" dirty="0"/>
          </a:p>
          <a:p>
            <a:pPr lvl="0"/>
            <a:endParaRPr lang="en-US" dirty="0"/>
          </a:p>
        </p:txBody>
      </p:sp>
      <p:sp>
        <p:nvSpPr>
          <p:cNvPr id="4" name="Footer Placeholder 3">
            <a:extLst>
              <a:ext uri="{FF2B5EF4-FFF2-40B4-BE49-F238E27FC236}">
                <a16:creationId xmlns:a16="http://schemas.microsoft.com/office/drawing/2014/main" id="{42AC8A26-B9D9-4FBA-9583-1A757F18F384}"/>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20A99D6-039C-4B00-94F1-B2DF16DB5AED}"/>
              </a:ext>
            </a:extLst>
          </p:cNvPr>
          <p:cNvSpPr>
            <a:spLocks noGrp="1"/>
          </p:cNvSpPr>
          <p:nvPr>
            <p:ph type="sldNum" sz="quarter" idx="12"/>
          </p:nvPr>
        </p:nvSpPr>
        <p:spPr/>
        <p:txBody>
          <a:bodyPr/>
          <a:lstStyle/>
          <a:p>
            <a:fld id="{0E830361-1618-43BA-8AB7-493978DD9A9F}" type="slidenum">
              <a:rPr lang="en-US" smtClean="0"/>
              <a:t>5</a:t>
            </a:fld>
            <a:endParaRPr lang="en-US"/>
          </a:p>
        </p:txBody>
      </p:sp>
    </p:spTree>
    <p:extLst>
      <p:ext uri="{BB962C8B-B14F-4D97-AF65-F5344CB8AC3E}">
        <p14:creationId xmlns:p14="http://schemas.microsoft.com/office/powerpoint/2010/main" val="37567796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36D9-663F-4C11-977A-2690484F7CA9}"/>
              </a:ext>
            </a:extLst>
          </p:cNvPr>
          <p:cNvSpPr>
            <a:spLocks noGrp="1"/>
          </p:cNvSpPr>
          <p:nvPr>
            <p:ph type="title"/>
          </p:nvPr>
        </p:nvSpPr>
        <p:spPr/>
        <p:txBody>
          <a:bodyPr/>
          <a:lstStyle/>
          <a:p>
            <a:r>
              <a:rPr lang="en-US" dirty="0"/>
              <a:t>3.5 – Revising and Editing</a:t>
            </a:r>
          </a:p>
        </p:txBody>
      </p:sp>
      <p:sp>
        <p:nvSpPr>
          <p:cNvPr id="4" name="Text Placeholder 3">
            <a:extLst>
              <a:ext uri="{FF2B5EF4-FFF2-40B4-BE49-F238E27FC236}">
                <a16:creationId xmlns:a16="http://schemas.microsoft.com/office/drawing/2014/main" id="{4221D171-0211-44BF-9CE1-F1E03A8F5781}"/>
              </a:ext>
            </a:extLst>
          </p:cNvPr>
          <p:cNvSpPr>
            <a:spLocks noGrp="1"/>
          </p:cNvSpPr>
          <p:nvPr>
            <p:ph type="body" sz="quarter" idx="13"/>
          </p:nvPr>
        </p:nvSpPr>
        <p:spPr/>
        <p:txBody>
          <a:bodyPr>
            <a:normAutofit fontScale="85000" lnSpcReduction="20000"/>
          </a:bodyPr>
          <a:lstStyle/>
          <a:p>
            <a:r>
              <a:rPr lang="en-US"/>
              <a:t>Learning Objectives</a:t>
            </a:r>
          </a:p>
        </p:txBody>
      </p:sp>
      <p:sp>
        <p:nvSpPr>
          <p:cNvPr id="3" name="Content Placeholder 2">
            <a:extLst>
              <a:ext uri="{FF2B5EF4-FFF2-40B4-BE49-F238E27FC236}">
                <a16:creationId xmlns:a16="http://schemas.microsoft.com/office/drawing/2014/main" id="{E5015D1B-9F4E-4310-8106-820B252E7694}"/>
              </a:ext>
            </a:extLst>
          </p:cNvPr>
          <p:cNvSpPr>
            <a:spLocks noGrp="1"/>
          </p:cNvSpPr>
          <p:nvPr>
            <p:ph idx="1"/>
          </p:nvPr>
        </p:nvSpPr>
        <p:spPr/>
        <p:txBody>
          <a:bodyPr/>
          <a:lstStyle/>
          <a:p>
            <a:r>
              <a:rPr lang="en-US" dirty="0"/>
              <a:t>Identify major areas of concern in the draft essay during revising and editing.</a:t>
            </a:r>
          </a:p>
          <a:p>
            <a:r>
              <a:rPr lang="en-US" dirty="0"/>
              <a:t>Use peer reviews and editing checklists to assist revising and editing.</a:t>
            </a:r>
          </a:p>
          <a:p>
            <a:r>
              <a:rPr lang="en-US" dirty="0"/>
              <a:t>Revise and edit the first draft of your essay and produce a final draft.</a:t>
            </a:r>
          </a:p>
        </p:txBody>
      </p:sp>
      <p:sp>
        <p:nvSpPr>
          <p:cNvPr id="5" name="Footer Placeholder 4">
            <a:extLst>
              <a:ext uri="{FF2B5EF4-FFF2-40B4-BE49-F238E27FC236}">
                <a16:creationId xmlns:a16="http://schemas.microsoft.com/office/drawing/2014/main" id="{5BF3A408-7A32-416B-97C7-5B8E0EDA4B79}"/>
              </a:ext>
            </a:extLst>
          </p:cNvPr>
          <p:cNvSpPr>
            <a:spLocks noGrp="1"/>
          </p:cNvSpPr>
          <p:nvPr>
            <p:ph type="ftr" sz="quarter" idx="15"/>
          </p:nvPr>
        </p:nvSpPr>
        <p:spPr/>
        <p:txBody>
          <a:bodyPr/>
          <a:lstStyle/>
          <a:p>
            <a:r>
              <a:rPr lang="en-US" i="1">
                <a:hlinkClick r:id="rId3"/>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D852C052-A6A8-41B9-B455-157FDDA21BE1}"/>
              </a:ext>
            </a:extLst>
          </p:cNvPr>
          <p:cNvSpPr>
            <a:spLocks noGrp="1"/>
          </p:cNvSpPr>
          <p:nvPr>
            <p:ph type="sldNum" sz="quarter" idx="16"/>
          </p:nvPr>
        </p:nvSpPr>
        <p:spPr/>
        <p:txBody>
          <a:bodyPr/>
          <a:lstStyle/>
          <a:p>
            <a:fld id="{0E830361-1618-43BA-8AB7-493978DD9A9F}" type="slidenum">
              <a:rPr lang="en-US" smtClean="0"/>
              <a:t>50</a:t>
            </a:fld>
            <a:endParaRPr lang="en-US"/>
          </a:p>
        </p:txBody>
      </p:sp>
    </p:spTree>
    <p:extLst>
      <p:ext uri="{BB962C8B-B14F-4D97-AF65-F5344CB8AC3E}">
        <p14:creationId xmlns:p14="http://schemas.microsoft.com/office/powerpoint/2010/main" val="26775752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92A3AAB-A8BF-45D3-9CD0-90D73A6DFC67}"/>
              </a:ext>
            </a:extLst>
          </p:cNvPr>
          <p:cNvSpPr>
            <a:spLocks noGrp="1"/>
          </p:cNvSpPr>
          <p:nvPr>
            <p:ph type="title"/>
          </p:nvPr>
        </p:nvSpPr>
        <p:spPr/>
        <p:txBody>
          <a:bodyPr>
            <a:normAutofit fontScale="90000"/>
          </a:bodyPr>
          <a:lstStyle/>
          <a:p>
            <a:r>
              <a:rPr lang="en-US" dirty="0"/>
              <a:t>Understanding the Purpose of Revising and Editing</a:t>
            </a:r>
          </a:p>
        </p:txBody>
      </p:sp>
      <p:sp>
        <p:nvSpPr>
          <p:cNvPr id="8" name="Content Placeholder 7">
            <a:extLst>
              <a:ext uri="{FF2B5EF4-FFF2-40B4-BE49-F238E27FC236}">
                <a16:creationId xmlns:a16="http://schemas.microsoft.com/office/drawing/2014/main" id="{7A2E8CDB-0AA7-47EA-A603-FF32E3757C0F}"/>
              </a:ext>
            </a:extLst>
          </p:cNvPr>
          <p:cNvSpPr>
            <a:spLocks noGrp="1"/>
          </p:cNvSpPr>
          <p:nvPr>
            <p:ph idx="1"/>
          </p:nvPr>
        </p:nvSpPr>
        <p:spPr/>
        <p:txBody>
          <a:bodyPr/>
          <a:lstStyle/>
          <a:p>
            <a:r>
              <a:rPr lang="en-US" dirty="0"/>
              <a:t>Two key tasks in the writing process</a:t>
            </a:r>
          </a:p>
          <a:p>
            <a:r>
              <a:rPr lang="en-US" dirty="0"/>
              <a:t>Revising an essay requires you to take another look at your ideas: adding, removing or reorder them make your paper clearer and more interesting</a:t>
            </a:r>
          </a:p>
          <a:p>
            <a:r>
              <a:rPr lang="en-US" dirty="0"/>
              <a:t>Editing an essay requires you to add or change words, fix grammatical errors, sentence structure or punctuation to improve writing style and create a polished paper</a:t>
            </a:r>
          </a:p>
        </p:txBody>
      </p:sp>
      <p:sp>
        <p:nvSpPr>
          <p:cNvPr id="5" name="Footer Placeholder 4">
            <a:extLst>
              <a:ext uri="{FF2B5EF4-FFF2-40B4-BE49-F238E27FC236}">
                <a16:creationId xmlns:a16="http://schemas.microsoft.com/office/drawing/2014/main" id="{8F013CA7-CF07-4FD5-B508-63732BD4E4C2}"/>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DD86D051-F8F1-45FF-A331-F716B6BA9945}"/>
              </a:ext>
            </a:extLst>
          </p:cNvPr>
          <p:cNvSpPr>
            <a:spLocks noGrp="1"/>
          </p:cNvSpPr>
          <p:nvPr>
            <p:ph type="sldNum" sz="quarter" idx="12"/>
          </p:nvPr>
        </p:nvSpPr>
        <p:spPr/>
        <p:txBody>
          <a:bodyPr/>
          <a:lstStyle/>
          <a:p>
            <a:fld id="{0E830361-1618-43BA-8AB7-493978DD9A9F}" type="slidenum">
              <a:rPr lang="en-US" smtClean="0"/>
              <a:t>51</a:t>
            </a:fld>
            <a:endParaRPr lang="en-US"/>
          </a:p>
        </p:txBody>
      </p:sp>
    </p:spTree>
    <p:extLst>
      <p:ext uri="{BB962C8B-B14F-4D97-AF65-F5344CB8AC3E}">
        <p14:creationId xmlns:p14="http://schemas.microsoft.com/office/powerpoint/2010/main" val="9068237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92A3AAB-A8BF-45D3-9CD0-90D73A6DFC67}"/>
              </a:ext>
            </a:extLst>
          </p:cNvPr>
          <p:cNvSpPr>
            <a:spLocks noGrp="1"/>
          </p:cNvSpPr>
          <p:nvPr>
            <p:ph type="title"/>
          </p:nvPr>
        </p:nvSpPr>
        <p:spPr/>
        <p:txBody>
          <a:bodyPr>
            <a:normAutofit/>
          </a:bodyPr>
          <a:lstStyle/>
          <a:p>
            <a:r>
              <a:rPr lang="en-US" dirty="0"/>
              <a:t>Creating Unity</a:t>
            </a:r>
          </a:p>
        </p:txBody>
      </p:sp>
      <p:sp>
        <p:nvSpPr>
          <p:cNvPr id="8" name="Content Placeholder 7">
            <a:extLst>
              <a:ext uri="{FF2B5EF4-FFF2-40B4-BE49-F238E27FC236}">
                <a16:creationId xmlns:a16="http://schemas.microsoft.com/office/drawing/2014/main" id="{7A2E8CDB-0AA7-47EA-A603-FF32E3757C0F}"/>
              </a:ext>
            </a:extLst>
          </p:cNvPr>
          <p:cNvSpPr>
            <a:spLocks noGrp="1"/>
          </p:cNvSpPr>
          <p:nvPr>
            <p:ph idx="1"/>
          </p:nvPr>
        </p:nvSpPr>
        <p:spPr/>
        <p:txBody>
          <a:bodyPr/>
          <a:lstStyle/>
          <a:p>
            <a:r>
              <a:rPr lang="en-US" dirty="0"/>
              <a:t>Unity in an essay means that all the ideas within the paper and each paragraph belong and occur in an order that makes logical sense</a:t>
            </a:r>
          </a:p>
          <a:p>
            <a:r>
              <a:rPr lang="en-US" dirty="0"/>
              <a:t>It is ideal for writers to avoid digressions that do not relate the main topic</a:t>
            </a:r>
          </a:p>
          <a:p>
            <a:r>
              <a:rPr lang="en-US" dirty="0"/>
              <a:t>Stay close to the drafted outline in initial steps</a:t>
            </a:r>
          </a:p>
        </p:txBody>
      </p:sp>
      <p:sp>
        <p:nvSpPr>
          <p:cNvPr id="5" name="Footer Placeholder 4">
            <a:extLst>
              <a:ext uri="{FF2B5EF4-FFF2-40B4-BE49-F238E27FC236}">
                <a16:creationId xmlns:a16="http://schemas.microsoft.com/office/drawing/2014/main" id="{8F013CA7-CF07-4FD5-B508-63732BD4E4C2}"/>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DD86D051-F8F1-45FF-A331-F716B6BA9945}"/>
              </a:ext>
            </a:extLst>
          </p:cNvPr>
          <p:cNvSpPr>
            <a:spLocks noGrp="1"/>
          </p:cNvSpPr>
          <p:nvPr>
            <p:ph type="sldNum" sz="quarter" idx="12"/>
          </p:nvPr>
        </p:nvSpPr>
        <p:spPr/>
        <p:txBody>
          <a:bodyPr/>
          <a:lstStyle/>
          <a:p>
            <a:fld id="{0E830361-1618-43BA-8AB7-493978DD9A9F}" type="slidenum">
              <a:rPr lang="en-US" smtClean="0"/>
              <a:t>52</a:t>
            </a:fld>
            <a:endParaRPr lang="en-US"/>
          </a:p>
        </p:txBody>
      </p:sp>
    </p:spTree>
    <p:extLst>
      <p:ext uri="{BB962C8B-B14F-4D97-AF65-F5344CB8AC3E}">
        <p14:creationId xmlns:p14="http://schemas.microsoft.com/office/powerpoint/2010/main" val="707605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92A3AAB-A8BF-45D3-9CD0-90D73A6DFC67}"/>
              </a:ext>
            </a:extLst>
          </p:cNvPr>
          <p:cNvSpPr>
            <a:spLocks noGrp="1"/>
          </p:cNvSpPr>
          <p:nvPr>
            <p:ph type="title"/>
          </p:nvPr>
        </p:nvSpPr>
        <p:spPr/>
        <p:txBody>
          <a:bodyPr>
            <a:normAutofit/>
          </a:bodyPr>
          <a:lstStyle/>
          <a:p>
            <a:r>
              <a:rPr lang="en-US" dirty="0"/>
              <a:t>Creating Coherence</a:t>
            </a:r>
          </a:p>
        </p:txBody>
      </p:sp>
      <p:sp>
        <p:nvSpPr>
          <p:cNvPr id="8" name="Content Placeholder 7">
            <a:extLst>
              <a:ext uri="{FF2B5EF4-FFF2-40B4-BE49-F238E27FC236}">
                <a16:creationId xmlns:a16="http://schemas.microsoft.com/office/drawing/2014/main" id="{7A2E8CDB-0AA7-47EA-A603-FF32E3757C0F}"/>
              </a:ext>
            </a:extLst>
          </p:cNvPr>
          <p:cNvSpPr>
            <a:spLocks noGrp="1"/>
          </p:cNvSpPr>
          <p:nvPr>
            <p:ph idx="1"/>
          </p:nvPr>
        </p:nvSpPr>
        <p:spPr/>
        <p:txBody>
          <a:bodyPr/>
          <a:lstStyle/>
          <a:p>
            <a:r>
              <a:rPr lang="en-US" dirty="0"/>
              <a:t>Use transition to create coherence between ideas </a:t>
            </a:r>
          </a:p>
          <a:p>
            <a:r>
              <a:rPr lang="en-US" dirty="0"/>
              <a:t>Transitional words and phrases help the reader in understanding the smooth flow of ideas</a:t>
            </a:r>
          </a:p>
          <a:p>
            <a:r>
              <a:rPr lang="en-US" i="1" dirty="0"/>
              <a:t>Refer to Table 1 in chapter 3.5 for common types of transitional words and phrases</a:t>
            </a:r>
          </a:p>
        </p:txBody>
      </p:sp>
      <p:sp>
        <p:nvSpPr>
          <p:cNvPr id="5" name="Footer Placeholder 4">
            <a:extLst>
              <a:ext uri="{FF2B5EF4-FFF2-40B4-BE49-F238E27FC236}">
                <a16:creationId xmlns:a16="http://schemas.microsoft.com/office/drawing/2014/main" id="{8F013CA7-CF07-4FD5-B508-63732BD4E4C2}"/>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DD86D051-F8F1-45FF-A331-F716B6BA9945}"/>
              </a:ext>
            </a:extLst>
          </p:cNvPr>
          <p:cNvSpPr>
            <a:spLocks noGrp="1"/>
          </p:cNvSpPr>
          <p:nvPr>
            <p:ph type="sldNum" sz="quarter" idx="12"/>
          </p:nvPr>
        </p:nvSpPr>
        <p:spPr/>
        <p:txBody>
          <a:bodyPr/>
          <a:lstStyle/>
          <a:p>
            <a:fld id="{0E830361-1618-43BA-8AB7-493978DD9A9F}" type="slidenum">
              <a:rPr lang="en-US" smtClean="0"/>
              <a:t>53</a:t>
            </a:fld>
            <a:endParaRPr lang="en-US"/>
          </a:p>
        </p:txBody>
      </p:sp>
    </p:spTree>
    <p:extLst>
      <p:ext uri="{BB962C8B-B14F-4D97-AF65-F5344CB8AC3E}">
        <p14:creationId xmlns:p14="http://schemas.microsoft.com/office/powerpoint/2010/main" val="8925621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F15E7-DDC7-4AFC-9541-BA3F219A033B}"/>
              </a:ext>
            </a:extLst>
          </p:cNvPr>
          <p:cNvSpPr>
            <a:spLocks noGrp="1"/>
          </p:cNvSpPr>
          <p:nvPr>
            <p:ph type="title"/>
          </p:nvPr>
        </p:nvSpPr>
        <p:spPr/>
        <p:txBody>
          <a:bodyPr/>
          <a:lstStyle/>
          <a:p>
            <a:r>
              <a:rPr lang="en-US" dirty="0"/>
              <a:t>Being Clear and Concise</a:t>
            </a:r>
          </a:p>
        </p:txBody>
      </p:sp>
      <p:sp>
        <p:nvSpPr>
          <p:cNvPr id="3" name="Content Placeholder 2">
            <a:extLst>
              <a:ext uri="{FF2B5EF4-FFF2-40B4-BE49-F238E27FC236}">
                <a16:creationId xmlns:a16="http://schemas.microsoft.com/office/drawing/2014/main" id="{3CB21091-B835-4C47-908D-3B145711C275}"/>
              </a:ext>
            </a:extLst>
          </p:cNvPr>
          <p:cNvSpPr>
            <a:spLocks noGrp="1"/>
          </p:cNvSpPr>
          <p:nvPr>
            <p:ph idx="1"/>
          </p:nvPr>
        </p:nvSpPr>
        <p:spPr/>
        <p:txBody>
          <a:bodyPr/>
          <a:lstStyle/>
          <a:p>
            <a:r>
              <a:rPr lang="en-US" dirty="0"/>
              <a:t>Determine your composing style </a:t>
            </a:r>
          </a:p>
          <a:p>
            <a:r>
              <a:rPr lang="en-US" dirty="0"/>
              <a:t>If you tend to write a lot in the first draft, you will have to remove the unnecessary words to make it clear and concise</a:t>
            </a:r>
          </a:p>
          <a:p>
            <a:r>
              <a:rPr lang="en-US" dirty="0"/>
              <a:t>If you vaguely describe ideas in first draft you will have to use more specific words to replace them</a:t>
            </a:r>
          </a:p>
        </p:txBody>
      </p:sp>
      <p:sp>
        <p:nvSpPr>
          <p:cNvPr id="4" name="Footer Placeholder 3">
            <a:extLst>
              <a:ext uri="{FF2B5EF4-FFF2-40B4-BE49-F238E27FC236}">
                <a16:creationId xmlns:a16="http://schemas.microsoft.com/office/drawing/2014/main" id="{829A83E3-5EE2-45E6-83C0-E6D2C572B320}"/>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2AE134BE-8899-43A1-800E-46F5174546DA}"/>
              </a:ext>
            </a:extLst>
          </p:cNvPr>
          <p:cNvSpPr>
            <a:spLocks noGrp="1"/>
          </p:cNvSpPr>
          <p:nvPr>
            <p:ph type="sldNum" sz="quarter" idx="12"/>
          </p:nvPr>
        </p:nvSpPr>
        <p:spPr/>
        <p:txBody>
          <a:bodyPr/>
          <a:lstStyle/>
          <a:p>
            <a:fld id="{0E830361-1618-43BA-8AB7-493978DD9A9F}" type="slidenum">
              <a:rPr lang="en-US" smtClean="0"/>
              <a:t>54</a:t>
            </a:fld>
            <a:endParaRPr lang="en-US"/>
          </a:p>
        </p:txBody>
      </p:sp>
    </p:spTree>
    <p:extLst>
      <p:ext uri="{BB962C8B-B14F-4D97-AF65-F5344CB8AC3E}">
        <p14:creationId xmlns:p14="http://schemas.microsoft.com/office/powerpoint/2010/main" val="4026264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289CF-FAD0-46D9-A8ED-0F9CF9C485E1}"/>
              </a:ext>
            </a:extLst>
          </p:cNvPr>
          <p:cNvSpPr>
            <a:spLocks noGrp="1"/>
          </p:cNvSpPr>
          <p:nvPr>
            <p:ph type="title"/>
          </p:nvPr>
        </p:nvSpPr>
        <p:spPr/>
        <p:txBody>
          <a:bodyPr/>
          <a:lstStyle/>
          <a:p>
            <a:r>
              <a:rPr lang="en-US" dirty="0"/>
              <a:t>Identifying Wordiness</a:t>
            </a:r>
          </a:p>
        </p:txBody>
      </p:sp>
      <p:sp>
        <p:nvSpPr>
          <p:cNvPr id="3" name="Content Placeholder 2">
            <a:extLst>
              <a:ext uri="{FF2B5EF4-FFF2-40B4-BE49-F238E27FC236}">
                <a16:creationId xmlns:a16="http://schemas.microsoft.com/office/drawing/2014/main" id="{D94C1DC1-38E7-4857-9E93-6204A92EB26D}"/>
              </a:ext>
            </a:extLst>
          </p:cNvPr>
          <p:cNvSpPr>
            <a:spLocks noGrp="1"/>
          </p:cNvSpPr>
          <p:nvPr>
            <p:ph idx="1"/>
          </p:nvPr>
        </p:nvSpPr>
        <p:spPr/>
        <p:txBody>
          <a:bodyPr/>
          <a:lstStyle/>
          <a:p>
            <a:r>
              <a:rPr lang="en-US" dirty="0"/>
              <a:t>Eliminating wordiness makes ideas clear </a:t>
            </a:r>
          </a:p>
          <a:p>
            <a:r>
              <a:rPr lang="en-US" dirty="0"/>
              <a:t>Sometimes using fewer words is better and fits the purpose of the essay and appeal to the audience</a:t>
            </a:r>
          </a:p>
        </p:txBody>
      </p:sp>
      <p:sp>
        <p:nvSpPr>
          <p:cNvPr id="4" name="Footer Placeholder 3">
            <a:extLst>
              <a:ext uri="{FF2B5EF4-FFF2-40B4-BE49-F238E27FC236}">
                <a16:creationId xmlns:a16="http://schemas.microsoft.com/office/drawing/2014/main" id="{E4B9F561-3ADC-45D2-9BB5-05FC3858D7D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ACAE2A60-47AC-4321-8B6A-1478211D95E5}"/>
              </a:ext>
            </a:extLst>
          </p:cNvPr>
          <p:cNvSpPr>
            <a:spLocks noGrp="1"/>
          </p:cNvSpPr>
          <p:nvPr>
            <p:ph type="sldNum" sz="quarter" idx="12"/>
          </p:nvPr>
        </p:nvSpPr>
        <p:spPr/>
        <p:txBody>
          <a:bodyPr/>
          <a:lstStyle/>
          <a:p>
            <a:fld id="{0E830361-1618-43BA-8AB7-493978DD9A9F}" type="slidenum">
              <a:rPr lang="en-US" smtClean="0"/>
              <a:t>55</a:t>
            </a:fld>
            <a:endParaRPr lang="en-US"/>
          </a:p>
        </p:txBody>
      </p:sp>
    </p:spTree>
    <p:extLst>
      <p:ext uri="{BB962C8B-B14F-4D97-AF65-F5344CB8AC3E}">
        <p14:creationId xmlns:p14="http://schemas.microsoft.com/office/powerpoint/2010/main" val="37033865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289CF-FAD0-46D9-A8ED-0F9CF9C485E1}"/>
              </a:ext>
            </a:extLst>
          </p:cNvPr>
          <p:cNvSpPr>
            <a:spLocks noGrp="1"/>
          </p:cNvSpPr>
          <p:nvPr>
            <p:ph type="title"/>
          </p:nvPr>
        </p:nvSpPr>
        <p:spPr/>
        <p:txBody>
          <a:bodyPr/>
          <a:lstStyle/>
          <a:p>
            <a:r>
              <a:rPr lang="en-US" dirty="0"/>
              <a:t>Identifying Wordiness (Continued)</a:t>
            </a:r>
          </a:p>
        </p:txBody>
      </p:sp>
      <p:sp>
        <p:nvSpPr>
          <p:cNvPr id="3" name="Content Placeholder 2">
            <a:extLst>
              <a:ext uri="{FF2B5EF4-FFF2-40B4-BE49-F238E27FC236}">
                <a16:creationId xmlns:a16="http://schemas.microsoft.com/office/drawing/2014/main" id="{D94C1DC1-38E7-4857-9E93-6204A92EB26D}"/>
              </a:ext>
            </a:extLst>
          </p:cNvPr>
          <p:cNvSpPr>
            <a:spLocks noGrp="1"/>
          </p:cNvSpPr>
          <p:nvPr>
            <p:ph idx="1"/>
          </p:nvPr>
        </p:nvSpPr>
        <p:spPr/>
        <p:txBody>
          <a:bodyPr/>
          <a:lstStyle/>
          <a:p>
            <a:pPr marL="0" indent="0">
              <a:buNone/>
            </a:pPr>
            <a:r>
              <a:rPr lang="en-US" dirty="0"/>
              <a:t>An example of wordiness is:</a:t>
            </a:r>
          </a:p>
          <a:p>
            <a:pPr marL="0" indent="0">
              <a:buNone/>
            </a:pPr>
            <a:r>
              <a:rPr lang="en-US" dirty="0"/>
              <a:t>Sentences that begin with “There is” or “There are”</a:t>
            </a:r>
            <a:br>
              <a:rPr lang="en-US" dirty="0"/>
            </a:br>
            <a:endParaRPr lang="en-US" dirty="0"/>
          </a:p>
          <a:p>
            <a:pPr marL="0" indent="0">
              <a:buNone/>
            </a:pPr>
            <a:r>
              <a:rPr lang="en-US" b="1" dirty="0"/>
              <a:t>Wordy: </a:t>
            </a:r>
            <a:r>
              <a:rPr lang="en-US" dirty="0"/>
              <a:t>There are two major experiments that the Biology Department sponsors.</a:t>
            </a:r>
          </a:p>
          <a:p>
            <a:pPr marL="0" indent="0">
              <a:buNone/>
            </a:pPr>
            <a:r>
              <a:rPr lang="en-US" b="1" dirty="0"/>
              <a:t>Revised: </a:t>
            </a:r>
            <a:r>
              <a:rPr lang="en-US" dirty="0"/>
              <a:t>The Biology Department sponsors two major experiments.</a:t>
            </a:r>
          </a:p>
        </p:txBody>
      </p:sp>
      <p:sp>
        <p:nvSpPr>
          <p:cNvPr id="7" name="Rectangle 6">
            <a:extLst>
              <a:ext uri="{FF2B5EF4-FFF2-40B4-BE49-F238E27FC236}">
                <a16:creationId xmlns:a16="http://schemas.microsoft.com/office/drawing/2014/main" id="{7D8EAFD9-F750-4CA3-9DD0-28B33E7661B6}"/>
              </a:ext>
            </a:extLst>
          </p:cNvPr>
          <p:cNvSpPr/>
          <p:nvPr/>
        </p:nvSpPr>
        <p:spPr>
          <a:xfrm>
            <a:off x="8843688" y="5838212"/>
            <a:ext cx="1990032" cy="375552"/>
          </a:xfrm>
          <a:prstGeom prst="rect">
            <a:avLst/>
          </a:prstGeom>
        </p:spPr>
        <p:txBody>
          <a:bodyPr wrap="none">
            <a:spAutoFit/>
          </a:bodyPr>
          <a:lstStyle/>
          <a:p>
            <a:pPr>
              <a:lnSpc>
                <a:spcPct val="107000"/>
              </a:lnSpc>
              <a:spcAft>
                <a:spcPts val="800"/>
              </a:spcAft>
            </a:pP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(Booth et al., 2022)</a:t>
            </a:r>
          </a:p>
        </p:txBody>
      </p:sp>
      <p:sp>
        <p:nvSpPr>
          <p:cNvPr id="4" name="Footer Placeholder 3">
            <a:extLst>
              <a:ext uri="{FF2B5EF4-FFF2-40B4-BE49-F238E27FC236}">
                <a16:creationId xmlns:a16="http://schemas.microsoft.com/office/drawing/2014/main" id="{E4B9F561-3ADC-45D2-9BB5-05FC3858D7DE}"/>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ACAE2A60-47AC-4321-8B6A-1478211D95E5}"/>
              </a:ext>
            </a:extLst>
          </p:cNvPr>
          <p:cNvSpPr>
            <a:spLocks noGrp="1"/>
          </p:cNvSpPr>
          <p:nvPr>
            <p:ph type="sldNum" sz="quarter" idx="12"/>
          </p:nvPr>
        </p:nvSpPr>
        <p:spPr/>
        <p:txBody>
          <a:bodyPr/>
          <a:lstStyle/>
          <a:p>
            <a:fld id="{0E830361-1618-43BA-8AB7-493978DD9A9F}" type="slidenum">
              <a:rPr lang="en-US" smtClean="0"/>
              <a:t>56</a:t>
            </a:fld>
            <a:endParaRPr lang="en-US"/>
          </a:p>
        </p:txBody>
      </p:sp>
    </p:spTree>
    <p:extLst>
      <p:ext uri="{BB962C8B-B14F-4D97-AF65-F5344CB8AC3E}">
        <p14:creationId xmlns:p14="http://schemas.microsoft.com/office/powerpoint/2010/main" val="22843097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1D484-3F99-40D3-AF2E-ACC54CEDA41A}"/>
              </a:ext>
            </a:extLst>
          </p:cNvPr>
          <p:cNvSpPr>
            <a:spLocks noGrp="1"/>
          </p:cNvSpPr>
          <p:nvPr>
            <p:ph type="title"/>
          </p:nvPr>
        </p:nvSpPr>
        <p:spPr/>
        <p:txBody>
          <a:bodyPr/>
          <a:lstStyle/>
          <a:p>
            <a:r>
              <a:rPr lang="en-US" dirty="0"/>
              <a:t>Choosing Specific, Appropriate Words</a:t>
            </a:r>
          </a:p>
        </p:txBody>
      </p:sp>
      <p:sp>
        <p:nvSpPr>
          <p:cNvPr id="3" name="Content Placeholder 2">
            <a:extLst>
              <a:ext uri="{FF2B5EF4-FFF2-40B4-BE49-F238E27FC236}">
                <a16:creationId xmlns:a16="http://schemas.microsoft.com/office/drawing/2014/main" id="{34008D29-84A9-4436-B003-535585AB62DD}"/>
              </a:ext>
            </a:extLst>
          </p:cNvPr>
          <p:cNvSpPr>
            <a:spLocks noGrp="1"/>
          </p:cNvSpPr>
          <p:nvPr>
            <p:ph idx="1"/>
          </p:nvPr>
        </p:nvSpPr>
        <p:spPr/>
        <p:txBody>
          <a:bodyPr/>
          <a:lstStyle/>
          <a:p>
            <a:r>
              <a:rPr lang="en-US" dirty="0"/>
              <a:t>Essays should be written in formal academic English</a:t>
            </a:r>
          </a:p>
          <a:p>
            <a:r>
              <a:rPr lang="en-US" dirty="0"/>
              <a:t>Choice of words need to appropriate</a:t>
            </a:r>
          </a:p>
          <a:p>
            <a:r>
              <a:rPr lang="en-US" dirty="0"/>
              <a:t>Avoid slang</a:t>
            </a:r>
          </a:p>
          <a:p>
            <a:r>
              <a:rPr lang="en-US" dirty="0"/>
              <a:t>Avoid language that is overly casual</a:t>
            </a:r>
          </a:p>
          <a:p>
            <a:r>
              <a:rPr lang="en-US" dirty="0"/>
              <a:t>Avoid contractions</a:t>
            </a:r>
          </a:p>
          <a:p>
            <a:pPr marL="0" indent="0">
              <a:buNone/>
            </a:pPr>
            <a:endParaRPr lang="en-US" dirty="0"/>
          </a:p>
        </p:txBody>
      </p:sp>
      <p:sp>
        <p:nvSpPr>
          <p:cNvPr id="7" name="Rectangle 6">
            <a:extLst>
              <a:ext uri="{FF2B5EF4-FFF2-40B4-BE49-F238E27FC236}">
                <a16:creationId xmlns:a16="http://schemas.microsoft.com/office/drawing/2014/main" id="{16D0D2F8-D541-4341-BD85-2A20E9620609}"/>
              </a:ext>
            </a:extLst>
          </p:cNvPr>
          <p:cNvSpPr/>
          <p:nvPr/>
        </p:nvSpPr>
        <p:spPr>
          <a:xfrm>
            <a:off x="8843688" y="5838212"/>
            <a:ext cx="1990032" cy="375552"/>
          </a:xfrm>
          <a:prstGeom prst="rect">
            <a:avLst/>
          </a:prstGeom>
        </p:spPr>
        <p:txBody>
          <a:bodyPr wrap="none">
            <a:spAutoFit/>
          </a:bodyPr>
          <a:lstStyle/>
          <a:p>
            <a:pPr>
              <a:lnSpc>
                <a:spcPct val="107000"/>
              </a:lnSpc>
              <a:spcAft>
                <a:spcPts val="800"/>
              </a:spcAft>
            </a:pP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(Booth et al., 2022)</a:t>
            </a:r>
          </a:p>
        </p:txBody>
      </p:sp>
      <p:sp>
        <p:nvSpPr>
          <p:cNvPr id="4" name="Footer Placeholder 3">
            <a:extLst>
              <a:ext uri="{FF2B5EF4-FFF2-40B4-BE49-F238E27FC236}">
                <a16:creationId xmlns:a16="http://schemas.microsoft.com/office/drawing/2014/main" id="{D9EE5831-E288-42EC-BBCF-286443FD77B1}"/>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32BFF985-4915-4E17-8C4D-CC303633DC02}"/>
              </a:ext>
            </a:extLst>
          </p:cNvPr>
          <p:cNvSpPr>
            <a:spLocks noGrp="1"/>
          </p:cNvSpPr>
          <p:nvPr>
            <p:ph type="sldNum" sz="quarter" idx="12"/>
          </p:nvPr>
        </p:nvSpPr>
        <p:spPr/>
        <p:txBody>
          <a:bodyPr/>
          <a:lstStyle/>
          <a:p>
            <a:fld id="{0E830361-1618-43BA-8AB7-493978DD9A9F}" type="slidenum">
              <a:rPr lang="en-US" smtClean="0"/>
              <a:t>57</a:t>
            </a:fld>
            <a:endParaRPr lang="en-US"/>
          </a:p>
        </p:txBody>
      </p:sp>
    </p:spTree>
    <p:extLst>
      <p:ext uri="{BB962C8B-B14F-4D97-AF65-F5344CB8AC3E}">
        <p14:creationId xmlns:p14="http://schemas.microsoft.com/office/powerpoint/2010/main" val="22023480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1D484-3F99-40D3-AF2E-ACC54CEDA41A}"/>
              </a:ext>
            </a:extLst>
          </p:cNvPr>
          <p:cNvSpPr>
            <a:spLocks noGrp="1"/>
          </p:cNvSpPr>
          <p:nvPr>
            <p:ph type="title"/>
          </p:nvPr>
        </p:nvSpPr>
        <p:spPr/>
        <p:txBody>
          <a:bodyPr>
            <a:normAutofit fontScale="90000"/>
          </a:bodyPr>
          <a:lstStyle/>
          <a:p>
            <a:r>
              <a:rPr lang="en-US" dirty="0"/>
              <a:t>Choosing Specific, Appropriate Words (Continued)</a:t>
            </a:r>
          </a:p>
        </p:txBody>
      </p:sp>
      <p:sp>
        <p:nvSpPr>
          <p:cNvPr id="3" name="Content Placeholder 2">
            <a:extLst>
              <a:ext uri="{FF2B5EF4-FFF2-40B4-BE49-F238E27FC236}">
                <a16:creationId xmlns:a16="http://schemas.microsoft.com/office/drawing/2014/main" id="{34008D29-84A9-4436-B003-535585AB62DD}"/>
              </a:ext>
            </a:extLst>
          </p:cNvPr>
          <p:cNvSpPr>
            <a:spLocks noGrp="1"/>
          </p:cNvSpPr>
          <p:nvPr>
            <p:ph idx="1"/>
          </p:nvPr>
        </p:nvSpPr>
        <p:spPr/>
        <p:txBody>
          <a:bodyPr/>
          <a:lstStyle/>
          <a:p>
            <a:r>
              <a:rPr lang="en-US" dirty="0"/>
              <a:t>Avoid clichés</a:t>
            </a:r>
          </a:p>
          <a:p>
            <a:r>
              <a:rPr lang="en-US" dirty="0"/>
              <a:t>Be careful when you use words that sound alike but have different meanings</a:t>
            </a:r>
          </a:p>
          <a:p>
            <a:r>
              <a:rPr lang="en-US" dirty="0"/>
              <a:t>Choose words with the connotations you want</a:t>
            </a:r>
          </a:p>
          <a:p>
            <a:r>
              <a:rPr lang="en-US" dirty="0"/>
              <a:t>Use specific words rather than overly general words</a:t>
            </a:r>
          </a:p>
        </p:txBody>
      </p:sp>
      <p:sp>
        <p:nvSpPr>
          <p:cNvPr id="7" name="Rectangle 6">
            <a:extLst>
              <a:ext uri="{FF2B5EF4-FFF2-40B4-BE49-F238E27FC236}">
                <a16:creationId xmlns:a16="http://schemas.microsoft.com/office/drawing/2014/main" id="{DAC6D81C-2DE7-4F33-8853-31CC44A2F2B8}"/>
              </a:ext>
            </a:extLst>
          </p:cNvPr>
          <p:cNvSpPr/>
          <p:nvPr/>
        </p:nvSpPr>
        <p:spPr>
          <a:xfrm>
            <a:off x="8843688" y="5838212"/>
            <a:ext cx="1990032" cy="375552"/>
          </a:xfrm>
          <a:prstGeom prst="rect">
            <a:avLst/>
          </a:prstGeom>
        </p:spPr>
        <p:txBody>
          <a:bodyPr wrap="none">
            <a:spAutoFit/>
          </a:bodyPr>
          <a:lstStyle/>
          <a:p>
            <a:pPr>
              <a:lnSpc>
                <a:spcPct val="107000"/>
              </a:lnSpc>
              <a:spcAft>
                <a:spcPts val="800"/>
              </a:spcAft>
            </a:pP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(Booth et al., 2022)</a:t>
            </a:r>
          </a:p>
        </p:txBody>
      </p:sp>
      <p:sp>
        <p:nvSpPr>
          <p:cNvPr id="4" name="Footer Placeholder 3">
            <a:extLst>
              <a:ext uri="{FF2B5EF4-FFF2-40B4-BE49-F238E27FC236}">
                <a16:creationId xmlns:a16="http://schemas.microsoft.com/office/drawing/2014/main" id="{D9EE5831-E288-42EC-BBCF-286443FD77B1}"/>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32BFF985-4915-4E17-8C4D-CC303633DC02}"/>
              </a:ext>
            </a:extLst>
          </p:cNvPr>
          <p:cNvSpPr>
            <a:spLocks noGrp="1"/>
          </p:cNvSpPr>
          <p:nvPr>
            <p:ph type="sldNum" sz="quarter" idx="12"/>
          </p:nvPr>
        </p:nvSpPr>
        <p:spPr/>
        <p:txBody>
          <a:bodyPr/>
          <a:lstStyle/>
          <a:p>
            <a:fld id="{0E830361-1618-43BA-8AB7-493978DD9A9F}" type="slidenum">
              <a:rPr lang="en-US" smtClean="0"/>
              <a:t>58</a:t>
            </a:fld>
            <a:endParaRPr lang="en-US"/>
          </a:p>
        </p:txBody>
      </p:sp>
    </p:spTree>
    <p:extLst>
      <p:ext uri="{BB962C8B-B14F-4D97-AF65-F5344CB8AC3E}">
        <p14:creationId xmlns:p14="http://schemas.microsoft.com/office/powerpoint/2010/main" val="17251476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5447F-9FD2-405E-8465-38E68BCB0CED}"/>
              </a:ext>
            </a:extLst>
          </p:cNvPr>
          <p:cNvSpPr>
            <a:spLocks noGrp="1"/>
          </p:cNvSpPr>
          <p:nvPr>
            <p:ph type="title"/>
          </p:nvPr>
        </p:nvSpPr>
        <p:spPr/>
        <p:txBody>
          <a:bodyPr/>
          <a:lstStyle/>
          <a:p>
            <a:r>
              <a:rPr lang="en-US" dirty="0"/>
              <a:t>Completing a Peer Review</a:t>
            </a:r>
          </a:p>
        </p:txBody>
      </p:sp>
      <p:sp>
        <p:nvSpPr>
          <p:cNvPr id="3" name="Content Placeholder 2">
            <a:extLst>
              <a:ext uri="{FF2B5EF4-FFF2-40B4-BE49-F238E27FC236}">
                <a16:creationId xmlns:a16="http://schemas.microsoft.com/office/drawing/2014/main" id="{CD920585-32A5-4A02-AFF1-DCC2D43EE50D}"/>
              </a:ext>
            </a:extLst>
          </p:cNvPr>
          <p:cNvSpPr>
            <a:spLocks noGrp="1"/>
          </p:cNvSpPr>
          <p:nvPr>
            <p:ph idx="1"/>
          </p:nvPr>
        </p:nvSpPr>
        <p:spPr/>
        <p:txBody>
          <a:bodyPr/>
          <a:lstStyle/>
          <a:p>
            <a:r>
              <a:rPr lang="en-US" dirty="0"/>
              <a:t>Once the draft is complete it is important for writer’s to get feedback from readers about their paper </a:t>
            </a:r>
          </a:p>
          <a:p>
            <a:r>
              <a:rPr lang="en-US" dirty="0"/>
              <a:t>The feedback given by reader will help you improve the draft and the process is called “peer review”</a:t>
            </a:r>
          </a:p>
          <a:p>
            <a:endParaRPr lang="en-US" dirty="0"/>
          </a:p>
          <a:p>
            <a:endParaRPr lang="en-US" dirty="0"/>
          </a:p>
        </p:txBody>
      </p:sp>
      <p:sp>
        <p:nvSpPr>
          <p:cNvPr id="4" name="Footer Placeholder 3">
            <a:extLst>
              <a:ext uri="{FF2B5EF4-FFF2-40B4-BE49-F238E27FC236}">
                <a16:creationId xmlns:a16="http://schemas.microsoft.com/office/drawing/2014/main" id="{8C32B409-97AC-45CB-8E77-AF830E3A1271}"/>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19A48E2D-6D33-43B7-8DAC-F8EAEC086B4D}"/>
              </a:ext>
            </a:extLst>
          </p:cNvPr>
          <p:cNvSpPr>
            <a:spLocks noGrp="1"/>
          </p:cNvSpPr>
          <p:nvPr>
            <p:ph type="sldNum" sz="quarter" idx="12"/>
          </p:nvPr>
        </p:nvSpPr>
        <p:spPr/>
        <p:txBody>
          <a:bodyPr/>
          <a:lstStyle/>
          <a:p>
            <a:fld id="{0E830361-1618-43BA-8AB7-493978DD9A9F}" type="slidenum">
              <a:rPr lang="en-US" smtClean="0"/>
              <a:t>59</a:t>
            </a:fld>
            <a:endParaRPr lang="en-US"/>
          </a:p>
        </p:txBody>
      </p:sp>
    </p:spTree>
    <p:extLst>
      <p:ext uri="{BB962C8B-B14F-4D97-AF65-F5344CB8AC3E}">
        <p14:creationId xmlns:p14="http://schemas.microsoft.com/office/powerpoint/2010/main" val="3458948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736D9-663F-4C11-977A-2690484F7CA9}"/>
              </a:ext>
            </a:extLst>
          </p:cNvPr>
          <p:cNvSpPr>
            <a:spLocks noGrp="1"/>
          </p:cNvSpPr>
          <p:nvPr>
            <p:ph type="title"/>
          </p:nvPr>
        </p:nvSpPr>
        <p:spPr/>
        <p:txBody>
          <a:bodyPr/>
          <a:lstStyle/>
          <a:p>
            <a:r>
              <a:rPr lang="en-US" dirty="0"/>
              <a:t>3.2 - Apply Prewriting Models</a:t>
            </a:r>
          </a:p>
        </p:txBody>
      </p:sp>
      <p:sp>
        <p:nvSpPr>
          <p:cNvPr id="4" name="Text Placeholder 3">
            <a:extLst>
              <a:ext uri="{FF2B5EF4-FFF2-40B4-BE49-F238E27FC236}">
                <a16:creationId xmlns:a16="http://schemas.microsoft.com/office/drawing/2014/main" id="{4221D171-0211-44BF-9CE1-F1E03A8F5781}"/>
              </a:ext>
            </a:extLst>
          </p:cNvPr>
          <p:cNvSpPr>
            <a:spLocks noGrp="1"/>
          </p:cNvSpPr>
          <p:nvPr>
            <p:ph type="body" sz="quarter" idx="13"/>
          </p:nvPr>
        </p:nvSpPr>
        <p:spPr/>
        <p:txBody>
          <a:bodyPr>
            <a:normAutofit fontScale="85000" lnSpcReduction="20000"/>
          </a:bodyPr>
          <a:lstStyle/>
          <a:p>
            <a:r>
              <a:rPr lang="en-US"/>
              <a:t>Learning Objectives</a:t>
            </a:r>
          </a:p>
        </p:txBody>
      </p:sp>
      <p:sp>
        <p:nvSpPr>
          <p:cNvPr id="3" name="Content Placeholder 2">
            <a:extLst>
              <a:ext uri="{FF2B5EF4-FFF2-40B4-BE49-F238E27FC236}">
                <a16:creationId xmlns:a16="http://schemas.microsoft.com/office/drawing/2014/main" id="{E5015D1B-9F4E-4310-8106-820B252E7694}"/>
              </a:ext>
            </a:extLst>
          </p:cNvPr>
          <p:cNvSpPr>
            <a:spLocks noGrp="1"/>
          </p:cNvSpPr>
          <p:nvPr>
            <p:ph idx="1"/>
          </p:nvPr>
        </p:nvSpPr>
        <p:spPr/>
        <p:txBody>
          <a:bodyPr/>
          <a:lstStyle/>
          <a:p>
            <a:r>
              <a:rPr lang="en-US" dirty="0"/>
              <a:t>Use prewriting strategies to choose a topic and narrow the focus.</a:t>
            </a:r>
          </a:p>
        </p:txBody>
      </p:sp>
      <p:sp>
        <p:nvSpPr>
          <p:cNvPr id="5" name="Footer Placeholder 4">
            <a:extLst>
              <a:ext uri="{FF2B5EF4-FFF2-40B4-BE49-F238E27FC236}">
                <a16:creationId xmlns:a16="http://schemas.microsoft.com/office/drawing/2014/main" id="{5BF3A408-7A32-416B-97C7-5B8E0EDA4B79}"/>
              </a:ext>
            </a:extLst>
          </p:cNvPr>
          <p:cNvSpPr>
            <a:spLocks noGrp="1"/>
          </p:cNvSpPr>
          <p:nvPr>
            <p:ph type="ftr" sz="quarter" idx="15"/>
          </p:nvPr>
        </p:nvSpPr>
        <p:spPr/>
        <p:txBody>
          <a:bodyPr/>
          <a:lstStyle/>
          <a:p>
            <a:r>
              <a:rPr lang="en-US" i="1">
                <a:hlinkClick r:id="rId3"/>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D852C052-A6A8-41B9-B455-157FDDA21BE1}"/>
              </a:ext>
            </a:extLst>
          </p:cNvPr>
          <p:cNvSpPr>
            <a:spLocks noGrp="1"/>
          </p:cNvSpPr>
          <p:nvPr>
            <p:ph type="sldNum" sz="quarter" idx="16"/>
          </p:nvPr>
        </p:nvSpPr>
        <p:spPr/>
        <p:txBody>
          <a:bodyPr/>
          <a:lstStyle/>
          <a:p>
            <a:fld id="{0E830361-1618-43BA-8AB7-493978DD9A9F}" type="slidenum">
              <a:rPr lang="en-US" smtClean="0"/>
              <a:t>6</a:t>
            </a:fld>
            <a:endParaRPr lang="en-US"/>
          </a:p>
        </p:txBody>
      </p:sp>
    </p:spTree>
    <p:extLst>
      <p:ext uri="{BB962C8B-B14F-4D97-AF65-F5344CB8AC3E}">
        <p14:creationId xmlns:p14="http://schemas.microsoft.com/office/powerpoint/2010/main" val="4675004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5447F-9FD2-405E-8465-38E68BCB0CED}"/>
              </a:ext>
            </a:extLst>
          </p:cNvPr>
          <p:cNvSpPr>
            <a:spLocks noGrp="1"/>
          </p:cNvSpPr>
          <p:nvPr>
            <p:ph type="title"/>
          </p:nvPr>
        </p:nvSpPr>
        <p:spPr/>
        <p:txBody>
          <a:bodyPr/>
          <a:lstStyle/>
          <a:p>
            <a:r>
              <a:rPr lang="en-US" dirty="0"/>
              <a:t>Using Feedback Objectively</a:t>
            </a:r>
          </a:p>
        </p:txBody>
      </p:sp>
      <p:sp>
        <p:nvSpPr>
          <p:cNvPr id="3" name="Content Placeholder 2">
            <a:extLst>
              <a:ext uri="{FF2B5EF4-FFF2-40B4-BE49-F238E27FC236}">
                <a16:creationId xmlns:a16="http://schemas.microsoft.com/office/drawing/2014/main" id="{CD920585-32A5-4A02-AFF1-DCC2D43EE50D}"/>
              </a:ext>
            </a:extLst>
          </p:cNvPr>
          <p:cNvSpPr>
            <a:spLocks noGrp="1"/>
          </p:cNvSpPr>
          <p:nvPr>
            <p:ph idx="1"/>
          </p:nvPr>
        </p:nvSpPr>
        <p:spPr/>
        <p:txBody>
          <a:bodyPr>
            <a:normAutofit/>
          </a:bodyPr>
          <a:lstStyle/>
          <a:p>
            <a:r>
              <a:rPr lang="en-US" dirty="0"/>
              <a:t>Peer feedback gives you constructive criticism on your essay</a:t>
            </a:r>
          </a:p>
          <a:p>
            <a:r>
              <a:rPr lang="en-US" dirty="0"/>
              <a:t>All recommendations made by the peer reviewers do not necessarily have to be used, but if there are consistent comments then it might be better to take those into consideration for future papers</a:t>
            </a:r>
          </a:p>
        </p:txBody>
      </p:sp>
      <p:sp>
        <p:nvSpPr>
          <p:cNvPr id="7" name="Rectangle 6">
            <a:extLst>
              <a:ext uri="{FF2B5EF4-FFF2-40B4-BE49-F238E27FC236}">
                <a16:creationId xmlns:a16="http://schemas.microsoft.com/office/drawing/2014/main" id="{DDB7C901-C063-4B3E-843C-E6A1F296DE79}"/>
              </a:ext>
            </a:extLst>
          </p:cNvPr>
          <p:cNvSpPr/>
          <p:nvPr/>
        </p:nvSpPr>
        <p:spPr>
          <a:xfrm>
            <a:off x="8843688" y="5838212"/>
            <a:ext cx="1990032" cy="375552"/>
          </a:xfrm>
          <a:prstGeom prst="rect">
            <a:avLst/>
          </a:prstGeom>
        </p:spPr>
        <p:txBody>
          <a:bodyPr wrap="none">
            <a:spAutoFit/>
          </a:bodyPr>
          <a:lstStyle/>
          <a:p>
            <a:pPr>
              <a:lnSpc>
                <a:spcPct val="107000"/>
              </a:lnSpc>
              <a:spcAft>
                <a:spcPts val="800"/>
              </a:spcAft>
            </a:pP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(Booth et al., 2022)</a:t>
            </a:r>
          </a:p>
        </p:txBody>
      </p:sp>
      <p:sp>
        <p:nvSpPr>
          <p:cNvPr id="4" name="Footer Placeholder 3">
            <a:extLst>
              <a:ext uri="{FF2B5EF4-FFF2-40B4-BE49-F238E27FC236}">
                <a16:creationId xmlns:a16="http://schemas.microsoft.com/office/drawing/2014/main" id="{8C32B409-97AC-45CB-8E77-AF830E3A1271}"/>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19A48E2D-6D33-43B7-8DAC-F8EAEC086B4D}"/>
              </a:ext>
            </a:extLst>
          </p:cNvPr>
          <p:cNvSpPr>
            <a:spLocks noGrp="1"/>
          </p:cNvSpPr>
          <p:nvPr>
            <p:ph type="sldNum" sz="quarter" idx="12"/>
          </p:nvPr>
        </p:nvSpPr>
        <p:spPr/>
        <p:txBody>
          <a:bodyPr/>
          <a:lstStyle/>
          <a:p>
            <a:fld id="{0E830361-1618-43BA-8AB7-493978DD9A9F}" type="slidenum">
              <a:rPr lang="en-US" smtClean="0"/>
              <a:t>60</a:t>
            </a:fld>
            <a:endParaRPr lang="en-US"/>
          </a:p>
        </p:txBody>
      </p:sp>
    </p:spTree>
    <p:extLst>
      <p:ext uri="{BB962C8B-B14F-4D97-AF65-F5344CB8AC3E}">
        <p14:creationId xmlns:p14="http://schemas.microsoft.com/office/powerpoint/2010/main" val="33455615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5447F-9FD2-405E-8465-38E68BCB0CED}"/>
              </a:ext>
            </a:extLst>
          </p:cNvPr>
          <p:cNvSpPr>
            <a:spLocks noGrp="1"/>
          </p:cNvSpPr>
          <p:nvPr>
            <p:ph type="title"/>
          </p:nvPr>
        </p:nvSpPr>
        <p:spPr/>
        <p:txBody>
          <a:bodyPr/>
          <a:lstStyle/>
          <a:p>
            <a:r>
              <a:rPr lang="en-US" dirty="0"/>
              <a:t>Editing Your Draft</a:t>
            </a:r>
          </a:p>
        </p:txBody>
      </p:sp>
      <p:sp>
        <p:nvSpPr>
          <p:cNvPr id="3" name="Content Placeholder 2">
            <a:extLst>
              <a:ext uri="{FF2B5EF4-FFF2-40B4-BE49-F238E27FC236}">
                <a16:creationId xmlns:a16="http://schemas.microsoft.com/office/drawing/2014/main" id="{CD920585-32A5-4A02-AFF1-DCC2D43EE50D}"/>
              </a:ext>
            </a:extLst>
          </p:cNvPr>
          <p:cNvSpPr>
            <a:spLocks noGrp="1"/>
          </p:cNvSpPr>
          <p:nvPr>
            <p:ph idx="1"/>
          </p:nvPr>
        </p:nvSpPr>
        <p:spPr/>
        <p:txBody>
          <a:bodyPr/>
          <a:lstStyle/>
          <a:p>
            <a:r>
              <a:rPr lang="en-US" dirty="0"/>
              <a:t>Once you have made revisions you will have multiple drafts of your paper. The next step in the writing process is editing the content</a:t>
            </a:r>
          </a:p>
          <a:p>
            <a:r>
              <a:rPr lang="en-US" dirty="0"/>
              <a:t>In this step, you will do check spelling, grammar, punctuation and format of the essay</a:t>
            </a:r>
          </a:p>
        </p:txBody>
      </p:sp>
      <p:sp>
        <p:nvSpPr>
          <p:cNvPr id="4" name="Footer Placeholder 3">
            <a:extLst>
              <a:ext uri="{FF2B5EF4-FFF2-40B4-BE49-F238E27FC236}">
                <a16:creationId xmlns:a16="http://schemas.microsoft.com/office/drawing/2014/main" id="{8C32B409-97AC-45CB-8E77-AF830E3A1271}"/>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19A48E2D-6D33-43B7-8DAC-F8EAEC086B4D}"/>
              </a:ext>
            </a:extLst>
          </p:cNvPr>
          <p:cNvSpPr>
            <a:spLocks noGrp="1"/>
          </p:cNvSpPr>
          <p:nvPr>
            <p:ph type="sldNum" sz="quarter" idx="12"/>
          </p:nvPr>
        </p:nvSpPr>
        <p:spPr/>
        <p:txBody>
          <a:bodyPr/>
          <a:lstStyle/>
          <a:p>
            <a:fld id="{0E830361-1618-43BA-8AB7-493978DD9A9F}" type="slidenum">
              <a:rPr lang="en-US" smtClean="0"/>
              <a:t>61</a:t>
            </a:fld>
            <a:endParaRPr lang="en-US"/>
          </a:p>
        </p:txBody>
      </p:sp>
    </p:spTree>
    <p:extLst>
      <p:ext uri="{BB962C8B-B14F-4D97-AF65-F5344CB8AC3E}">
        <p14:creationId xmlns:p14="http://schemas.microsoft.com/office/powerpoint/2010/main" val="6882379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5447F-9FD2-405E-8465-38E68BCB0CED}"/>
              </a:ext>
            </a:extLst>
          </p:cNvPr>
          <p:cNvSpPr>
            <a:spLocks noGrp="1"/>
          </p:cNvSpPr>
          <p:nvPr>
            <p:ph type="title"/>
          </p:nvPr>
        </p:nvSpPr>
        <p:spPr/>
        <p:txBody>
          <a:bodyPr/>
          <a:lstStyle/>
          <a:p>
            <a:r>
              <a:rPr lang="en-US" dirty="0"/>
              <a:t>Formatting</a:t>
            </a:r>
          </a:p>
        </p:txBody>
      </p:sp>
      <p:sp>
        <p:nvSpPr>
          <p:cNvPr id="3" name="Content Placeholder 2">
            <a:extLst>
              <a:ext uri="{FF2B5EF4-FFF2-40B4-BE49-F238E27FC236}">
                <a16:creationId xmlns:a16="http://schemas.microsoft.com/office/drawing/2014/main" id="{CD920585-32A5-4A02-AFF1-DCC2D43EE50D}"/>
              </a:ext>
            </a:extLst>
          </p:cNvPr>
          <p:cNvSpPr>
            <a:spLocks noGrp="1"/>
          </p:cNvSpPr>
          <p:nvPr>
            <p:ph idx="1"/>
          </p:nvPr>
        </p:nvSpPr>
        <p:spPr/>
        <p:txBody>
          <a:bodyPr/>
          <a:lstStyle/>
          <a:p>
            <a:r>
              <a:rPr lang="en-US" dirty="0"/>
              <a:t>Use proper formatting for your assignment </a:t>
            </a:r>
          </a:p>
          <a:p>
            <a:r>
              <a:rPr lang="en-US" dirty="0"/>
              <a:t>Instructors may require you to follow specific formatting for the paper following a specific style such as APA or MLA</a:t>
            </a:r>
          </a:p>
        </p:txBody>
      </p:sp>
      <p:sp>
        <p:nvSpPr>
          <p:cNvPr id="4" name="Footer Placeholder 3">
            <a:extLst>
              <a:ext uri="{FF2B5EF4-FFF2-40B4-BE49-F238E27FC236}">
                <a16:creationId xmlns:a16="http://schemas.microsoft.com/office/drawing/2014/main" id="{8C32B409-97AC-45CB-8E77-AF830E3A1271}"/>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19A48E2D-6D33-43B7-8DAC-F8EAEC086B4D}"/>
              </a:ext>
            </a:extLst>
          </p:cNvPr>
          <p:cNvSpPr>
            <a:spLocks noGrp="1"/>
          </p:cNvSpPr>
          <p:nvPr>
            <p:ph type="sldNum" sz="quarter" idx="12"/>
          </p:nvPr>
        </p:nvSpPr>
        <p:spPr/>
        <p:txBody>
          <a:bodyPr/>
          <a:lstStyle/>
          <a:p>
            <a:fld id="{0E830361-1618-43BA-8AB7-493978DD9A9F}" type="slidenum">
              <a:rPr lang="en-US" smtClean="0"/>
              <a:t>62</a:t>
            </a:fld>
            <a:endParaRPr lang="en-US"/>
          </a:p>
        </p:txBody>
      </p:sp>
    </p:spTree>
    <p:extLst>
      <p:ext uri="{BB962C8B-B14F-4D97-AF65-F5344CB8AC3E}">
        <p14:creationId xmlns:p14="http://schemas.microsoft.com/office/powerpoint/2010/main" val="22595435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3.5 - Key Takeaways</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dirty="0"/>
              <a:t>Revising and editing are the stages of the writing process in which you improve your work before producing a final draft.</a:t>
            </a:r>
          </a:p>
          <a:p>
            <a:r>
              <a:rPr lang="en-US" dirty="0"/>
              <a:t>During revising, you add, cut, move, or change information in order to improve content.</a:t>
            </a:r>
          </a:p>
          <a:p>
            <a:r>
              <a:rPr lang="en-US" dirty="0"/>
              <a:t>Coherence in writing means that the writer’s wording clearly indicates how one idea leads to another within a paragraph and between paragraphs.</a:t>
            </a:r>
          </a:p>
          <a:p>
            <a:endParaRPr lang="en-US" dirty="0"/>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63</a:t>
            </a:fld>
            <a:endParaRPr lang="en-US"/>
          </a:p>
        </p:txBody>
      </p:sp>
    </p:spTree>
    <p:extLst>
      <p:ext uri="{BB962C8B-B14F-4D97-AF65-F5344CB8AC3E}">
        <p14:creationId xmlns:p14="http://schemas.microsoft.com/office/powerpoint/2010/main" val="8916761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3.5 - Key Takeaways (Continued 1)</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dirty="0"/>
              <a:t>During editing, you take a second look at the words and sentences you used to express your ideas and fix any problems in grammar, punctuation, and sentence structure.</a:t>
            </a:r>
          </a:p>
          <a:p>
            <a:r>
              <a:rPr lang="en-US" dirty="0"/>
              <a:t>Unity in writing means that all the ideas in each paragraph and in the entire essay clearly belong together and are arranged in an order that makes logical sense.</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64</a:t>
            </a:fld>
            <a:endParaRPr lang="en-US"/>
          </a:p>
        </p:txBody>
      </p:sp>
    </p:spTree>
    <p:extLst>
      <p:ext uri="{BB962C8B-B14F-4D97-AF65-F5344CB8AC3E}">
        <p14:creationId xmlns:p14="http://schemas.microsoft.com/office/powerpoint/2010/main" val="7202441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3.5 - Key Takeaways (Continued 2)</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dirty="0"/>
              <a:t>Transitional words and phrases effectively make writing more coherent.</a:t>
            </a:r>
          </a:p>
          <a:p>
            <a:r>
              <a:rPr lang="en-US" dirty="0"/>
              <a:t>Writing should be clear and concise, with no unnecessary words.</a:t>
            </a:r>
          </a:p>
          <a:p>
            <a:r>
              <a:rPr lang="en-US" dirty="0"/>
              <a:t>Effective formal writing uses specific, appropriate words and avoids slang, contractions, clichés, and overly general words.</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65</a:t>
            </a:fld>
            <a:endParaRPr lang="en-US"/>
          </a:p>
        </p:txBody>
      </p:sp>
    </p:spTree>
    <p:extLst>
      <p:ext uri="{BB962C8B-B14F-4D97-AF65-F5344CB8AC3E}">
        <p14:creationId xmlns:p14="http://schemas.microsoft.com/office/powerpoint/2010/main" val="14169626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19E61-3C24-4A40-BA25-E753F6AB9AAE}"/>
              </a:ext>
            </a:extLst>
          </p:cNvPr>
          <p:cNvSpPr>
            <a:spLocks noGrp="1"/>
          </p:cNvSpPr>
          <p:nvPr>
            <p:ph type="title"/>
          </p:nvPr>
        </p:nvSpPr>
        <p:spPr/>
        <p:txBody>
          <a:bodyPr/>
          <a:lstStyle/>
          <a:p>
            <a:r>
              <a:rPr lang="en-US" dirty="0"/>
              <a:t>3.5 - Key Takeaways (Continued 3)</a:t>
            </a:r>
          </a:p>
        </p:txBody>
      </p:sp>
      <p:sp>
        <p:nvSpPr>
          <p:cNvPr id="3" name="Content Placeholder 2">
            <a:extLst>
              <a:ext uri="{FF2B5EF4-FFF2-40B4-BE49-F238E27FC236}">
                <a16:creationId xmlns:a16="http://schemas.microsoft.com/office/drawing/2014/main" id="{8063AD22-3DE2-453E-BB3C-FA422140265B}"/>
              </a:ext>
            </a:extLst>
          </p:cNvPr>
          <p:cNvSpPr>
            <a:spLocks noGrp="1"/>
          </p:cNvSpPr>
          <p:nvPr>
            <p:ph idx="1"/>
          </p:nvPr>
        </p:nvSpPr>
        <p:spPr/>
        <p:txBody>
          <a:bodyPr>
            <a:normAutofit/>
          </a:bodyPr>
          <a:lstStyle/>
          <a:p>
            <a:r>
              <a:rPr lang="en-US" dirty="0"/>
              <a:t>Peer reviews, done properly, can give writers objective feedback about their writing. It is the writer’s responsibility to evaluate the results of peer reviews and incorporate only useful feedback.</a:t>
            </a:r>
          </a:p>
          <a:p>
            <a:r>
              <a:rPr lang="en-US" dirty="0"/>
              <a:t>Remember to budget time for careful editing and proofreading. Use all available resources, including editing checklists, peer editing, and your institution’s writing lab, to improve your editing skills.</a:t>
            </a:r>
          </a:p>
        </p:txBody>
      </p:sp>
      <p:sp>
        <p:nvSpPr>
          <p:cNvPr id="4" name="Footer Placeholder 3">
            <a:extLst>
              <a:ext uri="{FF2B5EF4-FFF2-40B4-BE49-F238E27FC236}">
                <a16:creationId xmlns:a16="http://schemas.microsoft.com/office/drawing/2014/main" id="{B09D994B-719D-46CB-9F13-D4DAD1396F4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67B8755-1A59-4867-9E15-3441B520201A}"/>
              </a:ext>
            </a:extLst>
          </p:cNvPr>
          <p:cNvSpPr>
            <a:spLocks noGrp="1"/>
          </p:cNvSpPr>
          <p:nvPr>
            <p:ph type="sldNum" sz="quarter" idx="12"/>
          </p:nvPr>
        </p:nvSpPr>
        <p:spPr/>
        <p:txBody>
          <a:bodyPr/>
          <a:lstStyle/>
          <a:p>
            <a:fld id="{0E830361-1618-43BA-8AB7-493978DD9A9F}" type="slidenum">
              <a:rPr lang="en-US" smtClean="0"/>
              <a:pPr/>
              <a:t>66</a:t>
            </a:fld>
            <a:endParaRPr lang="en-US"/>
          </a:p>
        </p:txBody>
      </p:sp>
    </p:spTree>
    <p:extLst>
      <p:ext uri="{BB962C8B-B14F-4D97-AF65-F5344CB8AC3E}">
        <p14:creationId xmlns:p14="http://schemas.microsoft.com/office/powerpoint/2010/main" val="17156765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5920-6673-4173-9FDA-2FDC4A777442}"/>
              </a:ext>
            </a:extLst>
          </p:cNvPr>
          <p:cNvSpPr>
            <a:spLocks noGrp="1"/>
          </p:cNvSpPr>
          <p:nvPr>
            <p:ph type="title"/>
          </p:nvPr>
        </p:nvSpPr>
        <p:spPr/>
        <p:txBody>
          <a:bodyPr/>
          <a:lstStyle/>
          <a:p>
            <a:r>
              <a:rPr lang="en-US" b="1"/>
              <a:t>References &amp; Attributions</a:t>
            </a:r>
          </a:p>
        </p:txBody>
      </p:sp>
      <p:sp>
        <p:nvSpPr>
          <p:cNvPr id="3" name="Content Placeholder 2">
            <a:extLst>
              <a:ext uri="{FF2B5EF4-FFF2-40B4-BE49-F238E27FC236}">
                <a16:creationId xmlns:a16="http://schemas.microsoft.com/office/drawing/2014/main" id="{CE6156C3-3B61-4F6E-99EE-A35C1D7408FE}"/>
              </a:ext>
            </a:extLst>
          </p:cNvPr>
          <p:cNvSpPr>
            <a:spLocks noGrp="1"/>
          </p:cNvSpPr>
          <p:nvPr>
            <p:ph idx="1"/>
          </p:nvPr>
        </p:nvSpPr>
        <p:spPr>
          <a:xfrm>
            <a:off x="1045028" y="1690689"/>
            <a:ext cx="10823122" cy="4486274"/>
          </a:xfrm>
        </p:spPr>
        <p:txBody>
          <a:bodyPr vert="horz" lIns="91440" tIns="45720" rIns="91440" bIns="45720" rtlCol="0" anchor="t">
            <a:normAutofit/>
          </a:bodyPr>
          <a:lstStyle/>
          <a:p>
            <a:pPr marL="340995" indent="-340995">
              <a:buNone/>
            </a:pPr>
            <a:r>
              <a:rPr lang="en-US" dirty="0">
                <a:ea typeface="+mn-lt"/>
                <a:cs typeface="+mn-lt"/>
              </a:rPr>
              <a:t>Cramer, </a:t>
            </a:r>
            <a:r>
              <a:rPr lang="en-US">
                <a:ea typeface="+mn-lt"/>
                <a:cs typeface="+mn-lt"/>
              </a:rPr>
              <a:t>E., Quibell</a:t>
            </a:r>
            <a:r>
              <a:rPr lang="en-US" dirty="0">
                <a:ea typeface="+mn-lt"/>
                <a:cs typeface="+mn-lt"/>
              </a:rPr>
              <a:t>, </a:t>
            </a:r>
            <a:r>
              <a:rPr lang="en-US">
                <a:ea typeface="+mn-lt"/>
                <a:cs typeface="+mn-lt"/>
              </a:rPr>
              <a:t>A., &amp; Booth, J. </a:t>
            </a:r>
            <a:r>
              <a:rPr lang="en-US" dirty="0">
                <a:ea typeface="+mn-lt"/>
                <a:cs typeface="+mn-lt"/>
              </a:rPr>
              <a:t>(2022, February 28). </a:t>
            </a:r>
            <a:r>
              <a:rPr lang="en-US" i="1" dirty="0">
                <a:ea typeface="+mn-lt"/>
                <a:cs typeface="+mn-lt"/>
              </a:rPr>
              <a:t>Communication Essentials for College</a:t>
            </a:r>
            <a:r>
              <a:rPr lang="en-US" dirty="0">
                <a:ea typeface="+mn-lt"/>
                <a:cs typeface="+mn-lt"/>
              </a:rPr>
              <a:t>. </a:t>
            </a:r>
            <a:r>
              <a:rPr lang="en-US" dirty="0" err="1">
                <a:ea typeface="+mn-lt"/>
                <a:cs typeface="+mn-lt"/>
              </a:rPr>
              <a:t>eCampus</a:t>
            </a:r>
            <a:r>
              <a:rPr lang="en-US" dirty="0">
                <a:ea typeface="+mn-lt"/>
                <a:cs typeface="+mn-lt"/>
              </a:rPr>
              <a:t> Ontario Open Library. </a:t>
            </a:r>
            <a:r>
              <a:rPr lang="en-US" dirty="0">
                <a:ea typeface="+mn-lt"/>
                <a:cs typeface="+mn-lt"/>
                <a:hlinkClick r:id="rId2"/>
              </a:rPr>
              <a:t>https://ecampusontario.pr essbooks.pub/gccomm/ </a:t>
            </a:r>
            <a:endParaRPr lang="en-US" dirty="0">
              <a:cs typeface="Calibri"/>
            </a:endParaRPr>
          </a:p>
        </p:txBody>
      </p:sp>
      <p:sp>
        <p:nvSpPr>
          <p:cNvPr id="4" name="Footer Placeholder 3">
            <a:extLst>
              <a:ext uri="{FF2B5EF4-FFF2-40B4-BE49-F238E27FC236}">
                <a16:creationId xmlns:a16="http://schemas.microsoft.com/office/drawing/2014/main" id="{37AF8AC4-0089-42FF-84A0-DBE551EF2BA2}"/>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4AFEB68-9FAC-4D6E-A056-0CABB63544AF}"/>
              </a:ext>
            </a:extLst>
          </p:cNvPr>
          <p:cNvSpPr>
            <a:spLocks noGrp="1"/>
          </p:cNvSpPr>
          <p:nvPr>
            <p:ph type="sldNum" sz="quarter" idx="12"/>
          </p:nvPr>
        </p:nvSpPr>
        <p:spPr/>
        <p:txBody>
          <a:bodyPr/>
          <a:lstStyle/>
          <a:p>
            <a:fld id="{0E830361-1618-43BA-8AB7-493978DD9A9F}" type="slidenum">
              <a:rPr lang="en-US" smtClean="0"/>
              <a:t>67</a:t>
            </a:fld>
            <a:endParaRPr lang="en-US"/>
          </a:p>
        </p:txBody>
      </p:sp>
    </p:spTree>
    <p:extLst>
      <p:ext uri="{BB962C8B-B14F-4D97-AF65-F5344CB8AC3E}">
        <p14:creationId xmlns:p14="http://schemas.microsoft.com/office/powerpoint/2010/main" val="2317797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dirty="0"/>
              <a:t>Choosing a Topic</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dirty="0">
                <a:cs typeface="Calibri"/>
              </a:rPr>
              <a:t>Four strategies to make a decision on topic</a:t>
            </a:r>
          </a:p>
          <a:p>
            <a:pPr lvl="1"/>
            <a:r>
              <a:rPr lang="en-US" dirty="0">
                <a:cs typeface="Calibri"/>
              </a:rPr>
              <a:t>Using experience and observations</a:t>
            </a:r>
          </a:p>
          <a:p>
            <a:pPr lvl="1"/>
            <a:r>
              <a:rPr lang="en-US" dirty="0">
                <a:cs typeface="Calibri"/>
              </a:rPr>
              <a:t>Reading</a:t>
            </a:r>
          </a:p>
          <a:p>
            <a:pPr lvl="1"/>
            <a:r>
              <a:rPr lang="en-US" dirty="0">
                <a:cs typeface="Calibri"/>
              </a:rPr>
              <a:t>Freewriting</a:t>
            </a:r>
          </a:p>
          <a:p>
            <a:pPr lvl="1"/>
            <a:r>
              <a:rPr lang="en-US" dirty="0">
                <a:cs typeface="Calibri"/>
              </a:rPr>
              <a:t>Asking questions</a:t>
            </a:r>
          </a:p>
        </p:txBody>
      </p:sp>
      <p:sp>
        <p:nvSpPr>
          <p:cNvPr id="9" name="Rectangle 8">
            <a:extLst>
              <a:ext uri="{FF2B5EF4-FFF2-40B4-BE49-F238E27FC236}">
                <a16:creationId xmlns:a16="http://schemas.microsoft.com/office/drawing/2014/main" id="{40BC97AB-78BB-408A-832D-41E7F5ED8494}"/>
              </a:ext>
            </a:extLst>
          </p:cNvPr>
          <p:cNvSpPr/>
          <p:nvPr/>
        </p:nvSpPr>
        <p:spPr>
          <a:xfrm>
            <a:off x="9504088" y="5801410"/>
            <a:ext cx="1990032" cy="375552"/>
          </a:xfrm>
          <a:prstGeom prst="rect">
            <a:avLst/>
          </a:prstGeom>
        </p:spPr>
        <p:txBody>
          <a:bodyPr wrap="none">
            <a:spAutoFit/>
          </a:bodyPr>
          <a:lstStyle/>
          <a:p>
            <a:pPr>
              <a:lnSpc>
                <a:spcPct val="107000"/>
              </a:lnSpc>
              <a:spcAft>
                <a:spcPts val="800"/>
              </a:spcAft>
            </a:pPr>
            <a:r>
              <a:rPr lang="en-US" dirty="0">
                <a:solidFill>
                  <a:srgbClr val="39393A"/>
                </a:solidFill>
                <a:latin typeface="Calibri" panose="020F0502020204030204" pitchFamily="34" charset="0"/>
                <a:ea typeface="Calibri" panose="020F0502020204030204" pitchFamily="34" charset="0"/>
                <a:cs typeface="Times New Roman" panose="02020603050405020304" pitchFamily="18" charset="0"/>
              </a:rPr>
              <a:t>(Booth et al., 2022)</a:t>
            </a: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7</a:t>
            </a:fld>
            <a:endParaRPr lang="en-US"/>
          </a:p>
        </p:txBody>
      </p:sp>
    </p:spTree>
    <p:extLst>
      <p:ext uri="{BB962C8B-B14F-4D97-AF65-F5344CB8AC3E}">
        <p14:creationId xmlns:p14="http://schemas.microsoft.com/office/powerpoint/2010/main" val="72567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dirty="0"/>
              <a:t>Choosing a Topic (Continued)</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dirty="0">
                <a:cs typeface="Calibri"/>
              </a:rPr>
              <a:t>First step to choosing a topic is to understand the purpose of your writing and who your audience is going to be</a:t>
            </a:r>
          </a:p>
          <a:p>
            <a:r>
              <a:rPr lang="en-US" dirty="0">
                <a:cs typeface="Calibri"/>
              </a:rPr>
              <a:t>As part of the curriculum, your instructor might give you a basic topic to use as a starting point or ask you to come up with a topic. Either way you have to determine the purpose and audience that fits the assignment</a:t>
            </a: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8</a:t>
            </a:fld>
            <a:endParaRPr lang="en-US"/>
          </a:p>
        </p:txBody>
      </p:sp>
    </p:spTree>
    <p:extLst>
      <p:ext uri="{BB962C8B-B14F-4D97-AF65-F5344CB8AC3E}">
        <p14:creationId xmlns:p14="http://schemas.microsoft.com/office/powerpoint/2010/main" val="1448923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7A87-7472-4C9B-AABB-169A10B9AE7E}"/>
              </a:ext>
            </a:extLst>
          </p:cNvPr>
          <p:cNvSpPr>
            <a:spLocks noGrp="1"/>
          </p:cNvSpPr>
          <p:nvPr>
            <p:ph type="title"/>
          </p:nvPr>
        </p:nvSpPr>
        <p:spPr/>
        <p:txBody>
          <a:bodyPr/>
          <a:lstStyle/>
          <a:p>
            <a:r>
              <a:rPr lang="en-US" dirty="0"/>
              <a:t>Using Experience and Observations</a:t>
            </a:r>
          </a:p>
        </p:txBody>
      </p:sp>
      <p:sp>
        <p:nvSpPr>
          <p:cNvPr id="7" name="Content Placeholder 6">
            <a:extLst>
              <a:ext uri="{FF2B5EF4-FFF2-40B4-BE49-F238E27FC236}">
                <a16:creationId xmlns:a16="http://schemas.microsoft.com/office/drawing/2014/main" id="{04D146A6-C451-4004-883C-FDA5214D5D86}"/>
              </a:ext>
            </a:extLst>
          </p:cNvPr>
          <p:cNvSpPr>
            <a:spLocks noGrp="1"/>
          </p:cNvSpPr>
          <p:nvPr>
            <p:ph idx="1"/>
          </p:nvPr>
        </p:nvSpPr>
        <p:spPr/>
        <p:txBody>
          <a:bodyPr vert="horz" lIns="91440" tIns="45720" rIns="91440" bIns="45720" rtlCol="0" anchor="t">
            <a:normAutofit/>
          </a:bodyPr>
          <a:lstStyle/>
          <a:p>
            <a:r>
              <a:rPr lang="en-US" dirty="0">
                <a:cs typeface="Calibri"/>
              </a:rPr>
              <a:t>Personal life experiences and observation lead to exciting topics that can be attention grabbing and informative for the audience</a:t>
            </a:r>
          </a:p>
          <a:p>
            <a:endParaRPr lang="en-US" dirty="0">
              <a:cs typeface="Calibri"/>
            </a:endParaRPr>
          </a:p>
        </p:txBody>
      </p:sp>
      <p:sp>
        <p:nvSpPr>
          <p:cNvPr id="4" name="Footer Placeholder 3">
            <a:extLst>
              <a:ext uri="{FF2B5EF4-FFF2-40B4-BE49-F238E27FC236}">
                <a16:creationId xmlns:a16="http://schemas.microsoft.com/office/drawing/2014/main" id="{22AB568C-DBFC-4B4B-8656-AD8BDDBD606E}"/>
              </a:ext>
            </a:extLst>
          </p:cNvPr>
          <p:cNvSpPr>
            <a:spLocks noGrp="1"/>
          </p:cNvSpPr>
          <p:nvPr>
            <p:ph type="ftr" sz="quarter" idx="11"/>
          </p:nvPr>
        </p:nvSpPr>
        <p:spPr/>
        <p:txBody>
          <a:bodyPr/>
          <a:lstStyle/>
          <a:p>
            <a:r>
              <a:rPr lang="en-US" i="1">
                <a:hlinkClick r:id="rId2"/>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BBC26BB-A9EF-4C2E-9902-995AD518F575}"/>
              </a:ext>
            </a:extLst>
          </p:cNvPr>
          <p:cNvSpPr>
            <a:spLocks noGrp="1"/>
          </p:cNvSpPr>
          <p:nvPr>
            <p:ph type="sldNum" sz="quarter" idx="12"/>
          </p:nvPr>
        </p:nvSpPr>
        <p:spPr/>
        <p:txBody>
          <a:bodyPr/>
          <a:lstStyle/>
          <a:p>
            <a:fld id="{0E830361-1618-43BA-8AB7-493978DD9A9F}" type="slidenum">
              <a:rPr lang="en-US" smtClean="0"/>
              <a:t>9</a:t>
            </a:fld>
            <a:endParaRPr lang="en-US"/>
          </a:p>
        </p:txBody>
      </p:sp>
    </p:spTree>
    <p:extLst>
      <p:ext uri="{BB962C8B-B14F-4D97-AF65-F5344CB8AC3E}">
        <p14:creationId xmlns:p14="http://schemas.microsoft.com/office/powerpoint/2010/main" val="3075066016"/>
      </p:ext>
    </p:extLst>
  </p:cSld>
  <p:clrMapOvr>
    <a:masterClrMapping/>
  </p:clrMapOvr>
</p:sld>
</file>

<file path=ppt/theme/theme1.xml><?xml version="1.0" encoding="utf-8"?>
<a:theme xmlns:a="http://schemas.openxmlformats.org/drawingml/2006/main" name="Office Theme">
  <a:themeElements>
    <a:clrScheme name="Custom 2">
      <a:dk1>
        <a:srgbClr val="1BADAA"/>
      </a:dk1>
      <a:lt1>
        <a:srgbClr val="FFFFFF"/>
      </a:lt1>
      <a:dk2>
        <a:srgbClr val="39393A"/>
      </a:dk2>
      <a:lt2>
        <a:srgbClr val="FFFFFF"/>
      </a:lt2>
      <a:accent1>
        <a:srgbClr val="D64933"/>
      </a:accent1>
      <a:accent2>
        <a:srgbClr val="14438F"/>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7ea68b1-4d50-472f-9c24-c5e3d9af93fd" xsi:nil="true"/>
    <lcf76f155ced4ddcb4097134ff3c332f xmlns="2c46aebe-e55f-417f-84c0-33e2637dc13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9A05E4BDC9A747A979C8FFFF84C17F" ma:contentTypeVersion="15" ma:contentTypeDescription="Create a new document." ma:contentTypeScope="" ma:versionID="ac00aa41f2863b35d6ff25bd8b298fae">
  <xsd:schema xmlns:xsd="http://www.w3.org/2001/XMLSchema" xmlns:xs="http://www.w3.org/2001/XMLSchema" xmlns:p="http://schemas.microsoft.com/office/2006/metadata/properties" xmlns:ns2="2c46aebe-e55f-417f-84c0-33e2637dc132" xmlns:ns3="57ea68b1-4d50-472f-9c24-c5e3d9af93fd" targetNamespace="http://schemas.microsoft.com/office/2006/metadata/properties" ma:root="true" ma:fieldsID="17162eedc2d414b7ea6077bf881f4fe5" ns2:_="" ns3:_="">
    <xsd:import namespace="2c46aebe-e55f-417f-84c0-33e2637dc132"/>
    <xsd:import namespace="57ea68b1-4d50-472f-9c24-c5e3d9af93f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6aebe-e55f-417f-84c0-33e2637dc1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9a59e6a-29c3-4921-9c03-4d7ff3dd46b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ea68b1-4d50-472f-9c24-c5e3d9af93f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9750ea3-d6ae-4b13-a323-8ca9f69553a4}" ma:internalName="TaxCatchAll" ma:showField="CatchAllData" ma:web="57ea68b1-4d50-472f-9c24-c5e3d9af93f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EBB12C-158D-4AB4-9994-E44D58237A12}">
  <ds:schemaRefs>
    <ds:schemaRef ds:uri="http://schemas.microsoft.com/sharepoint/v3/contenttype/forms"/>
  </ds:schemaRefs>
</ds:datastoreItem>
</file>

<file path=customXml/itemProps2.xml><?xml version="1.0" encoding="utf-8"?>
<ds:datastoreItem xmlns:ds="http://schemas.openxmlformats.org/officeDocument/2006/customXml" ds:itemID="{04CCFBF6-E5E3-49F5-9512-F7A4211FF6DA}">
  <ds:schemaRefs>
    <ds:schemaRef ds:uri="http://www.w3.org/XML/1998/namespace"/>
    <ds:schemaRef ds:uri="http://schemas.microsoft.com/office/2006/documentManagement/types"/>
    <ds:schemaRef ds:uri="http://purl.org/dc/dcmitype/"/>
    <ds:schemaRef ds:uri="http://purl.org/dc/elements/1.1/"/>
    <ds:schemaRef ds:uri="http://purl.org/dc/terms/"/>
    <ds:schemaRef ds:uri="2c46aebe-e55f-417f-84c0-33e2637dc132"/>
    <ds:schemaRef ds:uri="57ea68b1-4d50-472f-9c24-c5e3d9af93fd"/>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B70232FE-3141-4D7B-A760-40229CF283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6aebe-e55f-417f-84c0-33e2637dc132"/>
    <ds:schemaRef ds:uri="57ea68b1-4d50-472f-9c24-c5e3d9af93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3241</TotalTime>
  <Words>5404</Words>
  <Application>Microsoft Office PowerPoint</Application>
  <PresentationFormat>Widescreen</PresentationFormat>
  <Paragraphs>505</Paragraphs>
  <Slides>67</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67</vt:i4>
      </vt:variant>
    </vt:vector>
  </HeadingPairs>
  <TitlesOfParts>
    <vt:vector size="73" baseType="lpstr">
      <vt:lpstr>Arial</vt:lpstr>
      <vt:lpstr>Calibri</vt:lpstr>
      <vt:lpstr>Calibri Light</vt:lpstr>
      <vt:lpstr>Encode Sans</vt:lpstr>
      <vt:lpstr>Wingdings</vt:lpstr>
      <vt:lpstr>Office Theme</vt:lpstr>
      <vt:lpstr>Communication Essentials  for College</vt:lpstr>
      <vt:lpstr>Chapter 3: The Writing Process: How Do I Begin?</vt:lpstr>
      <vt:lpstr>3.1 - The Writing Process: How Do I Begin?</vt:lpstr>
      <vt:lpstr>Prewriting</vt:lpstr>
      <vt:lpstr>Prewriting (Continued)</vt:lpstr>
      <vt:lpstr>3.2 - Apply Prewriting Models</vt:lpstr>
      <vt:lpstr>Choosing a Topic</vt:lpstr>
      <vt:lpstr>Choosing a Topic (Continued)</vt:lpstr>
      <vt:lpstr>Using Experience and Observations</vt:lpstr>
      <vt:lpstr>Reading and Researching</vt:lpstr>
      <vt:lpstr>Freewriting</vt:lpstr>
      <vt:lpstr>Asking Questions</vt:lpstr>
      <vt:lpstr>More Prewriting Techniques</vt:lpstr>
      <vt:lpstr>Narrowing the Focus</vt:lpstr>
      <vt:lpstr>Brainstorming</vt:lpstr>
      <vt:lpstr>Idea Mapping</vt:lpstr>
      <vt:lpstr>Searching the Internet</vt:lpstr>
      <vt:lpstr>Connecting with Library Staff</vt:lpstr>
      <vt:lpstr>3.2 - Key Takeaways</vt:lpstr>
      <vt:lpstr>3.2 - Key Takeaways (Continued)</vt:lpstr>
      <vt:lpstr>3.3 - Outlining</vt:lpstr>
      <vt:lpstr>Organizing Ideas</vt:lpstr>
      <vt:lpstr>Methods of Organizing Writing</vt:lpstr>
      <vt:lpstr>Methods of Organizing Writing (Continued)</vt:lpstr>
      <vt:lpstr>Writing a Thesis Statement</vt:lpstr>
      <vt:lpstr>Writing an Outline</vt:lpstr>
      <vt:lpstr>Writing an Outline (Continued 1)</vt:lpstr>
      <vt:lpstr>Writing an Outline (Continued 2)</vt:lpstr>
      <vt:lpstr>Writing an Outline (Continued 3)</vt:lpstr>
      <vt:lpstr>Constructing Topic Outlines</vt:lpstr>
      <vt:lpstr>Constructing Sentence Outlines</vt:lpstr>
      <vt:lpstr>3.3 - Key Takeaways</vt:lpstr>
      <vt:lpstr>3.3 - Key Takeaways (Continued 1)</vt:lpstr>
      <vt:lpstr>3.3 - Key Takeaways (Continued 2)</vt:lpstr>
      <vt:lpstr>3.4 - Drafting</vt:lpstr>
      <vt:lpstr>Getting Started: Strategies For Drafting</vt:lpstr>
      <vt:lpstr>Making the Writing Process Work for You</vt:lpstr>
      <vt:lpstr>Setting Goals for Your First Draft</vt:lpstr>
      <vt:lpstr>Discovering the Basic Elements of a First Draft</vt:lpstr>
      <vt:lpstr>Discovering the Basic Elements of a First Draft (Continued)</vt:lpstr>
      <vt:lpstr>The Role of Topic Sentences</vt:lpstr>
      <vt:lpstr>The Role of Topic Sentences (Continued)</vt:lpstr>
      <vt:lpstr>Paragraphs</vt:lpstr>
      <vt:lpstr>Starting Your First Draft</vt:lpstr>
      <vt:lpstr>Writing a Title</vt:lpstr>
      <vt:lpstr>3.4 - Key Takeaways</vt:lpstr>
      <vt:lpstr>3.4 - Key Takeaways (Continued 1)</vt:lpstr>
      <vt:lpstr>3.4 - Key Takeaways (Continued 2)</vt:lpstr>
      <vt:lpstr>3.4 - Key Takeaways (Continued 3)</vt:lpstr>
      <vt:lpstr>3.5 – Revising and Editing</vt:lpstr>
      <vt:lpstr>Understanding the Purpose of Revising and Editing</vt:lpstr>
      <vt:lpstr>Creating Unity</vt:lpstr>
      <vt:lpstr>Creating Coherence</vt:lpstr>
      <vt:lpstr>Being Clear and Concise</vt:lpstr>
      <vt:lpstr>Identifying Wordiness</vt:lpstr>
      <vt:lpstr>Identifying Wordiness (Continued)</vt:lpstr>
      <vt:lpstr>Choosing Specific, Appropriate Words</vt:lpstr>
      <vt:lpstr>Choosing Specific, Appropriate Words (Continued)</vt:lpstr>
      <vt:lpstr>Completing a Peer Review</vt:lpstr>
      <vt:lpstr>Using Feedback Objectively</vt:lpstr>
      <vt:lpstr>Editing Your Draft</vt:lpstr>
      <vt:lpstr>Formatting</vt:lpstr>
      <vt:lpstr>3.5 - Key Takeaways</vt:lpstr>
      <vt:lpstr>3.5 - Key Takeaways (Continued 1)</vt:lpstr>
      <vt:lpstr>3.5 - Key Takeaways (Continued 2)</vt:lpstr>
      <vt:lpstr>3.5 - Key Takeaways (Continued 3)</vt:lpstr>
      <vt:lpstr>References &amp; Attributions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Essentials - Chapter 1</dc:title>
  <dc:subject/>
  <dc:creator>Jen Booth;Shaima Shaima</dc:creator>
  <cp:lastModifiedBy>Jen Booth</cp:lastModifiedBy>
  <cp:revision>188</cp:revision>
  <dcterms:created xsi:type="dcterms:W3CDTF">2022-05-23T14:26:42Z</dcterms:created>
  <dcterms:modified xsi:type="dcterms:W3CDTF">2023-09-01T19:24:53Z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0x010100B89A05E4BDC9A747A979C8FFFF84C17F</vt:lpwstr>
  </property>
  <property fmtid="{D5CDD505-2E9C-101B-9397-08002B2CF9AE}" pid="3" name="MediaServiceImageTags">
    <vt:lpwstr/>
  </property>
</Properties>
</file>