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72" r:id="rId5"/>
    <p:sldId id="273" r:id="rId6"/>
    <p:sldId id="256" r:id="rId7"/>
    <p:sldId id="257" r:id="rId8"/>
    <p:sldId id="356" r:id="rId9"/>
    <p:sldId id="258" r:id="rId10"/>
    <p:sldId id="357" r:id="rId11"/>
    <p:sldId id="262" r:id="rId12"/>
    <p:sldId id="363" r:id="rId13"/>
    <p:sldId id="364" r:id="rId14"/>
    <p:sldId id="432" r:id="rId15"/>
    <p:sldId id="365" r:id="rId16"/>
    <p:sldId id="366" r:id="rId17"/>
    <p:sldId id="372" r:id="rId18"/>
    <p:sldId id="431" r:id="rId19"/>
    <p:sldId id="373" r:id="rId20"/>
    <p:sldId id="387" r:id="rId21"/>
    <p:sldId id="434" r:id="rId22"/>
    <p:sldId id="435" r:id="rId23"/>
    <p:sldId id="375" r:id="rId24"/>
    <p:sldId id="27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ima Shaima" initials="SS" lastIdx="1" clrIdx="0">
    <p:extLst>
      <p:ext uri="{19B8F6BF-5375-455C-9EA6-DF929625EA0E}">
        <p15:presenceInfo xmlns:p15="http://schemas.microsoft.com/office/powerpoint/2012/main" userId="S-1-5-21-2254327620-3129333571-3258934595-784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93A"/>
    <a:srgbClr val="FFFFFF"/>
    <a:srgbClr val="1BA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69F609-926F-8B22-76BC-7E634045CC6E}" v="21" dt="2023-03-14T15:07:29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7686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3828" y="9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Jones" userId="S::jessica.jones@georgiancollege.ca::d7fd67f7-a65d-448e-99ae-2d17d582b34b" providerId="AD" clId="Web-{5369F609-926F-8B22-76BC-7E634045CC6E}"/>
    <pc:docChg chg="modSld">
      <pc:chgData name="Jessica Jones" userId="S::jessica.jones@georgiancollege.ca::d7fd67f7-a65d-448e-99ae-2d17d582b34b" providerId="AD" clId="Web-{5369F609-926F-8B22-76BC-7E634045CC6E}" dt="2023-03-14T15:07:29.121" v="20"/>
      <pc:docMkLst>
        <pc:docMk/>
      </pc:docMkLst>
      <pc:sldChg chg="modSp">
        <pc:chgData name="Jessica Jones" userId="S::jessica.jones@georgiancollege.ca::d7fd67f7-a65d-448e-99ae-2d17d582b34b" providerId="AD" clId="Web-{5369F609-926F-8B22-76BC-7E634045CC6E}" dt="2023-03-14T15:06:42.042" v="2"/>
        <pc:sldMkLst>
          <pc:docMk/>
          <pc:sldMk cId="1573012161" sldId="256"/>
        </pc:sldMkLst>
        <pc:spChg chg="ord">
          <ac:chgData name="Jessica Jones" userId="S::jessica.jones@georgiancollege.ca::d7fd67f7-a65d-448e-99ae-2d17d582b34b" providerId="AD" clId="Web-{5369F609-926F-8B22-76BC-7E634045CC6E}" dt="2023-03-14T15:06:42.042" v="2"/>
          <ac:spMkLst>
            <pc:docMk/>
            <pc:sldMk cId="1573012161" sldId="256"/>
            <ac:spMk id="7" creationId="{9DDDDC91-50CF-419E-BE98-E4403F2A8593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6:44.526" v="3"/>
        <pc:sldMkLst>
          <pc:docMk/>
          <pc:sldMk cId="3756779637" sldId="257"/>
        </pc:sldMkLst>
        <pc:spChg chg="ord">
          <ac:chgData name="Jessica Jones" userId="S::jessica.jones@georgiancollege.ca::d7fd67f7-a65d-448e-99ae-2d17d582b34b" providerId="AD" clId="Web-{5369F609-926F-8B22-76BC-7E634045CC6E}" dt="2023-03-14T15:06:44.526" v="3"/>
          <ac:spMkLst>
            <pc:docMk/>
            <pc:sldMk cId="3756779637" sldId="257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6:51.651" v="5"/>
        <pc:sldMkLst>
          <pc:docMk/>
          <pc:sldMk cId="876694236" sldId="258"/>
        </pc:sldMkLst>
        <pc:spChg chg="ord">
          <ac:chgData name="Jessica Jones" userId="S::jessica.jones@georgiancollege.ca::d7fd67f7-a65d-448e-99ae-2d17d582b34b" providerId="AD" clId="Web-{5369F609-926F-8B22-76BC-7E634045CC6E}" dt="2023-03-14T15:06:51.651" v="5"/>
          <ac:spMkLst>
            <pc:docMk/>
            <pc:sldMk cId="876694236" sldId="258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6:55.964" v="7"/>
        <pc:sldMkLst>
          <pc:docMk/>
          <pc:sldMk cId="467500428" sldId="262"/>
        </pc:sldMkLst>
        <pc:spChg chg="ord">
          <ac:chgData name="Jessica Jones" userId="S::jessica.jones@georgiancollege.ca::d7fd67f7-a65d-448e-99ae-2d17d582b34b" providerId="AD" clId="Web-{5369F609-926F-8B22-76BC-7E634045CC6E}" dt="2023-03-14T15:06:55.964" v="7"/>
          <ac:spMkLst>
            <pc:docMk/>
            <pc:sldMk cId="467500428" sldId="262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7:29.121" v="20"/>
        <pc:sldMkLst>
          <pc:docMk/>
          <pc:sldMk cId="2317797066" sldId="271"/>
        </pc:sldMkLst>
        <pc:spChg chg="ord">
          <ac:chgData name="Jessica Jones" userId="S::jessica.jones@georgiancollege.ca::d7fd67f7-a65d-448e-99ae-2d17d582b34b" providerId="AD" clId="Web-{5369F609-926F-8B22-76BC-7E634045CC6E}" dt="2023-03-14T15:07:29.121" v="20"/>
          <ac:spMkLst>
            <pc:docMk/>
            <pc:sldMk cId="2317797066" sldId="271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6:30.729" v="0"/>
        <pc:sldMkLst>
          <pc:docMk/>
          <pc:sldMk cId="3897705396" sldId="272"/>
        </pc:sldMkLst>
        <pc:spChg chg="ord">
          <ac:chgData name="Jessica Jones" userId="S::jessica.jones@georgiancollege.ca::d7fd67f7-a65d-448e-99ae-2d17d582b34b" providerId="AD" clId="Web-{5369F609-926F-8B22-76BC-7E634045CC6E}" dt="2023-03-14T15:06:30.729" v="0"/>
          <ac:spMkLst>
            <pc:docMk/>
            <pc:sldMk cId="3897705396" sldId="272"/>
            <ac:spMk id="6" creationId="{8335F5E4-9E60-4D7F-A8A0-AE2F43D2808E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6:39.448" v="1"/>
        <pc:sldMkLst>
          <pc:docMk/>
          <pc:sldMk cId="4015404543" sldId="273"/>
        </pc:sldMkLst>
        <pc:spChg chg="ord">
          <ac:chgData name="Jessica Jones" userId="S::jessica.jones@georgiancollege.ca::d7fd67f7-a65d-448e-99ae-2d17d582b34b" providerId="AD" clId="Web-{5369F609-926F-8B22-76BC-7E634045CC6E}" dt="2023-03-14T15:06:39.448" v="1"/>
          <ac:spMkLst>
            <pc:docMk/>
            <pc:sldMk cId="4015404543" sldId="273"/>
            <ac:spMk id="8" creationId="{C5124945-5A9C-40C2-BC62-441E6A58F100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6:48.604" v="4"/>
        <pc:sldMkLst>
          <pc:docMk/>
          <pc:sldMk cId="2308543140" sldId="356"/>
        </pc:sldMkLst>
        <pc:spChg chg="ord">
          <ac:chgData name="Jessica Jones" userId="S::jessica.jones@georgiancollege.ca::d7fd67f7-a65d-448e-99ae-2d17d582b34b" providerId="AD" clId="Web-{5369F609-926F-8B22-76BC-7E634045CC6E}" dt="2023-03-14T15:06:48.604" v="4"/>
          <ac:spMkLst>
            <pc:docMk/>
            <pc:sldMk cId="2308543140" sldId="356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6:53.792" v="6"/>
        <pc:sldMkLst>
          <pc:docMk/>
          <pc:sldMk cId="2428814343" sldId="357"/>
        </pc:sldMkLst>
        <pc:spChg chg="ord">
          <ac:chgData name="Jessica Jones" userId="S::jessica.jones@georgiancollege.ca::d7fd67f7-a65d-448e-99ae-2d17d582b34b" providerId="AD" clId="Web-{5369F609-926F-8B22-76BC-7E634045CC6E}" dt="2023-03-14T15:06:53.792" v="6"/>
          <ac:spMkLst>
            <pc:docMk/>
            <pc:sldMk cId="2428814343" sldId="357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6:58.105" v="8"/>
        <pc:sldMkLst>
          <pc:docMk/>
          <pc:sldMk cId="3035980678" sldId="363"/>
        </pc:sldMkLst>
        <pc:spChg chg="ord">
          <ac:chgData name="Jessica Jones" userId="S::jessica.jones@georgiancollege.ca::d7fd67f7-a65d-448e-99ae-2d17d582b34b" providerId="AD" clId="Web-{5369F609-926F-8B22-76BC-7E634045CC6E}" dt="2023-03-14T15:06:58.105" v="8"/>
          <ac:spMkLst>
            <pc:docMk/>
            <pc:sldMk cId="3035980678" sldId="363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7:01.605" v="9"/>
        <pc:sldMkLst>
          <pc:docMk/>
          <pc:sldMk cId="1878337125" sldId="364"/>
        </pc:sldMkLst>
        <pc:spChg chg="ord">
          <ac:chgData name="Jessica Jones" userId="S::jessica.jones@georgiancollege.ca::d7fd67f7-a65d-448e-99ae-2d17d582b34b" providerId="AD" clId="Web-{5369F609-926F-8B22-76BC-7E634045CC6E}" dt="2023-03-14T15:07:01.605" v="9"/>
          <ac:spMkLst>
            <pc:docMk/>
            <pc:sldMk cId="1878337125" sldId="364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7:06.417" v="11"/>
        <pc:sldMkLst>
          <pc:docMk/>
          <pc:sldMk cId="3390798817" sldId="365"/>
        </pc:sldMkLst>
        <pc:spChg chg="ord">
          <ac:chgData name="Jessica Jones" userId="S::jessica.jones@georgiancollege.ca::d7fd67f7-a65d-448e-99ae-2d17d582b34b" providerId="AD" clId="Web-{5369F609-926F-8B22-76BC-7E634045CC6E}" dt="2023-03-14T15:07:06.417" v="11"/>
          <ac:spMkLst>
            <pc:docMk/>
            <pc:sldMk cId="3390798817" sldId="365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7:08.652" v="12"/>
        <pc:sldMkLst>
          <pc:docMk/>
          <pc:sldMk cId="819224388" sldId="366"/>
        </pc:sldMkLst>
        <pc:spChg chg="ord">
          <ac:chgData name="Jessica Jones" userId="S::jessica.jones@georgiancollege.ca::d7fd67f7-a65d-448e-99ae-2d17d582b34b" providerId="AD" clId="Web-{5369F609-926F-8B22-76BC-7E634045CC6E}" dt="2023-03-14T15:07:08.652" v="12"/>
          <ac:spMkLst>
            <pc:docMk/>
            <pc:sldMk cId="819224388" sldId="366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7:11.230" v="13"/>
        <pc:sldMkLst>
          <pc:docMk/>
          <pc:sldMk cId="3766937170" sldId="372"/>
        </pc:sldMkLst>
        <pc:spChg chg="ord">
          <ac:chgData name="Jessica Jones" userId="S::jessica.jones@georgiancollege.ca::d7fd67f7-a65d-448e-99ae-2d17d582b34b" providerId="AD" clId="Web-{5369F609-926F-8B22-76BC-7E634045CC6E}" dt="2023-03-14T15:07:11.230" v="13"/>
          <ac:spMkLst>
            <pc:docMk/>
            <pc:sldMk cId="3766937170" sldId="372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7:16.230" v="15"/>
        <pc:sldMkLst>
          <pc:docMk/>
          <pc:sldMk cId="3662530654" sldId="373"/>
        </pc:sldMkLst>
        <pc:spChg chg="ord">
          <ac:chgData name="Jessica Jones" userId="S::jessica.jones@georgiancollege.ca::d7fd67f7-a65d-448e-99ae-2d17d582b34b" providerId="AD" clId="Web-{5369F609-926F-8B22-76BC-7E634045CC6E}" dt="2023-03-14T15:07:16.230" v="15"/>
          <ac:spMkLst>
            <pc:docMk/>
            <pc:sldMk cId="3662530654" sldId="373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7:26.684" v="19"/>
        <pc:sldMkLst>
          <pc:docMk/>
          <pc:sldMk cId="1009963416" sldId="375"/>
        </pc:sldMkLst>
        <pc:spChg chg="ord">
          <ac:chgData name="Jessica Jones" userId="S::jessica.jones@georgiancollege.ca::d7fd67f7-a65d-448e-99ae-2d17d582b34b" providerId="AD" clId="Web-{5369F609-926F-8B22-76BC-7E634045CC6E}" dt="2023-03-14T15:07:26.684" v="19"/>
          <ac:spMkLst>
            <pc:docMk/>
            <pc:sldMk cId="1009963416" sldId="375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7:18.918" v="16"/>
        <pc:sldMkLst>
          <pc:docMk/>
          <pc:sldMk cId="2337439186" sldId="387"/>
        </pc:sldMkLst>
        <pc:spChg chg="ord">
          <ac:chgData name="Jessica Jones" userId="S::jessica.jones@georgiancollege.ca::d7fd67f7-a65d-448e-99ae-2d17d582b34b" providerId="AD" clId="Web-{5369F609-926F-8B22-76BC-7E634045CC6E}" dt="2023-03-14T15:07:18.918" v="16"/>
          <ac:spMkLst>
            <pc:docMk/>
            <pc:sldMk cId="2337439186" sldId="387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7:13.964" v="14"/>
        <pc:sldMkLst>
          <pc:docMk/>
          <pc:sldMk cId="2599967923" sldId="431"/>
        </pc:sldMkLst>
        <pc:spChg chg="ord">
          <ac:chgData name="Jessica Jones" userId="S::jessica.jones@georgiancollege.ca::d7fd67f7-a65d-448e-99ae-2d17d582b34b" providerId="AD" clId="Web-{5369F609-926F-8B22-76BC-7E634045CC6E}" dt="2023-03-14T15:07:13.964" v="14"/>
          <ac:spMkLst>
            <pc:docMk/>
            <pc:sldMk cId="2599967923" sldId="431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7:04.042" v="10"/>
        <pc:sldMkLst>
          <pc:docMk/>
          <pc:sldMk cId="3394960093" sldId="432"/>
        </pc:sldMkLst>
        <pc:spChg chg="ord">
          <ac:chgData name="Jessica Jones" userId="S::jessica.jones@georgiancollege.ca::d7fd67f7-a65d-448e-99ae-2d17d582b34b" providerId="AD" clId="Web-{5369F609-926F-8B22-76BC-7E634045CC6E}" dt="2023-03-14T15:07:04.042" v="10"/>
          <ac:spMkLst>
            <pc:docMk/>
            <pc:sldMk cId="3394960093" sldId="432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7:21.387" v="17"/>
        <pc:sldMkLst>
          <pc:docMk/>
          <pc:sldMk cId="1521740176" sldId="434"/>
        </pc:sldMkLst>
        <pc:spChg chg="ord">
          <ac:chgData name="Jessica Jones" userId="S::jessica.jones@georgiancollege.ca::d7fd67f7-a65d-448e-99ae-2d17d582b34b" providerId="AD" clId="Web-{5369F609-926F-8B22-76BC-7E634045CC6E}" dt="2023-03-14T15:07:21.387" v="17"/>
          <ac:spMkLst>
            <pc:docMk/>
            <pc:sldMk cId="1521740176" sldId="434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5369F609-926F-8B22-76BC-7E634045CC6E}" dt="2023-03-14T15:07:24.762" v="18"/>
        <pc:sldMkLst>
          <pc:docMk/>
          <pc:sldMk cId="2526546795" sldId="435"/>
        </pc:sldMkLst>
        <pc:spChg chg="ord">
          <ac:chgData name="Jessica Jones" userId="S::jessica.jones@georgiancollege.ca::d7fd67f7-a65d-448e-99ae-2d17d582b34b" providerId="AD" clId="Web-{5369F609-926F-8B22-76BC-7E634045CC6E}" dt="2023-03-14T15:07:24.762" v="18"/>
          <ac:spMkLst>
            <pc:docMk/>
            <pc:sldMk cId="2526546795" sldId="435"/>
            <ac:spMk id="5" creationId="{7EE60F05-0299-4DA9-BFE6-3DD9170F5DD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481071-C0CF-4822-B897-C721CC620B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51608-F934-4817-BA3F-F7EC6278B2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E1967-807A-4858-B44C-4FC722C9C96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EC518-BBC7-41E1-B93D-64D7B02CD0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BE6E6-5D7D-47F0-803C-82A7E0F96F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6EA7-CA58-43EE-9A65-9E073A2B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32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9AB02-A8D3-4232-9722-AF298C03B889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C3616-1F47-4A9A-8191-3793907F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24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eam-presentations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eam-presentations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eam-presentations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eam-presentations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eam-presentations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structive-criticism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chapter-10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group-work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group-work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group-work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youtube.com/watch?v=nFE8IaoInQU" TargetMode="Externa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eam-presentations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eam-presentations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5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Project planning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20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Project planning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62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Process conversations questions were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76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Scale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76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Team Conflict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85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D26DD799-14A2-4C96-A8AA-7EF228C84F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741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43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10: Working In Teams 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0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 err="1">
                <a:solidFill>
                  <a:srgbClr val="39393A"/>
                </a:solidFill>
              </a:rPr>
              <a:t>by</a:t>
            </a:r>
            <a:r>
              <a:rPr lang="en-US" dirty="0">
                <a:solidFill>
                  <a:srgbClr val="39393A"/>
                </a:solidFill>
              </a:rPr>
              <a:t> 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71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Definition of research paper copied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16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 err="1">
                <a:solidFill>
                  <a:srgbClr val="39393A"/>
                </a:solidFill>
              </a:rPr>
              <a:t>by</a:t>
            </a:r>
            <a:r>
              <a:rPr lang="en-US" dirty="0">
                <a:solidFill>
                  <a:srgbClr val="39393A"/>
                </a:solidFill>
              </a:rPr>
              <a:t> 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92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09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Stages in Group Formation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 err="1">
                <a:solidFill>
                  <a:srgbClr val="39393A"/>
                </a:solidFill>
              </a:rPr>
              <a:t>by</a:t>
            </a:r>
            <a:r>
              <a:rPr lang="en-US" dirty="0">
                <a:solidFill>
                  <a:srgbClr val="39393A"/>
                </a:solidFill>
              </a:rPr>
              <a:t> 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b="1" dirty="0"/>
              <a:t>Video Source:</a:t>
            </a:r>
            <a:r>
              <a:rPr lang="en-US" dirty="0"/>
              <a:t> </a:t>
            </a:r>
            <a:r>
              <a:rPr lang="en-US" dirty="0" err="1"/>
              <a:t>MindToolsVideos</a:t>
            </a:r>
            <a:r>
              <a:rPr lang="en-US" dirty="0"/>
              <a:t>. (2014, November 10). Forming, storming, norming, and performing: Bruce Tuckman’s team stages model explained [Video]. YouTube. </a:t>
            </a:r>
            <a:r>
              <a:rPr lang="en-US" dirty="0">
                <a:hlinkClick r:id="rId6"/>
              </a:rPr>
              <a:t>https://www.youtube.com/watch?v=nFE8IaoInQU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06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>
                <a:solidFill>
                  <a:srgbClr val="39393A"/>
                </a:solidFill>
              </a:rPr>
              <a:t>by 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6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Teamwork skills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55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/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vls.ecampusontario.ca/vls-2/" TargetMode="External"/><Relationship Id="rId4" Type="http://schemas.openxmlformats.org/officeDocument/2006/relationships/hyperlink" Target="https://ecampusontario.pressbooks.pub/gccom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65990C-B2FD-46D0-9B31-0E92E105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94192" y="-1"/>
            <a:ext cx="3797808" cy="6879099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EF499-AF91-4E8E-A154-B30B7F59D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6316078" cy="2387600"/>
          </a:xfrm>
        </p:spPr>
        <p:txBody>
          <a:bodyPr anchor="b"/>
          <a:lstStyle>
            <a:lvl1pPr algn="l">
              <a:defRPr sz="6000" b="1">
                <a:solidFill>
                  <a:srgbClr val="39393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8DE66-98AD-41D8-A23E-197F9EDF6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602038"/>
            <a:ext cx="6316078" cy="44875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FFE5B0-BBC8-4A47-9E5E-57AFEE2A0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0" y="5047674"/>
            <a:ext cx="8394192" cy="0"/>
          </a:xfrm>
          <a:prstGeom prst="line">
            <a:avLst/>
          </a:prstGeom>
          <a:ln>
            <a:solidFill>
              <a:srgbClr val="3939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00935269-4A8D-48D6-88E1-08266D94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6906" y="6316893"/>
            <a:ext cx="488788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u="sng">
                <a:hlinkClick r:id="rId2"/>
              </a:rPr>
              <a:t>Communication Essentials for College</a:t>
            </a:r>
            <a:r>
              <a:rPr lang="en-US"/>
              <a:t>, </a:t>
            </a:r>
            <a:r>
              <a:rPr lang="en-US" u="sng">
                <a:hlinkClick r:id="rId3"/>
              </a:rPr>
              <a:t>CC BY-NC 4.0</a:t>
            </a:r>
            <a:r>
              <a:rPr lang="en-US"/>
              <a:t>, except where noted ​</a:t>
            </a:r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C2B30FCE-40B7-49F7-9DC3-0F687AC7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78C4DDEA-9C5F-4093-BC23-CC6BF997E9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688" y="5203675"/>
            <a:ext cx="7327900" cy="1112988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/>
            </a:lvl1pPr>
          </a:lstStyle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Summary slides created to accompany </a:t>
            </a:r>
            <a:r>
              <a:rPr lang="en-US" sz="1300" i="1" dirty="0">
                <a:solidFill>
                  <a:srgbClr val="14438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300" dirty="0">
                <a:solidFill>
                  <a:srgbClr val="39393A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300" dirty="0">
                <a:solidFill>
                  <a:srgbClr val="39393A"/>
                </a:solidFill>
              </a:rPr>
              <a:t>by Amanda Quibell &amp; Emily Cramer, Georgian College.</a:t>
            </a:r>
          </a:p>
          <a:p>
            <a:pPr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Slide Design by: Shaima, Georgian College OER Design Studio, funded by </a:t>
            </a:r>
            <a:r>
              <a:rPr lang="en-US" sz="1300" u="sng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 Ontario/VLS 2</a:t>
            </a:r>
            <a:r>
              <a:rPr lang="en-US" sz="1300" dirty="0">
                <a:solidFill>
                  <a:schemeClr val="accent2"/>
                </a:solidFill>
              </a:rPr>
              <a:t> </a:t>
            </a:r>
            <a:endParaRPr lang="en-US" sz="1300" dirty="0">
              <a:solidFill>
                <a:schemeClr val="accent2"/>
              </a:solidFill>
              <a:cs typeface="Calibri" panose="020F0502020204030204"/>
            </a:endParaRPr>
          </a:p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300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>
              <a:solidFill>
                <a:srgbClr val="1BADAA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3222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41D8-6F02-4C25-AFE7-83306342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16A53-B8E4-4E1C-8B24-6D0F86E8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D2350-AE98-4D91-8589-5D16857B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7" y="6356350"/>
            <a:ext cx="4843403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8030FF-494F-452F-8070-C10D31B4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8149A7-ED56-4CD0-88AF-1603B26E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2A747-C564-4055-BCDE-935BF9BB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11D31-6FCC-4C15-811A-29063A5A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695F-34A9-475A-8EFB-7F9F0638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D9DE4-FCDA-46AF-AF4E-8121C2526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C6735-76D6-4CD1-AE56-E1A5E2E4E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D6DCE-7C2D-4F42-AC2D-F226D952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1CCB9-A36D-457E-9116-17D9D502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83015-D015-4ABF-9A6C-4F186A8C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3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7B01-D2E0-4AAC-8141-9580188A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FA1FEB-7092-4718-BCBF-91BCCF78D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EC348-54A9-408A-AC6B-486F1019D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29D10-CD8A-4B5D-A9A8-5C29A19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C9592-E304-4576-BE09-0A86B013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C7613-B7AA-4009-9F4A-E1A3AF2D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0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417F1-BBF2-493D-922B-A151FDF6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E9418-85D3-443E-948A-578657960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9913A-628E-41ED-B899-B287443A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71547-8F13-49EF-A2B2-94923CB7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E3E5-8BD7-49CE-9B2A-241F07B1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E8A41-6BC7-4E70-8252-B974F98FC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93F59-EC44-4F69-9A26-4A0D72BB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148AB-B71B-4722-96A3-B3C6685D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CFAD-8AB0-41B0-88E1-D2B42F17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AEDF3-1905-45EF-AC26-3DEC1FE6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6A4A3A-BA12-40A4-BEDC-B74F01F2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0820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A8780B-CE54-4435-B7A7-447A66EB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6913098" cy="1336432"/>
          </a:xfrm>
        </p:spPr>
        <p:txBody>
          <a:bodyPr anchor="ctr"/>
          <a:lstStyle>
            <a:lvl1pPr>
              <a:defRPr b="1">
                <a:solidFill>
                  <a:srgbClr val="3939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ED25D7-627D-4EEE-BA34-451476C0BBAC}"/>
              </a:ext>
            </a:extLst>
          </p:cNvPr>
          <p:cNvCxnSpPr>
            <a:cxnSpLocks/>
          </p:cNvCxnSpPr>
          <p:nvPr userDrawn="1"/>
        </p:nvCxnSpPr>
        <p:spPr>
          <a:xfrm>
            <a:off x="8153400" y="1055076"/>
            <a:ext cx="403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2CC0BA-99EC-417D-AC6F-60908EA3C9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  <a:lvl2pPr marL="4572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581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1D39896-1D2D-441C-8DB3-1CD753652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574" y="2500313"/>
            <a:ext cx="10309226" cy="3676649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200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AD8993-BCFB-40F5-B0C3-BD1266F9807E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8459004-7AA2-44EB-88E7-7DF29583BCEE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5F0173DE-4E6C-4B67-9F86-20857057B4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4574" y="1862125"/>
            <a:ext cx="10309225" cy="36512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4E6DADC6-7915-4EB3-9145-35C6BE3B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365125"/>
            <a:ext cx="10309227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D08B890F-FC10-4BE9-BBB4-6A2B93F7DF5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658257" y="6358082"/>
            <a:ext cx="4875485" cy="363393"/>
          </a:xfrm>
          <a:prstGeom prst="rect">
            <a:avLst/>
          </a:prstGeom>
        </p:spPr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AB3EA9EE-009D-4452-884F-9E866F6EA0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41615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2109" y="6356350"/>
            <a:ext cx="4987781" cy="3571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9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28977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0450" y="6353030"/>
            <a:ext cx="4731099" cy="365126"/>
          </a:xfrm>
          <a:prstGeom prst="rect">
            <a:avLst/>
          </a:prstGeom>
        </p:spPr>
        <p:txBody>
          <a:bodyPr/>
          <a:lstStyle>
            <a:lvl1pPr>
              <a:defRPr lang="en-US" dirty="0">
                <a:hlinkClick r:id="rId2"/>
              </a:defRPr>
            </a:lvl1pPr>
          </a:lstStyle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99F0E2-0326-4549-B930-82AEC799FEE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45028" y="5090021"/>
            <a:ext cx="10308771" cy="6283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6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rgbClr val="3939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7501" y="6364301"/>
            <a:ext cx="5003824" cy="3571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051F-9266-45E7-B965-471B937A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CA857-10D3-4315-B62B-832F7553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250BC-2580-4DA3-935C-70F63956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4178-F207-477B-BDF6-53853AE9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81177-5E16-4510-AAC2-837ACF58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1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88839-4AFA-4872-B83A-3427C548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EC2E6-86B3-4E95-96C6-E481BE368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44AE5-C9E9-4B2C-9EE4-67CAF0668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3702-5B5A-411F-B68C-AC08465C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896E2-575A-4063-84FA-211427F86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FB6D2-ADFB-42A0-913A-E0571498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3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550E-7FFE-4B88-88AF-C2383D77B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19538-C2A3-47C1-9D33-5963BD6D1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DC931-FDED-4278-8DE5-FF81DA269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D894A-372C-4507-88DE-21648C060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52B3F-C6DC-4B9E-89A7-4C012DF0A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4E8BD-63A1-4056-B391-0CF708CD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2F70-DD04-4320-A04E-85655F69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E7AC3-1379-4D5B-A695-9E08400C9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ecampusontario.pressbooks.pub/gccomm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F82C09-3498-4EA7-AD11-49DA92B74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6B9AB-2418-4C57-B73F-700D73C4B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9E73F-1023-4D22-82B4-41B0638C5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8597" y="6356350"/>
            <a:ext cx="4854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>
                <a:hlinkClick r:id="rId17"/>
              </a:rPr>
              <a:t>Communication Essentials for College</a:t>
            </a:r>
            <a:r>
              <a:rPr lang="en-US" i="1"/>
              <a:t>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1FB51-B126-46BD-BA8A-D63CDA675C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1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3" r:id="rId5"/>
    <p:sldLayoutId id="2147483662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vls.ecampusontario.ca/vls-2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&#160;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ecampusontario.pressbooks.pub/gccomm" TargetMode="External"/><Relationship Id="rId4" Type="http://schemas.openxmlformats.org/officeDocument/2006/relationships/hyperlink" Target="https://www.youtube.com/watch?v=nFE8IaoInQ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FE8IaoInQ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campusontario.pressbooks.pub/gccom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052D3-BD8E-4A47-8C64-5A79C1986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729709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39393A"/>
                </a:solidFill>
              </a:rPr>
              <a:t>Communication Essentials </a:t>
            </a:r>
            <a:br>
              <a:rPr lang="en-US" b="1" dirty="0">
                <a:solidFill>
                  <a:srgbClr val="39393A"/>
                </a:solidFill>
              </a:rPr>
            </a:br>
            <a:r>
              <a:rPr lang="en-US" b="1" dirty="0">
                <a:solidFill>
                  <a:srgbClr val="39393A"/>
                </a:solidFill>
              </a:rPr>
              <a:t>for College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1EBC301-47B9-4345-BCAF-D954F844B7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/>
              <a:t>Chapter 10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15111C9-8604-4EFD-8899-1EC596FC29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47500" lnSpcReduction="20000"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dirty="0">
                <a:solidFill>
                  <a:srgbClr val="39393A"/>
                </a:solidFill>
              </a:rPr>
              <a:t>Summary slides created to accompany </a:t>
            </a:r>
            <a:r>
              <a:rPr lang="en-US" i="1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dirty="0">
                <a:solidFill>
                  <a:srgbClr val="39393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solidFill>
                  <a:srgbClr val="39393A"/>
                </a:solidFill>
              </a:rPr>
              <a:t>Slide Design by: Shaima, Georgian College OER Design Studio, funded by </a:t>
            </a:r>
            <a:r>
              <a:rPr lang="en-US" u="sng" dirty="0" err="1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</a:t>
            </a:r>
            <a:r>
              <a:rPr lang="en-US" u="sng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Ontario/VLS 2</a:t>
            </a:r>
            <a:r>
              <a:rPr lang="en-US" dirty="0">
                <a:solidFill>
                  <a:schemeClr val="accent2"/>
                </a:solidFill>
              </a:rPr>
              <a:t> </a:t>
            </a:r>
            <a:endParaRPr lang="en-US" dirty="0">
              <a:solidFill>
                <a:schemeClr val="accent2"/>
              </a:solidFill>
              <a:cs typeface="Calibri" panose="020F0502020204030204"/>
            </a:endParaRPr>
          </a:p>
          <a:p>
            <a:pPr lvl="0">
              <a:lnSpc>
                <a:spcPct val="100000"/>
              </a:lnSpc>
              <a:defRPr/>
            </a:pPr>
            <a:r>
              <a:rPr lang="en-US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dirty="0">
                <a:solidFill>
                  <a:srgbClr val="14438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>
              <a:solidFill>
                <a:srgbClr val="1BADAA"/>
              </a:solidFill>
              <a:cs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36F4-2003-4CCE-8A1D-AA404A63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5F5E4-9E60-4D7F-A8A0-AE2F43D2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05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an effective team with pre-project planning:</a:t>
            </a:r>
          </a:p>
          <a:p>
            <a:pPr lvl="1"/>
            <a:r>
              <a:rPr lang="en-US" dirty="0"/>
              <a:t>Read the project assignment and rubric or grading plan</a:t>
            </a:r>
          </a:p>
          <a:p>
            <a:pPr lvl="1"/>
            <a:r>
              <a:rPr lang="en-US" dirty="0"/>
              <a:t>Create or join a team based on similar grade goals, ways of working, time you’re willing to invest, and team organization / leadership style. Avoid joining a team just because your friends are on it.</a:t>
            </a:r>
          </a:p>
          <a:p>
            <a:pPr lvl="1"/>
            <a:r>
              <a:rPr lang="en-US" dirty="0"/>
              <a:t>Organize your first meeting. Everyone must attend.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843109-DA80-4C80-8FBF-39AE2A2B78D9}"/>
              </a:ext>
            </a:extLst>
          </p:cNvPr>
          <p:cNvSpPr txBox="1"/>
          <p:nvPr/>
        </p:nvSpPr>
        <p:spPr>
          <a:xfrm>
            <a:off x="9921798" y="5987018"/>
            <a:ext cx="2808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7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planning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criteria for effective team with pre-project planning:</a:t>
            </a:r>
          </a:p>
          <a:p>
            <a:pPr lvl="1"/>
            <a:r>
              <a:rPr lang="en-US" dirty="0"/>
              <a:t>Create a team charter or have a process conversation.</a:t>
            </a:r>
          </a:p>
          <a:p>
            <a:pPr lvl="1"/>
            <a:r>
              <a:rPr lang="en-US" dirty="0"/>
              <a:t>Record your plans: team organization / leadership; working style; roles &amp; tasks; deadlines,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Schedule the project, working backwards from the due date. Allow time for personnel or tech problems.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16E39E-9B77-429B-B79E-117329A58E07}"/>
              </a:ext>
            </a:extLst>
          </p:cNvPr>
          <p:cNvSpPr txBox="1"/>
          <p:nvPr/>
        </p:nvSpPr>
        <p:spPr>
          <a:xfrm>
            <a:off x="9742714" y="5897324"/>
            <a:ext cx="2808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60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 conversations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productive</a:t>
            </a:r>
          </a:p>
          <a:p>
            <a:r>
              <a:rPr lang="en-US" dirty="0"/>
              <a:t>Less frustrating</a:t>
            </a:r>
          </a:p>
          <a:p>
            <a:r>
              <a:rPr lang="en-US" dirty="0"/>
              <a:t>Sets clear expectations about the process</a:t>
            </a:r>
          </a:p>
          <a:p>
            <a:r>
              <a:rPr lang="en-US" dirty="0"/>
              <a:t>Process conversations answer questions such as: </a:t>
            </a:r>
          </a:p>
          <a:p>
            <a:pPr lvl="1"/>
            <a:r>
              <a:rPr lang="en-US" dirty="0"/>
              <a:t>Who will be the in charge?</a:t>
            </a:r>
          </a:p>
          <a:p>
            <a:pPr lvl="1"/>
            <a:r>
              <a:rPr lang="en-US" dirty="0"/>
              <a:t>How will we communication?</a:t>
            </a:r>
          </a:p>
          <a:p>
            <a:pPr lvl="1"/>
            <a:r>
              <a:rPr lang="en-US" dirty="0"/>
              <a:t>How often will we meet?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2626D-B8E6-4E3E-9D31-6605EDE89C44}"/>
              </a:ext>
            </a:extLst>
          </p:cNvPr>
          <p:cNvSpPr txBox="1"/>
          <p:nvPr/>
        </p:nvSpPr>
        <p:spPr>
          <a:xfrm>
            <a:off x="9949541" y="5897324"/>
            <a:ext cx="2808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(Cramer et. al, 2022)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98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5-finger vote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voting method is used when just “Yes” or “No” is not enough</a:t>
            </a:r>
          </a:p>
          <a:p>
            <a:r>
              <a:rPr lang="en-US" dirty="0"/>
              <a:t>Team members are asked to vote with their fingers</a:t>
            </a:r>
          </a:p>
          <a:p>
            <a:pPr lvl="1"/>
            <a:r>
              <a:rPr lang="en-US" dirty="0"/>
              <a:t>5 fingers – 100% support the idea or action</a:t>
            </a:r>
          </a:p>
          <a:p>
            <a:pPr lvl="1"/>
            <a:r>
              <a:rPr lang="en-US" dirty="0"/>
              <a:t>4 fingers – Strongly agree</a:t>
            </a:r>
          </a:p>
          <a:p>
            <a:pPr lvl="1"/>
            <a:r>
              <a:rPr lang="en-US" dirty="0"/>
              <a:t>3 fingers – Slightly in </a:t>
            </a:r>
            <a:r>
              <a:rPr lang="en-US" dirty="0" err="1"/>
              <a:t>favour</a:t>
            </a:r>
            <a:endParaRPr lang="en-US" dirty="0"/>
          </a:p>
          <a:p>
            <a:pPr lvl="1"/>
            <a:r>
              <a:rPr lang="en-US" dirty="0"/>
              <a:t>2 fingers – Mildly disagree</a:t>
            </a:r>
          </a:p>
          <a:p>
            <a:pPr lvl="1"/>
            <a:r>
              <a:rPr lang="en-US" dirty="0"/>
              <a:t>1 finger – Strongly disagree</a:t>
            </a:r>
          </a:p>
          <a:p>
            <a:pPr lvl="1"/>
            <a:r>
              <a:rPr lang="en-US" dirty="0"/>
              <a:t>0 – 100% disagree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7AC0F0-BC00-446F-8E69-EC634034A10A}"/>
              </a:ext>
            </a:extLst>
          </p:cNvPr>
          <p:cNvSpPr txBox="1"/>
          <p:nvPr/>
        </p:nvSpPr>
        <p:spPr>
          <a:xfrm>
            <a:off x="9742714" y="5894035"/>
            <a:ext cx="2808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24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Team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order to deal with conflict effectively, prepare by:</a:t>
            </a:r>
          </a:p>
          <a:p>
            <a:pPr lvl="1"/>
            <a:r>
              <a:rPr lang="en-US" dirty="0"/>
              <a:t>Supporting each other</a:t>
            </a:r>
          </a:p>
          <a:p>
            <a:pPr lvl="1"/>
            <a:r>
              <a:rPr lang="en-US" dirty="0"/>
              <a:t>Communicating and setting clear expectations</a:t>
            </a:r>
          </a:p>
          <a:p>
            <a:pPr lvl="1"/>
            <a:r>
              <a:rPr lang="en-US" dirty="0"/>
              <a:t>Using process conversation</a:t>
            </a:r>
          </a:p>
          <a:p>
            <a:pPr lvl="1"/>
            <a:r>
              <a:rPr lang="en-US" dirty="0"/>
              <a:t>Being respectful</a:t>
            </a:r>
          </a:p>
          <a:p>
            <a:pPr lvl="1"/>
            <a:r>
              <a:rPr lang="en-US" dirty="0"/>
              <a:t>Addressing concerns or frustrations early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B47285-519F-4FE1-9C84-F15AF573F07D}"/>
              </a:ext>
            </a:extLst>
          </p:cNvPr>
          <p:cNvSpPr txBox="1"/>
          <p:nvPr/>
        </p:nvSpPr>
        <p:spPr>
          <a:xfrm>
            <a:off x="9895115" y="5897324"/>
            <a:ext cx="2808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37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the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each other &amp; remember transitions</a:t>
            </a:r>
          </a:p>
          <a:p>
            <a:r>
              <a:rPr lang="en-US" dirty="0"/>
              <a:t>Keep time</a:t>
            </a:r>
          </a:p>
          <a:p>
            <a:r>
              <a:rPr lang="en-US" dirty="0"/>
              <a:t>Present as a unified team</a:t>
            </a:r>
          </a:p>
          <a:p>
            <a:r>
              <a:rPr lang="en-US" dirty="0"/>
              <a:t>Plan the Q&amp;A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67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10.3 – Constructive Criticism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 best practices in delivering constructive criticism and feedback in person.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30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Constructive Criticism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Constructive criticism not only helps in improving your work and performance but benefits the team overall</a:t>
            </a:r>
          </a:p>
          <a:p>
            <a:r>
              <a:rPr lang="en-US" dirty="0"/>
              <a:t>It is a quality assurance task rather than a personal attack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39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Receiving Constructive Criticism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Nonverbal cues to let speaker know that you are listening and understanding:</a:t>
            </a:r>
          </a:p>
          <a:p>
            <a:pPr lvl="1"/>
            <a:r>
              <a:rPr lang="en-US" dirty="0"/>
              <a:t>Maintain eye contact with the speaker</a:t>
            </a:r>
          </a:p>
          <a:p>
            <a:pPr lvl="1"/>
            <a:r>
              <a:rPr lang="en-US" dirty="0"/>
              <a:t>Nod your head slowly</a:t>
            </a:r>
          </a:p>
          <a:p>
            <a:pPr lvl="1"/>
            <a:r>
              <a:rPr lang="en-US" dirty="0"/>
              <a:t>Take notes of important information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40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Receiving Constructive Criticism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your understanding of criticism and at the end of the session explain how you will use their advice</a:t>
            </a:r>
          </a:p>
          <a:p>
            <a:r>
              <a:rPr lang="en-US" dirty="0"/>
              <a:t>Apologize if you know you were at fault</a:t>
            </a:r>
          </a:p>
          <a:p>
            <a:r>
              <a:rPr lang="en-US" dirty="0"/>
              <a:t>Respectfully correct them if the criticism is wrong</a:t>
            </a:r>
          </a:p>
          <a:p>
            <a:r>
              <a:rPr lang="en-US" dirty="0"/>
              <a:t>Don’t get personal and maintain professionalism while exchanging criticism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4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149-044F-4278-B352-D39D7005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7039708" cy="1336432"/>
          </a:xfrm>
        </p:spPr>
        <p:txBody>
          <a:bodyPr anchor="ctr"/>
          <a:lstStyle/>
          <a:p>
            <a:r>
              <a:rPr lang="en-US" dirty="0"/>
              <a:t>Chapter 10: Working In Teams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760E65-D447-4F91-8851-B31B7AED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>
            <a:normAutofit/>
          </a:bodyPr>
          <a:lstStyle/>
          <a:p>
            <a:r>
              <a:rPr lang="en-US" dirty="0"/>
              <a:t>10.1 – Team and Group Work</a:t>
            </a:r>
          </a:p>
          <a:p>
            <a:r>
              <a:rPr lang="en-US" dirty="0"/>
              <a:t>10.2 – How to present as a team</a:t>
            </a:r>
          </a:p>
          <a:p>
            <a:r>
              <a:rPr lang="en-US" dirty="0"/>
              <a:t>10.3 – Constructive Criticism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2D3148-8728-4136-B3B9-5B7413D813D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524250" y="6356350"/>
            <a:ext cx="51435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124945-5A9C-40C2-BC62-441E6A58F1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830361-1618-43BA-8AB7-493978DD9A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04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Giving “Poop Sandwich” Constructive Criticism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effective way of delivering constructive criticism</a:t>
            </a:r>
          </a:p>
          <a:p>
            <a:r>
              <a:rPr lang="en-US" dirty="0"/>
              <a:t>The constructive criticism (the poop) is focused on improvement and praise (slices of bread) comes before and after it so the listener associates it with the criticism</a:t>
            </a:r>
          </a:p>
          <a:p>
            <a:r>
              <a:rPr lang="en-US" dirty="0"/>
              <a:t>The receiver feels good about themselves and are motivated to rectify the mistake and accept criticism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63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References &amp; Attributions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156C3-3B61-4F6E-99EE-A35C1D740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1690689"/>
            <a:ext cx="10823122" cy="44862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0995" indent="-340995">
              <a:buNone/>
            </a:pPr>
            <a:r>
              <a:rPr lang="en-US" dirty="0"/>
              <a:t>Cramer, E., Quibell, </a:t>
            </a:r>
            <a:r>
              <a:rPr lang="en-US"/>
              <a:t>A., &amp; Booth, J. </a:t>
            </a:r>
            <a:r>
              <a:rPr lang="en-US" dirty="0"/>
              <a:t>(2022, February 28). </a:t>
            </a:r>
            <a:r>
              <a:rPr lang="en-US" i="1" dirty="0"/>
              <a:t>Communication Essentials for College</a:t>
            </a:r>
            <a:r>
              <a:rPr lang="en-US" dirty="0"/>
              <a:t>. </a:t>
            </a:r>
            <a:r>
              <a:rPr lang="en-US" dirty="0" err="1"/>
              <a:t>eCampus</a:t>
            </a:r>
            <a:r>
              <a:rPr lang="en-US" dirty="0"/>
              <a:t> Ontario Open Library. </a:t>
            </a:r>
            <a:r>
              <a:rPr lang="en-US" u="sng" dirty="0">
                <a:hlinkClick r:id="rId3"/>
              </a:rPr>
              <a:t>https://ecampusontario.pr essbooks.pub/</a:t>
            </a:r>
            <a:r>
              <a:rPr lang="en-US" u="sng" dirty="0" err="1">
                <a:hlinkClick r:id="rId3"/>
              </a:rPr>
              <a:t>gc</a:t>
            </a:r>
            <a:endParaRPr lang="en-US" u="sng" dirty="0">
              <a:hlinkClick r:id="rId3"/>
            </a:endParaRPr>
          </a:p>
          <a:p>
            <a:pPr marL="340995" indent="-340995">
              <a:buNone/>
            </a:pPr>
            <a:r>
              <a:rPr lang="en-US" dirty="0" err="1"/>
              <a:t>MindToolsVideos</a:t>
            </a:r>
            <a:r>
              <a:rPr lang="en-US" dirty="0"/>
              <a:t>. (2014, November 10). Forming, storming, norming, and performing: Bruce Tuckman’s team stages model explained [Video]. YouTube. </a:t>
            </a:r>
            <a:r>
              <a:rPr lang="en-US" dirty="0">
                <a:hlinkClick r:id="rId4"/>
              </a:rPr>
              <a:t>https://www.youtube.com/watch?v=nFE8IaoInQU</a:t>
            </a:r>
            <a:endParaRPr lang="en-US" dirty="0"/>
          </a:p>
          <a:p>
            <a:pPr marL="798195" lvl="1" indent="-340995">
              <a:buNone/>
            </a:pPr>
            <a:r>
              <a:rPr lang="en-US" sz="2800" u="sng" dirty="0">
                <a:hlinkClick r:id="rId3"/>
              </a:rPr>
              <a:t>comm/ </a:t>
            </a:r>
            <a:r>
              <a:rPr lang="en-US" sz="2800" dirty="0"/>
              <a:t> </a:t>
            </a:r>
            <a:endParaRPr lang="en-US" sz="2800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5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r>
              <a:rPr lang="en-US" dirty="0"/>
              <a:t>10.1 – Team And Group 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dirty="0"/>
              <a:t>Discuss the advantages and challenges of working in groups</a:t>
            </a:r>
          </a:p>
          <a:p>
            <a:r>
              <a:rPr lang="en-US" dirty="0"/>
              <a:t>Identify the characteristics of effective working groups.</a:t>
            </a:r>
          </a:p>
          <a:p>
            <a:r>
              <a:rPr lang="en-US" dirty="0"/>
              <a:t>List the stages of group formation.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1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Working Alone Vs. In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Teamwork, working in a group, is an important skill to have in for school, work and everyday life </a:t>
            </a:r>
          </a:p>
          <a:p>
            <a:pPr lvl="0"/>
            <a:r>
              <a:rPr lang="en-US" dirty="0"/>
              <a:t>Equal contribution and working together effectively results in a better project</a:t>
            </a:r>
          </a:p>
          <a:p>
            <a:pPr lvl="0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7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Alone Vs. In Group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Working Alone: </a:t>
            </a:r>
            <a:r>
              <a:rPr lang="en-US" dirty="0"/>
              <a:t>Free to make all decisions</a:t>
            </a:r>
            <a:br>
              <a:rPr lang="en-US" b="1" dirty="0"/>
            </a:br>
            <a:r>
              <a:rPr lang="en-US" b="1" dirty="0"/>
              <a:t>Working in Groups: </a:t>
            </a:r>
            <a:r>
              <a:rPr lang="en-US" dirty="0"/>
              <a:t>Can Collaborate</a:t>
            </a:r>
          </a:p>
          <a:p>
            <a:r>
              <a:rPr lang="en-US" b="1" dirty="0"/>
              <a:t>Working Alone: </a:t>
            </a:r>
            <a:r>
              <a:rPr lang="en-US" dirty="0"/>
              <a:t>Can do things on own time schedule</a:t>
            </a:r>
            <a:br>
              <a:rPr lang="en-US" b="1" dirty="0"/>
            </a:br>
            <a:r>
              <a:rPr lang="en-US" b="1" dirty="0"/>
              <a:t>Working in Groups: </a:t>
            </a:r>
            <a:r>
              <a:rPr lang="en-US" dirty="0"/>
              <a:t>Can spread the workload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i="1" dirty="0"/>
              <a:t>Note: Refer to Table 1 for more examples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0CE5D5-9615-4B1D-BB34-6B9CFFE49D41}"/>
              </a:ext>
            </a:extLst>
          </p:cNvPr>
          <p:cNvSpPr txBox="1"/>
          <p:nvPr/>
        </p:nvSpPr>
        <p:spPr>
          <a:xfrm>
            <a:off x="9742714" y="5987018"/>
            <a:ext cx="2808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43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Working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Groups that work effectively have the following characteristics:</a:t>
            </a:r>
          </a:p>
          <a:p>
            <a:pPr lvl="1"/>
            <a:r>
              <a:rPr lang="en-US" dirty="0"/>
              <a:t>Members are comfortable and expectations are clear</a:t>
            </a:r>
          </a:p>
          <a:p>
            <a:pPr lvl="1"/>
            <a:r>
              <a:rPr lang="en-US" dirty="0"/>
              <a:t>Everyone shares a common goal and sense of responsibility </a:t>
            </a:r>
          </a:p>
          <a:p>
            <a:pPr lvl="1"/>
            <a:r>
              <a:rPr lang="en-US" dirty="0"/>
              <a:t>Regularly evaluate performance and use one another as resources</a:t>
            </a:r>
          </a:p>
          <a:p>
            <a:pPr lvl="1"/>
            <a:r>
              <a:rPr lang="en-US" dirty="0"/>
              <a:t>Roles are clear and tasks are assigned</a:t>
            </a:r>
          </a:p>
          <a:p>
            <a:pPr lvl="1"/>
            <a:r>
              <a:rPr lang="en-US" dirty="0"/>
              <a:t>Differences and conflicts are heard and dealt with clear communication</a:t>
            </a:r>
          </a:p>
          <a:p>
            <a:pPr lvl="1"/>
            <a:r>
              <a:rPr lang="en-US" dirty="0"/>
              <a:t>Members focus on problem solving together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9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Stages in Group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Forming</a:t>
            </a:r>
          </a:p>
          <a:p>
            <a:r>
              <a:rPr lang="en-US" dirty="0"/>
              <a:t>Storming</a:t>
            </a:r>
          </a:p>
          <a:p>
            <a:r>
              <a:rPr lang="en-US" dirty="0"/>
              <a:t>Norming</a:t>
            </a:r>
          </a:p>
          <a:p>
            <a:r>
              <a:rPr lang="en-US" dirty="0"/>
              <a:t>Performing</a:t>
            </a:r>
          </a:p>
          <a:p>
            <a:endParaRPr lang="en-US" dirty="0"/>
          </a:p>
          <a:p>
            <a:r>
              <a:rPr lang="en-US" dirty="0"/>
              <a:t>Watch the video </a:t>
            </a:r>
            <a:r>
              <a:rPr lang="en-US" i="1" dirty="0">
                <a:hlinkClick r:id="rId3"/>
              </a:rPr>
              <a:t>Forming, Storming, Norming and Performing</a:t>
            </a:r>
            <a:r>
              <a:rPr lang="en-US" i="1" dirty="0"/>
              <a:t> </a:t>
            </a:r>
            <a:r>
              <a:rPr lang="en-US" dirty="0"/>
              <a:t>to learn more about the stages of group process</a:t>
            </a: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4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14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10.2 – How To Present As A Team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key teamwork skills for presentations, including:</a:t>
            </a:r>
          </a:p>
          <a:p>
            <a:pPr lvl="1"/>
            <a:r>
              <a:rPr lang="en-US" dirty="0"/>
              <a:t>Strategies for project planning, process conversations, and conflict resolution</a:t>
            </a:r>
          </a:p>
          <a:p>
            <a:pPr lvl="1"/>
            <a:r>
              <a:rPr lang="en-US" dirty="0"/>
              <a:t>Ways to plan for presenting as a group.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0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Teamwork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effective team requires these skills:</a:t>
            </a:r>
          </a:p>
          <a:p>
            <a:pPr lvl="1"/>
            <a:r>
              <a:rPr lang="en-US" dirty="0"/>
              <a:t>Understand group dynamics</a:t>
            </a:r>
          </a:p>
          <a:p>
            <a:pPr lvl="1"/>
            <a:r>
              <a:rPr lang="en-US" dirty="0"/>
              <a:t>Flexibility</a:t>
            </a:r>
          </a:p>
          <a:p>
            <a:pPr lvl="1"/>
            <a:r>
              <a:rPr lang="en-US" dirty="0"/>
              <a:t>Respect</a:t>
            </a:r>
          </a:p>
          <a:p>
            <a:pPr lvl="1"/>
            <a:r>
              <a:rPr lang="en-US" dirty="0"/>
              <a:t>Give useful feedback and accept feedback graciously</a:t>
            </a:r>
          </a:p>
          <a:p>
            <a:pPr lvl="1"/>
            <a:r>
              <a:rPr lang="en-US" dirty="0"/>
              <a:t>Contribute proactively and positively</a:t>
            </a:r>
          </a:p>
          <a:p>
            <a:pPr lvl="1"/>
            <a:r>
              <a:rPr lang="en-US" dirty="0"/>
              <a:t>Be a leader but allow others to lead when appropriate</a:t>
            </a:r>
          </a:p>
          <a:p>
            <a:pPr lvl="1"/>
            <a:r>
              <a:rPr lang="en-US" dirty="0"/>
              <a:t>Plan for and manage conflict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27DDC6-F812-4FE3-9A5D-78EF530F43AC}"/>
              </a:ext>
            </a:extLst>
          </p:cNvPr>
          <p:cNvSpPr txBox="1"/>
          <p:nvPr/>
        </p:nvSpPr>
        <p:spPr>
          <a:xfrm>
            <a:off x="9742714" y="5987018"/>
            <a:ext cx="2808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80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BADAA"/>
      </a:dk1>
      <a:lt1>
        <a:srgbClr val="FFFFFF"/>
      </a:lt1>
      <a:dk2>
        <a:srgbClr val="39393A"/>
      </a:dk2>
      <a:lt2>
        <a:srgbClr val="FFFFFF"/>
      </a:lt2>
      <a:accent1>
        <a:srgbClr val="D64933"/>
      </a:accent1>
      <a:accent2>
        <a:srgbClr val="14438F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CCFBF6-E5E3-49F5-9512-F7A4211FF6DA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57ea68b1-4d50-472f-9c24-c5e3d9af93fd"/>
    <ds:schemaRef ds:uri="2c46aebe-e55f-417f-84c0-33e2637dc13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DEBB12C-158D-4AB4-9994-E44D58237A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673A1A-AF6D-46F9-A577-4FB571DFA4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6aebe-e55f-417f-84c0-33e2637dc132"/>
    <ds:schemaRef ds:uri="57ea68b1-4d50-472f-9c24-c5e3d9af9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3421</TotalTime>
  <Words>1741</Words>
  <Application>Microsoft Office PowerPoint</Application>
  <PresentationFormat>Widescreen</PresentationFormat>
  <Paragraphs>195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Communication Essentials  for College</vt:lpstr>
      <vt:lpstr>Chapter 10: Working In Teams</vt:lpstr>
      <vt:lpstr>10.1 – Team And Group Work</vt:lpstr>
      <vt:lpstr>Working Alone Vs. In Group</vt:lpstr>
      <vt:lpstr>Working Alone Vs. In Group (Continued)</vt:lpstr>
      <vt:lpstr>Effective Working Groups</vt:lpstr>
      <vt:lpstr>Stages in Group Formation</vt:lpstr>
      <vt:lpstr>10.2 – How To Present As A Team</vt:lpstr>
      <vt:lpstr>Teamwork skills</vt:lpstr>
      <vt:lpstr>Project planning</vt:lpstr>
      <vt:lpstr>Project planning (Continued)</vt:lpstr>
      <vt:lpstr>Process conversations</vt:lpstr>
      <vt:lpstr>The 5-finger vote</vt:lpstr>
      <vt:lpstr>Team Conflict</vt:lpstr>
      <vt:lpstr>During the presentation</vt:lpstr>
      <vt:lpstr>10.3 – Constructive Criticism</vt:lpstr>
      <vt:lpstr>Receiving Constructive Criticism</vt:lpstr>
      <vt:lpstr>Receiving Constructive Criticism (Continued 1)</vt:lpstr>
      <vt:lpstr>Receiving Constructive Criticism (Continued 2)</vt:lpstr>
      <vt:lpstr>Giving “Poop Sandwich” Constructive Criticism</vt:lpstr>
      <vt:lpstr>References &amp; Attributions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Essentials - Chapter 1</dc:title>
  <dc:subject/>
  <dc:creator>Jen Booth;Shaima Shaima</dc:creator>
  <cp:lastModifiedBy>Jen Booth</cp:lastModifiedBy>
  <cp:revision>173</cp:revision>
  <dcterms:created xsi:type="dcterms:W3CDTF">2022-05-23T14:26:42Z</dcterms:created>
  <dcterms:modified xsi:type="dcterms:W3CDTF">2023-09-01T19:32:44Z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  <property fmtid="{D5CDD505-2E9C-101B-9397-08002B2CF9AE}" pid="3" name="MediaServiceImageTags">
    <vt:lpwstr/>
  </property>
</Properties>
</file>