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65" r:id="rId4"/>
    <p:sldId id="258" r:id="rId5"/>
    <p:sldId id="259" r:id="rId6"/>
    <p:sldId id="260" r:id="rId7"/>
    <p:sldId id="261"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Lora" pitchFamily="2" charset="0"/>
      <p:regular r:id="rId14"/>
      <p:bold r:id="rId15"/>
      <p:italic r:id="rId16"/>
      <p:boldItalic r:id="rId17"/>
    </p:embeddedFont>
    <p:embeddedFont>
      <p:font typeface="Montserrat" panose="00000500000000000000"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4" y="7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0d83e61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0d83e61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50d83e615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50d83e615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solidFill>
                  <a:schemeClr val="dk1"/>
                </a:solidFill>
              </a:rPr>
              <a:t>The rationale for putting together a team is to combine different people, personalities, and perspectives to solve a problem. Difference is the whole point. Diverse teams are more effective than homogenous teams because they are better at processing information and using it to come up with new ideas. According to David Rock and Heidi Grant, diverse teams tend to focus more on facts, process those facts more carefully, and are more innovative (Rock, 2016). What’s more, researchers investigating creativity and innovation have consistently demonstrated “the value of exposing individuals to experiences with multiple perspectives and worldviews. It is the combination of these various perspectives in novel ways that results in new ideas ‘popping up.’ Creative ‘aha’ moments do not happen by themselves” (Viki, 2016). In his book: </a:t>
            </a:r>
            <a:r>
              <a:rPr lang="en" i="1">
                <a:solidFill>
                  <a:schemeClr val="dk1"/>
                </a:solidFill>
              </a:rPr>
              <a:t>The Difference: How the Power of Diversity Creates Better Groups, Firms, Schools, and Societies</a:t>
            </a:r>
            <a:r>
              <a:rPr lang="en">
                <a:solidFill>
                  <a:schemeClr val="dk1"/>
                </a:solidFill>
              </a:rPr>
              <a:t>, Scott Page (2007) puts it like this:</a:t>
            </a:r>
            <a:endParaRPr sz="300">
              <a:latin typeface="Tahoma"/>
              <a:ea typeface="Tahoma"/>
              <a:cs typeface="Tahoma"/>
              <a:sym typeface="Tahom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50d83e61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50d83e61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 this section we will talk about some general principles for successful project management in a living order world. Adopting these four roles will set you on the road toward delivering more value in your projects, with less waste, which is also the goal of both Lean project management and Agile project management.</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fc9c8ac7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fc9c8ac7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The project manager must be perceived to be credible by the project team and key stakeholders. A successful project manager can solve problems and has a high degree of tolerance for ambiguity. </a:t>
            </a: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When multiple people are involved in an endeavor, differences in opinions and desired outcomes naturally occur. Negotiation is a process for developing a mutually acceptable outcome when the desired outcome for each party conflicts.</a:t>
            </a: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For the project manager to successfully negotiate issues on the project, they should first seek to understand the position of the other party.</a:t>
            </a: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One of the most common issues in formal negotiations is finding a mutually acceptable price for a service or product.</a:t>
            </a: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Conflict on a project is to be expected because of the level of stress, lack of information during early phases of the project, personal differences, role conflicts, and limited resources</a:t>
            </a:r>
            <a:endParaRPr sz="1350">
              <a:solidFill>
                <a:srgbClr val="373D3F"/>
              </a:solidFill>
              <a:highlight>
                <a:srgbClr val="FFFFFF"/>
              </a:highlight>
              <a:latin typeface="Lora"/>
              <a:ea typeface="Lora"/>
              <a:cs typeface="Lora"/>
              <a:sym typeface="Lor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50d83e61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f50d83e61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The project manager must be perceived to be credible by the project team and key stakeholders. A successful project manager can solve problems and has a high degree of tolerance for ambiguity. </a:t>
            </a: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When multiple people are involved in an endeavor, differences in opinions and desired outcomes naturally occur. Negotiation is a process for developing a mutually acceptable outcome when the desired outcome for each party conflicts.</a:t>
            </a: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Conflict on a project is to be expected because of the level of stress, lack of information during early phases of the project, personal differences, role conflicts, and limited resources. </a:t>
            </a:r>
            <a:r>
              <a:rPr lang="en" sz="1350">
                <a:solidFill>
                  <a:srgbClr val="373D3F"/>
                </a:solidFill>
                <a:highlight>
                  <a:srgbClr val="FFFFFF"/>
                </a:highlight>
                <a:latin typeface="Montserrat"/>
                <a:ea typeface="Montserrat"/>
                <a:cs typeface="Montserrat"/>
                <a:sym typeface="Montserrat"/>
              </a:rPr>
              <a:t>How the project manager deals with the conflict results in the conflict being destructive or an opportunity to build energy, creativity, and innovation.</a:t>
            </a:r>
            <a:endParaRPr sz="1350">
              <a:solidFill>
                <a:srgbClr val="373D3F"/>
              </a:solidFill>
              <a:highlight>
                <a:srgbClr val="FFFFFF"/>
              </a:highlight>
              <a:latin typeface="Lora"/>
              <a:ea typeface="Lora"/>
              <a:cs typeface="Lora"/>
              <a:sym typeface="Lor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6cbd4502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6cbd450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Employee performance includes the employee’s work results such as: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Quality and quantity of outputs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Work behavior (such as punctuality)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Job-related attributes (such as cooperation and initiative)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There are many personality-type tests that have been developed and explore different aspects of people’s personalities. It might be prudent to explore the different tests available and utilize those that are most beneficial for your team.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Myers-Briggs identifies 16 personality types based on four preferences derived from the questionnaire. The preferences are between pairs of opposite characteristics and include the following:</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Extroversion (E)-Introversion (I)</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Sensing (S)-Intuition (N)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Thinking (T)-Feeling (F)</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Judging (J)-Perceiving (P)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Another theory of personality typing is the DISC method, which rates people’s personalities by testing a person’s preferences in word associations in the following four areas: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Dominance/Drive—relates to control, power, and assertiveness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Inducement/Influence—relates to social situations and communication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Submission/Steadiness—relates to patience, persistence, and thoughtfulness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Compliance/Conscientiousness—relates to structure and organization</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grpSp>
        <p:nvGrpSpPr>
          <p:cNvPr id="59" name="Google Shape;59;p11"/>
          <p:cNvGrpSpPr/>
          <p:nvPr/>
        </p:nvGrpSpPr>
        <p:grpSpPr>
          <a:xfrm>
            <a:off x="6098378" y="5"/>
            <a:ext cx="3045625" cy="2030570"/>
            <a:chOff x="6098378" y="5"/>
            <a:chExt cx="3045625" cy="2030570"/>
          </a:xfrm>
        </p:grpSpPr>
        <p:sp>
          <p:nvSpPr>
            <p:cNvPr id="60" name="Google Shape;60;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6" name="Google Shape;66;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7" name="Google Shape;67;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750519"/>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negativespace.co/forest-roa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pix4free.org/" TargetMode="External"/><Relationship Id="rId5" Type="http://schemas.openxmlformats.org/officeDocument/2006/relationships/hyperlink" Target="https://creativecommons.org/licenses/by-sa/3.0/" TargetMode="External"/><Relationship Id="rId4" Type="http://schemas.openxmlformats.org/officeDocument/2006/relationships/hyperlink" Target="http://www.nyphotographic.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pixabay.com/photos/search/free%20photo%20project%20te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533">
                <a:latin typeface="Tahoma"/>
                <a:ea typeface="Tahoma"/>
                <a:cs typeface="Tahoma"/>
                <a:sym typeface="Tahoma"/>
              </a:rPr>
              <a:t>Essentials of Project Management</a:t>
            </a:r>
            <a:r>
              <a:rPr lang="en" sz="4533" u="sng">
                <a:latin typeface="Tahoma"/>
                <a:ea typeface="Tahoma"/>
                <a:cs typeface="Tahoma"/>
                <a:sym typeface="Tahoma"/>
              </a:rPr>
              <a:t> </a:t>
            </a:r>
            <a:endParaRPr sz="4533" u="sng">
              <a:latin typeface="Tahoma"/>
              <a:ea typeface="Tahoma"/>
              <a:cs typeface="Tahoma"/>
              <a:sym typeface="Tahoma"/>
            </a:endParaRPr>
          </a:p>
        </p:txBody>
      </p:sp>
      <p:sp>
        <p:nvSpPr>
          <p:cNvPr id="75" name="Google Shape;75;p13"/>
          <p:cNvSpPr txBox="1">
            <a:spLocks noGrp="1"/>
          </p:cNvSpPr>
          <p:nvPr>
            <p:ph type="subTitle" idx="1"/>
          </p:nvPr>
        </p:nvSpPr>
        <p:spPr>
          <a:xfrm>
            <a:off x="598088" y="2769088"/>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2842" dirty="0">
                <a:latin typeface="Tahoma"/>
                <a:ea typeface="Tahoma"/>
                <a:cs typeface="Tahoma"/>
                <a:sym typeface="Tahoma"/>
              </a:rPr>
              <a:t>Chapter 12 - Project Leadership</a:t>
            </a:r>
            <a:endParaRPr sz="2842" dirty="0">
              <a:latin typeface="Tahoma"/>
              <a:ea typeface="Tahoma"/>
              <a:cs typeface="Tahoma"/>
              <a:sym typeface="Tahoma"/>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04034C96-4E63-48B2-9C21-ED5342112625}"/>
              </a:ext>
            </a:extLst>
          </p:cNvPr>
          <p:cNvGrpSpPr/>
          <p:nvPr/>
        </p:nvGrpSpPr>
        <p:grpSpPr>
          <a:xfrm>
            <a:off x="598088" y="4263359"/>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E44060A0-F933-4FD1-AD9F-A3DBB0CDBBA2}"/>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F06AA224-511F-4488-A716-AD0B6282D4A5}"/>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221375" y="170775"/>
            <a:ext cx="86109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12.1. Learning Objectives</a:t>
            </a:r>
            <a:endParaRPr b="1">
              <a:latin typeface="Arial"/>
              <a:ea typeface="Arial"/>
              <a:cs typeface="Arial"/>
              <a:sym typeface="Arial"/>
            </a:endParaRPr>
          </a:p>
        </p:txBody>
      </p:sp>
      <p:sp>
        <p:nvSpPr>
          <p:cNvPr id="81" name="Google Shape;81;p14"/>
          <p:cNvSpPr txBox="1">
            <a:spLocks noGrp="1"/>
          </p:cNvSpPr>
          <p:nvPr>
            <p:ph type="body" idx="1"/>
          </p:nvPr>
        </p:nvSpPr>
        <p:spPr>
          <a:xfrm>
            <a:off x="221375" y="1075764"/>
            <a:ext cx="8315225" cy="34240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latin typeface="Arial"/>
                <a:ea typeface="Arial"/>
                <a:cs typeface="Arial"/>
                <a:sym typeface="Arial"/>
              </a:rPr>
              <a:t>By the end of this chapter you should be able to:</a:t>
            </a:r>
          </a:p>
          <a:p>
            <a:pPr marL="0" lvl="0" indent="0" algn="l" rtl="0">
              <a:spcBef>
                <a:spcPts val="0"/>
              </a:spcBef>
              <a:spcAft>
                <a:spcPts val="0"/>
              </a:spcAft>
              <a:buNone/>
            </a:pPr>
            <a:endParaRPr sz="1700" b="1" dirty="0">
              <a:latin typeface="Arial"/>
              <a:ea typeface="Arial"/>
              <a:cs typeface="Arial"/>
              <a:sym typeface="Arial"/>
            </a:endParaRPr>
          </a:p>
          <a:p>
            <a:pPr>
              <a:buFont typeface="+mj-lt"/>
              <a:buAutoNum type="arabicPeriod"/>
            </a:pPr>
            <a:r>
              <a:rPr lang="en-CA" dirty="0">
                <a:solidFill>
                  <a:schemeClr val="bg2"/>
                </a:solidFill>
                <a:latin typeface="Arial" panose="020B0604020202020204" pitchFamily="34" charset="0"/>
                <a:cs typeface="Arial" panose="020B0604020202020204" pitchFamily="34" charset="0"/>
              </a:rPr>
              <a:t>Identify four roles of a project manager.</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Discuss the essential skills of good project managers.</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Discuss the important factors needed in managing a team.</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Describe the five responses to conflict.</a:t>
            </a:r>
          </a:p>
          <a:p>
            <a:pPr>
              <a:buFont typeface="+mj-lt"/>
              <a:buAutoNum type="arabicPeriod"/>
            </a:pPr>
            <a:r>
              <a:rPr lang="en-CA">
                <a:solidFill>
                  <a:schemeClr val="bg2"/>
                </a:solidFill>
                <a:latin typeface="Arial" panose="020B0604020202020204" pitchFamily="34" charset="0"/>
                <a:cs typeface="Arial" panose="020B0604020202020204" pitchFamily="34" charset="0"/>
              </a:rPr>
              <a:t>List advantages of teams and strong leadership.</a:t>
            </a:r>
            <a:endParaRPr lang="en-CA" dirty="0">
              <a:solidFill>
                <a:schemeClr val="bg2"/>
              </a:solidFill>
              <a:latin typeface="Arial" panose="020B0604020202020204" pitchFamily="34" charset="0"/>
              <a:cs typeface="Arial" panose="020B0604020202020204" pitchFamily="34" charset="0"/>
            </a:endParaRPr>
          </a:p>
          <a:p>
            <a:pPr marL="457200" lvl="0" indent="0" algn="l" rtl="0">
              <a:lnSpc>
                <a:spcPct val="150000"/>
              </a:lnSpc>
              <a:spcBef>
                <a:spcPts val="1400"/>
              </a:spcBef>
              <a:spcAft>
                <a:spcPts val="1000"/>
              </a:spcAft>
              <a:buNone/>
            </a:pPr>
            <a:endParaRPr sz="1500" dirty="0">
              <a:solidFill>
                <a:srgbClr val="00206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12.2. Diversity and Leadership</a:t>
            </a:r>
            <a:endParaRPr b="1" dirty="0">
              <a:latin typeface="Arial"/>
              <a:ea typeface="Arial"/>
              <a:cs typeface="Arial"/>
              <a:sym typeface="Arial"/>
            </a:endParaRPr>
          </a:p>
          <a:p>
            <a:pPr marL="0" lvl="0" indent="0" algn="l" rtl="0">
              <a:spcBef>
                <a:spcPts val="0"/>
              </a:spcBef>
              <a:spcAft>
                <a:spcPts val="0"/>
              </a:spcAft>
              <a:buSzPts val="990"/>
              <a:buNone/>
            </a:pPr>
            <a:endParaRPr sz="1800" b="1" dirty="0">
              <a:latin typeface="Arial"/>
              <a:ea typeface="Arial"/>
              <a:cs typeface="Arial"/>
              <a:sym typeface="Arial"/>
            </a:endParaRPr>
          </a:p>
          <a:p>
            <a:pPr marL="0" lvl="0" indent="0" algn="l" rtl="0">
              <a:spcBef>
                <a:spcPts val="0"/>
              </a:spcBef>
              <a:spcAft>
                <a:spcPts val="0"/>
              </a:spcAft>
              <a:buSzPts val="990"/>
              <a:buNone/>
            </a:pPr>
            <a:endParaRPr sz="1800" b="1" dirty="0">
              <a:solidFill>
                <a:srgbClr val="373D3F"/>
              </a:solidFill>
              <a:latin typeface="Arial"/>
              <a:ea typeface="Arial"/>
              <a:cs typeface="Arial"/>
              <a:sym typeface="Arial"/>
            </a:endParaRPr>
          </a:p>
        </p:txBody>
      </p:sp>
      <p:sp>
        <p:nvSpPr>
          <p:cNvPr id="2" name="Text Placeholder 1">
            <a:extLst>
              <a:ext uri="{FF2B5EF4-FFF2-40B4-BE49-F238E27FC236}">
                <a16:creationId xmlns:a16="http://schemas.microsoft.com/office/drawing/2014/main" id="{984D6A07-CD83-42ED-9D8E-0EC07D34AE04}"/>
              </a:ext>
            </a:extLst>
          </p:cNvPr>
          <p:cNvSpPr>
            <a:spLocks noGrp="1"/>
          </p:cNvSpPr>
          <p:nvPr>
            <p:ph type="body" idx="1"/>
          </p:nvPr>
        </p:nvSpPr>
        <p:spPr>
          <a:xfrm>
            <a:off x="311700" y="1229875"/>
            <a:ext cx="8208900" cy="3339000"/>
          </a:xfrm>
        </p:spPr>
        <p:txBody>
          <a:bodyPr/>
          <a:lstStyle/>
          <a:p>
            <a:pPr marL="457200" lvl="0" indent="-342900" algn="l" rtl="0">
              <a:spcBef>
                <a:spcPts val="0"/>
              </a:spcBef>
              <a:spcAft>
                <a:spcPts val="0"/>
              </a:spcAft>
              <a:buClr>
                <a:srgbClr val="000000"/>
              </a:buClr>
              <a:buSzPts val="1800"/>
              <a:buFont typeface="Arial"/>
              <a:buChar char="●"/>
            </a:pPr>
            <a:r>
              <a:rPr lang="en-US" sz="1800" dirty="0">
                <a:solidFill>
                  <a:srgbClr val="000000"/>
                </a:solidFill>
                <a:latin typeface="Arial"/>
                <a:ea typeface="Arial"/>
                <a:cs typeface="Arial"/>
                <a:sym typeface="Arial"/>
              </a:rPr>
              <a:t>The rationale for putting together a team is to combine different people, personalities, and perspectives to solve a problem. </a:t>
            </a:r>
          </a:p>
          <a:p>
            <a:pPr marL="457200" lvl="0" indent="0" algn="l" rtl="0">
              <a:spcBef>
                <a:spcPts val="0"/>
              </a:spcBef>
              <a:spcAft>
                <a:spcPts val="0"/>
              </a:spcAft>
              <a:buNone/>
            </a:pPr>
            <a:endParaRPr lang="en-US" sz="18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US" sz="1800" dirty="0">
                <a:solidFill>
                  <a:srgbClr val="000000"/>
                </a:solidFill>
                <a:latin typeface="Arial"/>
                <a:ea typeface="Arial"/>
                <a:cs typeface="Arial"/>
                <a:sym typeface="Arial"/>
              </a:rPr>
              <a:t>Diverse teams are more effective than homogenous teams because they are better at processing information and using it to come up with new ideas. </a:t>
            </a:r>
          </a:p>
          <a:p>
            <a:pPr marL="457200" lvl="0" indent="0" algn="l" rtl="0">
              <a:spcBef>
                <a:spcPts val="0"/>
              </a:spcBef>
              <a:spcAft>
                <a:spcPts val="0"/>
              </a:spcAft>
              <a:buNone/>
            </a:pPr>
            <a:endParaRPr lang="en-US" sz="18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US" sz="1800" dirty="0">
                <a:solidFill>
                  <a:srgbClr val="000000"/>
                </a:solidFill>
                <a:latin typeface="Arial"/>
                <a:ea typeface="Arial"/>
                <a:cs typeface="Arial"/>
                <a:sym typeface="Arial"/>
              </a:rPr>
              <a:t>Good teamwork depends, ultimately, on a leader with a clear understanding of what it means to lead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170050" y="1516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12.3. Role of PM </a:t>
            </a:r>
            <a:endParaRPr b="1" dirty="0">
              <a:latin typeface="Arial"/>
              <a:ea typeface="Arial"/>
              <a:cs typeface="Arial"/>
              <a:sym typeface="Arial"/>
            </a:endParaRPr>
          </a:p>
        </p:txBody>
      </p:sp>
      <p:sp>
        <p:nvSpPr>
          <p:cNvPr id="87" name="Google Shape;87;p15"/>
          <p:cNvSpPr txBox="1">
            <a:spLocks noGrp="1"/>
          </p:cNvSpPr>
          <p:nvPr>
            <p:ph type="body" idx="1"/>
          </p:nvPr>
        </p:nvSpPr>
        <p:spPr>
          <a:xfrm>
            <a:off x="258800" y="875125"/>
            <a:ext cx="5647800" cy="3627300"/>
          </a:xfrm>
          <a:prstGeom prst="rect">
            <a:avLst/>
          </a:prstGeom>
        </p:spPr>
        <p:txBody>
          <a:bodyPr spcFirstLastPara="1" wrap="square" lIns="91425" tIns="91425" rIns="91425" bIns="91425" anchor="t" anchorCtr="0">
            <a:noAutofit/>
          </a:bodyPr>
          <a:lstStyle/>
          <a:p>
            <a:pPr marL="0" lvl="0" indent="0" algn="l" rtl="0">
              <a:lnSpc>
                <a:spcPct val="150000"/>
              </a:lnSpc>
              <a:spcBef>
                <a:spcPts val="2000"/>
              </a:spcBef>
              <a:spcAft>
                <a:spcPts val="0"/>
              </a:spcAft>
              <a:buNone/>
            </a:pPr>
            <a:r>
              <a:rPr lang="en" sz="1750">
                <a:solidFill>
                  <a:srgbClr val="373D3F"/>
                </a:solidFill>
                <a:highlight>
                  <a:srgbClr val="FFFFFF"/>
                </a:highlight>
                <a:latin typeface="Arial"/>
                <a:ea typeface="Arial"/>
                <a:cs typeface="Arial"/>
                <a:sym typeface="Arial"/>
              </a:rPr>
              <a:t>Adopting these four roles will set you on the road toward delivering more value in your projects, with less waste, which is also the goal of both Lean project management and Agile project management.</a:t>
            </a:r>
            <a:endParaRPr sz="1750">
              <a:solidFill>
                <a:srgbClr val="373D3F"/>
              </a:solidFill>
              <a:highlight>
                <a:srgbClr val="FFFFFF"/>
              </a:highlight>
              <a:latin typeface="Arial"/>
              <a:ea typeface="Arial"/>
              <a:cs typeface="Arial"/>
              <a:sym typeface="Arial"/>
            </a:endParaRPr>
          </a:p>
          <a:p>
            <a:pPr marL="457200" lvl="0" indent="-339725" algn="l" rtl="0">
              <a:lnSpc>
                <a:spcPct val="150000"/>
              </a:lnSpc>
              <a:spcBef>
                <a:spcPts val="2000"/>
              </a:spcBef>
              <a:spcAft>
                <a:spcPts val="0"/>
              </a:spcAft>
              <a:buClr>
                <a:srgbClr val="373D3F"/>
              </a:buClr>
              <a:buSzPts val="1750"/>
              <a:buFont typeface="Arial"/>
              <a:buAutoNum type="arabicPeriod"/>
            </a:pPr>
            <a:r>
              <a:rPr lang="en" sz="1750">
                <a:solidFill>
                  <a:srgbClr val="373D3F"/>
                </a:solidFill>
                <a:highlight>
                  <a:srgbClr val="FFFFFF"/>
                </a:highlight>
                <a:latin typeface="Arial"/>
                <a:ea typeface="Arial"/>
                <a:cs typeface="Arial"/>
                <a:sym typeface="Arial"/>
              </a:rPr>
              <a:t>Develop collaboration among project participants</a:t>
            </a:r>
            <a:endParaRPr sz="1750">
              <a:solidFill>
                <a:srgbClr val="373D3F"/>
              </a:solidFill>
              <a:highlight>
                <a:srgbClr val="FFFFFF"/>
              </a:highlight>
              <a:latin typeface="Arial"/>
              <a:ea typeface="Arial"/>
              <a:cs typeface="Arial"/>
              <a:sym typeface="Arial"/>
            </a:endParaRPr>
          </a:p>
          <a:p>
            <a:pPr marL="457200" lvl="0" indent="-339725" algn="l" rtl="0">
              <a:lnSpc>
                <a:spcPct val="150000"/>
              </a:lnSpc>
              <a:spcBef>
                <a:spcPts val="0"/>
              </a:spcBef>
              <a:spcAft>
                <a:spcPts val="0"/>
              </a:spcAft>
              <a:buClr>
                <a:srgbClr val="373D3F"/>
              </a:buClr>
              <a:buSzPts val="1750"/>
              <a:buFont typeface="Arial"/>
              <a:buAutoNum type="arabicPeriod"/>
            </a:pPr>
            <a:r>
              <a:rPr lang="en" sz="1750">
                <a:solidFill>
                  <a:srgbClr val="373D3F"/>
                </a:solidFill>
                <a:highlight>
                  <a:srgbClr val="FFFFFF"/>
                </a:highlight>
                <a:latin typeface="Arial"/>
                <a:ea typeface="Arial"/>
                <a:cs typeface="Arial"/>
                <a:sym typeface="Arial"/>
              </a:rPr>
              <a:t>Integrate planning with learning</a:t>
            </a:r>
            <a:endParaRPr sz="1750">
              <a:solidFill>
                <a:srgbClr val="373D3F"/>
              </a:solidFill>
              <a:highlight>
                <a:srgbClr val="FFFFFF"/>
              </a:highlight>
              <a:latin typeface="Arial"/>
              <a:ea typeface="Arial"/>
              <a:cs typeface="Arial"/>
              <a:sym typeface="Arial"/>
            </a:endParaRPr>
          </a:p>
          <a:p>
            <a:pPr marL="457200" lvl="0" indent="-339725" algn="l" rtl="0">
              <a:lnSpc>
                <a:spcPct val="150000"/>
              </a:lnSpc>
              <a:spcBef>
                <a:spcPts val="0"/>
              </a:spcBef>
              <a:spcAft>
                <a:spcPts val="0"/>
              </a:spcAft>
              <a:buClr>
                <a:srgbClr val="373D3F"/>
              </a:buClr>
              <a:buSzPts val="1750"/>
              <a:buFont typeface="Arial"/>
              <a:buAutoNum type="arabicPeriod"/>
            </a:pPr>
            <a:r>
              <a:rPr lang="en" sz="1750">
                <a:solidFill>
                  <a:srgbClr val="373D3F"/>
                </a:solidFill>
                <a:highlight>
                  <a:srgbClr val="FFFFFF"/>
                </a:highlight>
                <a:latin typeface="Arial"/>
                <a:ea typeface="Arial"/>
                <a:cs typeface="Arial"/>
                <a:sym typeface="Arial"/>
              </a:rPr>
              <a:t>Prevent major disruptions</a:t>
            </a:r>
            <a:endParaRPr sz="1750">
              <a:solidFill>
                <a:srgbClr val="373D3F"/>
              </a:solidFill>
              <a:highlight>
                <a:srgbClr val="FFFFFF"/>
              </a:highlight>
              <a:latin typeface="Arial"/>
              <a:ea typeface="Arial"/>
              <a:cs typeface="Arial"/>
              <a:sym typeface="Arial"/>
            </a:endParaRPr>
          </a:p>
          <a:p>
            <a:pPr marL="457200" lvl="0" indent="-339725" algn="l" rtl="0">
              <a:lnSpc>
                <a:spcPct val="150000"/>
              </a:lnSpc>
              <a:spcBef>
                <a:spcPts val="0"/>
              </a:spcBef>
              <a:spcAft>
                <a:spcPts val="0"/>
              </a:spcAft>
              <a:buClr>
                <a:srgbClr val="373D3F"/>
              </a:buClr>
              <a:buSzPts val="1750"/>
              <a:buFont typeface="Arial"/>
              <a:buAutoNum type="arabicPeriod"/>
            </a:pPr>
            <a:r>
              <a:rPr lang="en" sz="1750">
                <a:solidFill>
                  <a:srgbClr val="373D3F"/>
                </a:solidFill>
                <a:highlight>
                  <a:srgbClr val="FFFFFF"/>
                </a:highlight>
                <a:latin typeface="Arial"/>
                <a:ea typeface="Arial"/>
                <a:cs typeface="Arial"/>
                <a:sym typeface="Arial"/>
              </a:rPr>
              <a:t>Maintain forward momentum</a:t>
            </a:r>
            <a:endParaRPr sz="1750">
              <a:solidFill>
                <a:srgbClr val="373D3F"/>
              </a:solidFill>
              <a:highlight>
                <a:srgbClr val="FFFFFF"/>
              </a:highlight>
              <a:latin typeface="Arial"/>
              <a:ea typeface="Arial"/>
              <a:cs typeface="Arial"/>
              <a:sym typeface="Arial"/>
            </a:endParaRPr>
          </a:p>
          <a:p>
            <a:pPr marL="0" lvl="0" indent="0" algn="l" rtl="0">
              <a:lnSpc>
                <a:spcPct val="150000"/>
              </a:lnSpc>
              <a:spcBef>
                <a:spcPts val="2000"/>
              </a:spcBef>
              <a:spcAft>
                <a:spcPts val="0"/>
              </a:spcAft>
              <a:buNone/>
            </a:pPr>
            <a:endParaRPr sz="1350">
              <a:solidFill>
                <a:srgbClr val="373D3F"/>
              </a:solidFill>
              <a:highlight>
                <a:srgbClr val="FFFFFF"/>
              </a:highlight>
              <a:latin typeface="Lora"/>
              <a:ea typeface="Lora"/>
              <a:cs typeface="Lora"/>
              <a:sym typeface="Lora"/>
            </a:endParaRPr>
          </a:p>
        </p:txBody>
      </p:sp>
      <p:pic>
        <p:nvPicPr>
          <p:cNvPr id="90" name="Google Shape;90;p15" descr="Road in the forest." title="Image"/>
          <p:cNvPicPr preferRelativeResize="0"/>
          <p:nvPr/>
        </p:nvPicPr>
        <p:blipFill>
          <a:blip r:embed="rId3">
            <a:alphaModFix/>
          </a:blip>
          <a:stretch>
            <a:fillRect/>
          </a:stretch>
        </p:blipFill>
        <p:spPr>
          <a:xfrm>
            <a:off x="5954725" y="152971"/>
            <a:ext cx="2648901" cy="3854550"/>
          </a:xfrm>
          <a:prstGeom prst="rect">
            <a:avLst/>
          </a:prstGeom>
          <a:noFill/>
          <a:ln>
            <a:noFill/>
          </a:ln>
        </p:spPr>
      </p:pic>
      <p:sp>
        <p:nvSpPr>
          <p:cNvPr id="89" name="Google Shape;89;p15"/>
          <p:cNvSpPr txBox="1"/>
          <p:nvPr/>
        </p:nvSpPr>
        <p:spPr>
          <a:xfrm>
            <a:off x="5954725" y="3960200"/>
            <a:ext cx="2553300" cy="26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00" u="sng" dirty="0">
                <a:solidFill>
                  <a:schemeClr val="dk2"/>
                </a:solidFill>
                <a:hlinkClick r:id="rId4">
                  <a:extLst>
                    <a:ext uri="{A12FA001-AC4F-418D-AE19-62706E023703}">
                      <ahyp:hlinkClr xmlns:ahyp="http://schemas.microsoft.com/office/drawing/2018/hyperlinkcolor" val="tx"/>
                    </a:ext>
                  </a:extLst>
                </a:hlinkClick>
              </a:rPr>
              <a:t>Forest Road Royalty Free Photo (negativespace.co)</a:t>
            </a:r>
            <a:endParaRPr sz="100" dirty="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66450" y="1098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12.4. Project Manager Characteristics I</a:t>
            </a:r>
            <a:endParaRPr b="1" dirty="0">
              <a:latin typeface="Arial"/>
              <a:ea typeface="Arial"/>
              <a:cs typeface="Arial"/>
              <a:sym typeface="Arial"/>
            </a:endParaRPr>
          </a:p>
        </p:txBody>
      </p:sp>
      <p:sp>
        <p:nvSpPr>
          <p:cNvPr id="96" name="Google Shape;96;p16"/>
          <p:cNvSpPr txBox="1">
            <a:spLocks noGrp="1"/>
          </p:cNvSpPr>
          <p:nvPr>
            <p:ph type="body" idx="1"/>
          </p:nvPr>
        </p:nvSpPr>
        <p:spPr>
          <a:xfrm>
            <a:off x="115775" y="646949"/>
            <a:ext cx="8712900" cy="4011111"/>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50">
                <a:solidFill>
                  <a:srgbClr val="373D3F"/>
                </a:solidFill>
                <a:highlight>
                  <a:srgbClr val="FFFFFF"/>
                </a:highlight>
                <a:latin typeface="Arial"/>
                <a:ea typeface="Arial"/>
                <a:cs typeface="Arial"/>
                <a:sym typeface="Arial"/>
              </a:rPr>
              <a:t>T</a:t>
            </a:r>
            <a:r>
              <a:rPr lang="en">
                <a:solidFill>
                  <a:srgbClr val="373D3F"/>
                </a:solidFill>
                <a:highlight>
                  <a:srgbClr val="FFFFFF"/>
                </a:highlight>
                <a:latin typeface="Arial"/>
                <a:ea typeface="Arial"/>
                <a:cs typeface="Arial"/>
                <a:sym typeface="Arial"/>
              </a:rPr>
              <a:t>he project manager must be perceived to be credible by the project team and key stakeholders. </a:t>
            </a:r>
            <a:endParaRPr>
              <a:solidFill>
                <a:srgbClr val="373D3F"/>
              </a:solidFill>
              <a:highlight>
                <a:srgbClr val="FFFFFF"/>
              </a:highlight>
              <a:latin typeface="Arial"/>
              <a:ea typeface="Arial"/>
              <a:cs typeface="Arial"/>
              <a:sym typeface="Arial"/>
            </a:endParaRPr>
          </a:p>
          <a:p>
            <a:pPr marL="457200" lvl="0" indent="-342900" algn="l" rtl="0">
              <a:lnSpc>
                <a:spcPct val="150000"/>
              </a:lnSpc>
              <a:spcBef>
                <a:spcPts val="1200"/>
              </a:spcBef>
              <a:spcAft>
                <a:spcPts val="0"/>
              </a:spcAft>
              <a:buClr>
                <a:srgbClr val="373D3F"/>
              </a:buClr>
              <a:buSzPts val="1800"/>
              <a:buFont typeface="Arial"/>
              <a:buChar char="●"/>
            </a:pPr>
            <a:r>
              <a:rPr lang="en">
                <a:solidFill>
                  <a:srgbClr val="373D3F"/>
                </a:solidFill>
                <a:highlight>
                  <a:srgbClr val="FFFFFF"/>
                </a:highlight>
                <a:latin typeface="Arial"/>
                <a:ea typeface="Arial"/>
                <a:cs typeface="Arial"/>
                <a:sym typeface="Arial"/>
              </a:rPr>
              <a:t>The project manager must have administrative skills, organizational skills, and technical skills associated with the technology of the project.</a:t>
            </a:r>
            <a:endParaRPr>
              <a:solidFill>
                <a:srgbClr val="373D3F"/>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373D3F"/>
              </a:buClr>
              <a:buSzPts val="1800"/>
              <a:buFont typeface="Arial"/>
              <a:buChar char="●"/>
            </a:pPr>
            <a:r>
              <a:rPr lang="en">
                <a:solidFill>
                  <a:srgbClr val="373D3F"/>
                </a:solidFill>
                <a:highlight>
                  <a:srgbClr val="FFFFFF"/>
                </a:highlight>
                <a:latin typeface="Arial"/>
                <a:ea typeface="Arial"/>
                <a:cs typeface="Arial"/>
                <a:sym typeface="Arial"/>
              </a:rPr>
              <a:t>The types of skills and the depth of the skills needed are closely connected to the complexity profile of the project.</a:t>
            </a:r>
            <a:endParaRPr>
              <a:solidFill>
                <a:srgbClr val="373D3F"/>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373D3F"/>
              </a:buClr>
              <a:buSzPts val="1800"/>
              <a:buFont typeface="Arial"/>
              <a:buChar char="●"/>
            </a:pPr>
            <a:r>
              <a:rPr lang="en">
                <a:solidFill>
                  <a:srgbClr val="373D3F"/>
                </a:solidFill>
                <a:highlight>
                  <a:srgbClr val="FFFFFF"/>
                </a:highlight>
                <a:latin typeface="Arial"/>
                <a:ea typeface="Arial"/>
                <a:cs typeface="Arial"/>
                <a:sym typeface="Arial"/>
              </a:rPr>
              <a:t>On smaller, less complex projects, project managers need a greater degree of technical skill.</a:t>
            </a:r>
            <a:endParaRPr>
              <a:solidFill>
                <a:srgbClr val="373D3F"/>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373D3F"/>
              </a:buClr>
              <a:buSzPts val="1800"/>
              <a:buFont typeface="Arial"/>
              <a:buChar char="●"/>
            </a:pPr>
            <a:r>
              <a:rPr lang="en">
                <a:solidFill>
                  <a:srgbClr val="373D3F"/>
                </a:solidFill>
                <a:highlight>
                  <a:srgbClr val="FFFFFF"/>
                </a:highlight>
                <a:latin typeface="Arial"/>
                <a:ea typeface="Arial"/>
                <a:cs typeface="Arial"/>
                <a:sym typeface="Arial"/>
              </a:rPr>
              <a:t>Complex projects, require more organizational skills to deal with the complexity. </a:t>
            </a:r>
            <a:endParaRPr>
              <a:solidFill>
                <a:srgbClr val="373D3F"/>
              </a:solidFill>
              <a:highlight>
                <a:srgbClr val="FFFFFF"/>
              </a:highlight>
              <a:latin typeface="Arial"/>
              <a:ea typeface="Arial"/>
              <a:cs typeface="Arial"/>
              <a:sym typeface="Arial"/>
            </a:endParaRPr>
          </a:p>
          <a:p>
            <a:pPr marL="914400" lvl="0" indent="0" algn="l" rtl="0">
              <a:lnSpc>
                <a:spcPct val="150000"/>
              </a:lnSpc>
              <a:spcBef>
                <a:spcPts val="1200"/>
              </a:spcBef>
              <a:spcAft>
                <a:spcPts val="1200"/>
              </a:spcAft>
              <a:buNone/>
            </a:pPr>
            <a:endParaRPr>
              <a:solidFill>
                <a:srgbClr val="373D3F"/>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66450" y="1098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12.4. Project Manager Characteristics II</a:t>
            </a:r>
            <a:endParaRPr b="1" dirty="0">
              <a:latin typeface="Arial"/>
              <a:ea typeface="Arial"/>
              <a:cs typeface="Arial"/>
              <a:sym typeface="Arial"/>
            </a:endParaRPr>
          </a:p>
        </p:txBody>
      </p:sp>
      <p:sp>
        <p:nvSpPr>
          <p:cNvPr id="102" name="Google Shape;102;p17"/>
          <p:cNvSpPr txBox="1">
            <a:spLocks noGrp="1"/>
          </p:cNvSpPr>
          <p:nvPr>
            <p:ph type="body" idx="1"/>
          </p:nvPr>
        </p:nvSpPr>
        <p:spPr>
          <a:xfrm>
            <a:off x="4222425" y="813825"/>
            <a:ext cx="4775100" cy="3932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373D3F"/>
              </a:buClr>
              <a:buSzPts val="1800"/>
              <a:buFont typeface="Arial"/>
              <a:buChar char="●"/>
            </a:pPr>
            <a:r>
              <a:rPr lang="en" b="1">
                <a:solidFill>
                  <a:srgbClr val="373D3F"/>
                </a:solidFill>
                <a:highlight>
                  <a:srgbClr val="FFFFFF"/>
                </a:highlight>
                <a:latin typeface="Arial"/>
                <a:ea typeface="Arial"/>
                <a:cs typeface="Arial"/>
                <a:sym typeface="Arial"/>
              </a:rPr>
              <a:t>Listening</a:t>
            </a:r>
            <a:r>
              <a:rPr lang="en">
                <a:solidFill>
                  <a:srgbClr val="373D3F"/>
                </a:solidFill>
                <a:highlight>
                  <a:srgbClr val="FFFFFF"/>
                </a:highlight>
                <a:latin typeface="Arial"/>
                <a:ea typeface="Arial"/>
                <a:cs typeface="Arial"/>
                <a:sym typeface="Arial"/>
              </a:rPr>
              <a:t> - the most important skill of the project manager is to actively listen.</a:t>
            </a:r>
            <a:endParaRPr>
              <a:solidFill>
                <a:srgbClr val="373D3F"/>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373D3F"/>
              </a:buClr>
              <a:buSzPts val="1800"/>
              <a:buFont typeface="Arial"/>
              <a:buChar char="●"/>
            </a:pPr>
            <a:r>
              <a:rPr lang="en" b="1">
                <a:solidFill>
                  <a:srgbClr val="373D3F"/>
                </a:solidFill>
                <a:highlight>
                  <a:srgbClr val="FFFFFF"/>
                </a:highlight>
                <a:latin typeface="Arial"/>
                <a:ea typeface="Arial"/>
                <a:cs typeface="Arial"/>
                <a:sym typeface="Arial"/>
              </a:rPr>
              <a:t>Negotiation</a:t>
            </a:r>
            <a:r>
              <a:rPr lang="en">
                <a:solidFill>
                  <a:srgbClr val="373D3F"/>
                </a:solidFill>
                <a:highlight>
                  <a:srgbClr val="FFFFFF"/>
                </a:highlight>
                <a:latin typeface="Arial"/>
                <a:ea typeface="Arial"/>
                <a:cs typeface="Arial"/>
                <a:sym typeface="Arial"/>
              </a:rPr>
              <a:t> - Negotiation is a process for developing a mutually acceptable outcome when the desired outcome for each party conflicts</a:t>
            </a:r>
            <a:endParaRPr>
              <a:solidFill>
                <a:srgbClr val="373D3F"/>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373D3F"/>
              </a:buClr>
              <a:buSzPts val="1800"/>
              <a:buFont typeface="Arial"/>
              <a:buChar char="●"/>
            </a:pPr>
            <a:r>
              <a:rPr lang="en" b="1">
                <a:solidFill>
                  <a:srgbClr val="373D3F"/>
                </a:solidFill>
                <a:highlight>
                  <a:srgbClr val="FFFFFF"/>
                </a:highlight>
                <a:latin typeface="Arial"/>
                <a:ea typeface="Arial"/>
                <a:cs typeface="Arial"/>
                <a:sym typeface="Arial"/>
              </a:rPr>
              <a:t>Conflict Resolution</a:t>
            </a:r>
            <a:r>
              <a:rPr lang="en">
                <a:solidFill>
                  <a:srgbClr val="373D3F"/>
                </a:solidFill>
                <a:highlight>
                  <a:srgbClr val="FFFFFF"/>
                </a:highlight>
                <a:latin typeface="Arial"/>
                <a:ea typeface="Arial"/>
                <a:cs typeface="Arial"/>
                <a:sym typeface="Arial"/>
              </a:rPr>
              <a:t> -</a:t>
            </a:r>
            <a:r>
              <a:rPr lang="en" sz="1350">
                <a:solidFill>
                  <a:srgbClr val="373D3F"/>
                </a:solidFill>
                <a:highlight>
                  <a:srgbClr val="FFFFFF"/>
                </a:highlight>
                <a:latin typeface="Montserrat"/>
                <a:ea typeface="Montserrat"/>
                <a:cs typeface="Montserrat"/>
                <a:sym typeface="Montserrat"/>
              </a:rPr>
              <a:t> </a:t>
            </a:r>
            <a:r>
              <a:rPr lang="en">
                <a:solidFill>
                  <a:srgbClr val="373D3F"/>
                </a:solidFill>
                <a:highlight>
                  <a:srgbClr val="FFFFFF"/>
                </a:highlight>
                <a:latin typeface="Arial"/>
                <a:ea typeface="Arial"/>
                <a:cs typeface="Arial"/>
                <a:sym typeface="Arial"/>
              </a:rPr>
              <a:t>Good planning, communication and team building can reduce conflict. </a:t>
            </a:r>
            <a:endParaRPr>
              <a:solidFill>
                <a:srgbClr val="373D3F"/>
              </a:solidFill>
              <a:highlight>
                <a:srgbClr val="FFFFFF"/>
              </a:highlight>
              <a:latin typeface="Arial"/>
              <a:ea typeface="Arial"/>
              <a:cs typeface="Arial"/>
              <a:sym typeface="Arial"/>
            </a:endParaRPr>
          </a:p>
        </p:txBody>
      </p:sp>
      <p:pic>
        <p:nvPicPr>
          <p:cNvPr id="103" name="Google Shape;103;p17" descr="Picture of the word Project written on a pad of paper." title="Image"/>
          <p:cNvPicPr preferRelativeResize="0"/>
          <p:nvPr/>
        </p:nvPicPr>
        <p:blipFill>
          <a:blip r:embed="rId3">
            <a:alphaModFix/>
          </a:blip>
          <a:stretch>
            <a:fillRect/>
          </a:stretch>
        </p:blipFill>
        <p:spPr>
          <a:xfrm>
            <a:off x="92000" y="941525"/>
            <a:ext cx="4043576" cy="2695049"/>
          </a:xfrm>
          <a:prstGeom prst="rect">
            <a:avLst/>
          </a:prstGeom>
          <a:noFill/>
          <a:ln>
            <a:noFill/>
          </a:ln>
        </p:spPr>
      </p:pic>
      <p:sp>
        <p:nvSpPr>
          <p:cNvPr id="104" name="Google Shape;104;p17"/>
          <p:cNvSpPr txBox="1"/>
          <p:nvPr/>
        </p:nvSpPr>
        <p:spPr>
          <a:xfrm>
            <a:off x="540200" y="3980925"/>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bg2"/>
                </a:solidFill>
                <a:highlight>
                  <a:srgbClr val="FFFFFF"/>
                </a:highlight>
                <a:uFill>
                  <a:noFill/>
                </a:uFill>
                <a:hlinkClick r:id="rId4">
                  <a:extLst>
                    <a:ext uri="{A12FA001-AC4F-418D-AE19-62706E023703}">
                      <ahyp:hlinkClr xmlns:ahyp="http://schemas.microsoft.com/office/drawing/2018/hyperlinkcolor" val="tx"/>
                    </a:ext>
                  </a:extLst>
                </a:hlinkClick>
              </a:rPr>
              <a:t>Nick Youngson</a:t>
            </a:r>
            <a:r>
              <a:rPr lang="en" sz="1000">
                <a:solidFill>
                  <a:schemeClr val="bg2"/>
                </a:solidFill>
                <a:highlight>
                  <a:srgbClr val="FFFFFF"/>
                </a:highlight>
              </a:rPr>
              <a:t> </a:t>
            </a:r>
            <a:r>
              <a:rPr lang="en" sz="1000" u="sng">
                <a:solidFill>
                  <a:schemeClr val="bg2"/>
                </a:solidFill>
                <a:highlight>
                  <a:srgbClr val="FFFFFF"/>
                </a:highlight>
                <a:hlinkClick r:id="rId5">
                  <a:extLst>
                    <a:ext uri="{A12FA001-AC4F-418D-AE19-62706E023703}">
                      <ahyp:hlinkClr xmlns:ahyp="http://schemas.microsoft.com/office/drawing/2018/hyperlinkcolor" val="tx"/>
                    </a:ext>
                  </a:extLst>
                </a:hlinkClick>
              </a:rPr>
              <a:t>CC BY-SA 3.0</a:t>
            </a:r>
            <a:r>
              <a:rPr lang="en" sz="1000">
                <a:solidFill>
                  <a:schemeClr val="bg2"/>
                </a:solidFill>
                <a:highlight>
                  <a:srgbClr val="FFFFFF"/>
                </a:highlight>
              </a:rPr>
              <a:t> </a:t>
            </a:r>
            <a:r>
              <a:rPr lang="en" sz="1000">
                <a:solidFill>
                  <a:schemeClr val="bg2"/>
                </a:solidFill>
                <a:highlight>
                  <a:srgbClr val="FFFFFF"/>
                </a:highlight>
                <a:uFill>
                  <a:noFill/>
                </a:uFill>
                <a:hlinkClick r:id="rId6">
                  <a:extLst>
                    <a:ext uri="{A12FA001-AC4F-418D-AE19-62706E023703}">
                      <ahyp:hlinkClr xmlns:ahyp="http://schemas.microsoft.com/office/drawing/2018/hyperlinkcolor" val="tx"/>
                    </a:ext>
                  </a:extLst>
                </a:hlinkClick>
              </a:rPr>
              <a:t>Pix4free.org</a:t>
            </a:r>
            <a:endParaRPr>
              <a:solidFill>
                <a:schemeClr val="bg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166850" y="191875"/>
            <a:ext cx="8665500" cy="6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12.5. Managing the Team</a:t>
            </a:r>
            <a:endParaRPr b="1" dirty="0">
              <a:latin typeface="Arial"/>
              <a:ea typeface="Arial"/>
              <a:cs typeface="Arial"/>
              <a:sym typeface="Arial"/>
            </a:endParaRPr>
          </a:p>
        </p:txBody>
      </p:sp>
      <p:sp>
        <p:nvSpPr>
          <p:cNvPr id="110" name="Google Shape;110;p18"/>
          <p:cNvSpPr txBox="1">
            <a:spLocks noGrp="1"/>
          </p:cNvSpPr>
          <p:nvPr>
            <p:ph type="body" idx="1"/>
          </p:nvPr>
        </p:nvSpPr>
        <p:spPr>
          <a:xfrm>
            <a:off x="228774" y="966724"/>
            <a:ext cx="5539727" cy="3790101"/>
          </a:xfrm>
          <a:prstGeom prst="rect">
            <a:avLst/>
          </a:prstGeom>
        </p:spPr>
        <p:txBody>
          <a:bodyPr spcFirstLastPara="1" wrap="square" lIns="91425" tIns="91425" rIns="91425" bIns="91425" anchor="t" anchorCtr="0">
            <a:noAutofit/>
          </a:bodyPr>
          <a:lstStyle/>
          <a:p>
            <a:pPr marL="457200" lvl="0" indent="-338137" algn="l" rtl="0">
              <a:lnSpc>
                <a:spcPct val="105000"/>
              </a:lnSpc>
              <a:spcBef>
                <a:spcPts val="0"/>
              </a:spcBef>
              <a:spcAft>
                <a:spcPts val="0"/>
              </a:spcAft>
              <a:buClr>
                <a:srgbClr val="000000"/>
              </a:buClr>
              <a:buSzPts val="1725"/>
              <a:buFont typeface="Arial"/>
              <a:buChar char="●"/>
            </a:pPr>
            <a:r>
              <a:rPr lang="en" sz="1725">
                <a:solidFill>
                  <a:srgbClr val="000000"/>
                </a:solidFill>
                <a:latin typeface="Arial"/>
                <a:ea typeface="Arial"/>
                <a:cs typeface="Arial"/>
                <a:sym typeface="Arial"/>
              </a:rPr>
              <a:t>A high-performing project team made up of individuals who are both technically skilled and motivated to contribute to the project’s outcome. </a:t>
            </a:r>
            <a:endParaRPr sz="1725">
              <a:solidFill>
                <a:srgbClr val="000000"/>
              </a:solidFill>
              <a:latin typeface="Arial"/>
              <a:ea typeface="Arial"/>
              <a:cs typeface="Arial"/>
              <a:sym typeface="Arial"/>
            </a:endParaRPr>
          </a:p>
          <a:p>
            <a:pPr marL="914400" lvl="0" indent="0" algn="l" rtl="0">
              <a:lnSpc>
                <a:spcPct val="105000"/>
              </a:lnSpc>
              <a:spcBef>
                <a:spcPts val="0"/>
              </a:spcBef>
              <a:spcAft>
                <a:spcPts val="0"/>
              </a:spcAft>
              <a:buNone/>
            </a:pPr>
            <a:endParaRPr sz="1725">
              <a:solidFill>
                <a:srgbClr val="000000"/>
              </a:solidFill>
              <a:latin typeface="Arial"/>
              <a:ea typeface="Arial"/>
              <a:cs typeface="Arial"/>
              <a:sym typeface="Arial"/>
            </a:endParaRPr>
          </a:p>
          <a:p>
            <a:pPr marL="457200" lvl="0" indent="-338137" algn="l" rtl="0">
              <a:lnSpc>
                <a:spcPct val="105000"/>
              </a:lnSpc>
              <a:spcBef>
                <a:spcPts val="0"/>
              </a:spcBef>
              <a:spcAft>
                <a:spcPts val="0"/>
              </a:spcAft>
              <a:buClr>
                <a:srgbClr val="000000"/>
              </a:buClr>
              <a:buSzPts val="1725"/>
              <a:buFont typeface="Arial"/>
              <a:buChar char="●"/>
            </a:pPr>
            <a:r>
              <a:rPr lang="en" sz="1725">
                <a:solidFill>
                  <a:srgbClr val="000000"/>
                </a:solidFill>
                <a:latin typeface="Arial"/>
                <a:ea typeface="Arial"/>
                <a:cs typeface="Arial"/>
                <a:sym typeface="Arial"/>
              </a:rPr>
              <a:t>The project manager allows the team members to contribute to the project, while also fostering individual growth and accomplishment. </a:t>
            </a:r>
            <a:endParaRPr sz="1725">
              <a:solidFill>
                <a:srgbClr val="000000"/>
              </a:solidFill>
              <a:latin typeface="Arial"/>
              <a:ea typeface="Arial"/>
              <a:cs typeface="Arial"/>
              <a:sym typeface="Arial"/>
            </a:endParaRPr>
          </a:p>
          <a:p>
            <a:pPr marL="914400" lvl="0" indent="0" algn="l" rtl="0">
              <a:lnSpc>
                <a:spcPct val="105000"/>
              </a:lnSpc>
              <a:spcBef>
                <a:spcPts val="0"/>
              </a:spcBef>
              <a:spcAft>
                <a:spcPts val="0"/>
              </a:spcAft>
              <a:buNone/>
            </a:pPr>
            <a:endParaRPr sz="1725">
              <a:solidFill>
                <a:srgbClr val="000000"/>
              </a:solidFill>
              <a:latin typeface="Arial"/>
              <a:ea typeface="Arial"/>
              <a:cs typeface="Arial"/>
              <a:sym typeface="Arial"/>
            </a:endParaRPr>
          </a:p>
          <a:p>
            <a:pPr marL="457200" lvl="0" indent="-338137" algn="l" rtl="0">
              <a:lnSpc>
                <a:spcPct val="105000"/>
              </a:lnSpc>
              <a:spcBef>
                <a:spcPts val="0"/>
              </a:spcBef>
              <a:spcAft>
                <a:spcPts val="0"/>
              </a:spcAft>
              <a:buClr>
                <a:srgbClr val="000000"/>
              </a:buClr>
              <a:buSzPts val="1725"/>
              <a:buFont typeface="Arial"/>
              <a:buChar char="●"/>
            </a:pPr>
            <a:r>
              <a:rPr lang="en" sz="1725">
                <a:solidFill>
                  <a:srgbClr val="000000"/>
                </a:solidFill>
                <a:latin typeface="Arial"/>
                <a:ea typeface="Arial"/>
                <a:cs typeface="Arial"/>
                <a:sym typeface="Arial"/>
              </a:rPr>
              <a:t>Managing the project team includes appraisal of employee performance and project performance. </a:t>
            </a:r>
            <a:endParaRPr sz="1725">
              <a:solidFill>
                <a:srgbClr val="000000"/>
              </a:solidFill>
              <a:latin typeface="Arial"/>
              <a:ea typeface="Arial"/>
              <a:cs typeface="Arial"/>
              <a:sym typeface="Arial"/>
            </a:endParaRPr>
          </a:p>
          <a:p>
            <a:pPr marL="914400" lvl="0" indent="0" algn="l" rtl="0">
              <a:lnSpc>
                <a:spcPct val="105000"/>
              </a:lnSpc>
              <a:spcBef>
                <a:spcPts val="0"/>
              </a:spcBef>
              <a:spcAft>
                <a:spcPts val="0"/>
              </a:spcAft>
              <a:buNone/>
            </a:pPr>
            <a:endParaRPr sz="1725">
              <a:solidFill>
                <a:srgbClr val="000000"/>
              </a:solidFill>
              <a:latin typeface="Arial"/>
              <a:ea typeface="Arial"/>
              <a:cs typeface="Arial"/>
              <a:sym typeface="Arial"/>
            </a:endParaRPr>
          </a:p>
          <a:p>
            <a:pPr marL="457200" lvl="0" indent="-338137" algn="l" rtl="0">
              <a:lnSpc>
                <a:spcPct val="105000"/>
              </a:lnSpc>
              <a:spcBef>
                <a:spcPts val="0"/>
              </a:spcBef>
              <a:spcAft>
                <a:spcPts val="0"/>
              </a:spcAft>
              <a:buClr>
                <a:srgbClr val="000000"/>
              </a:buClr>
              <a:buSzPts val="1725"/>
              <a:buFont typeface="Arial"/>
              <a:buChar char="●"/>
            </a:pPr>
            <a:r>
              <a:rPr lang="en" sz="1725">
                <a:solidFill>
                  <a:srgbClr val="000000"/>
                </a:solidFill>
                <a:latin typeface="Arial"/>
                <a:ea typeface="Arial"/>
                <a:cs typeface="Arial"/>
                <a:sym typeface="Arial"/>
              </a:rPr>
              <a:t>Understanding the differences among people is a critical leadership skill. </a:t>
            </a:r>
            <a:endParaRPr sz="1725"/>
          </a:p>
        </p:txBody>
      </p:sp>
      <p:pic>
        <p:nvPicPr>
          <p:cNvPr id="112" name="Google Shape;112;p18" descr="Team sitting at a table working on a project." title="Image"/>
          <p:cNvPicPr preferRelativeResize="0"/>
          <p:nvPr/>
        </p:nvPicPr>
        <p:blipFill>
          <a:blip r:embed="rId3">
            <a:alphaModFix/>
          </a:blip>
          <a:stretch>
            <a:fillRect/>
          </a:stretch>
        </p:blipFill>
        <p:spPr>
          <a:xfrm>
            <a:off x="5652700" y="1068231"/>
            <a:ext cx="3396300" cy="2266450"/>
          </a:xfrm>
          <a:prstGeom prst="rect">
            <a:avLst/>
          </a:prstGeom>
          <a:noFill/>
          <a:ln>
            <a:noFill/>
          </a:ln>
        </p:spPr>
      </p:pic>
      <p:sp>
        <p:nvSpPr>
          <p:cNvPr id="113" name="Google Shape;113;p18"/>
          <p:cNvSpPr txBox="1"/>
          <p:nvPr/>
        </p:nvSpPr>
        <p:spPr>
          <a:xfrm>
            <a:off x="5652700" y="3430630"/>
            <a:ext cx="3396300" cy="30774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u="sng" dirty="0">
                <a:solidFill>
                  <a:schemeClr val="dk2"/>
                </a:solidFill>
                <a:hlinkClick r:id="rId4">
                  <a:extLst>
                    <a:ext uri="{A12FA001-AC4F-418D-AE19-62706E023703}">
                      <ahyp:hlinkClr xmlns:ahyp="http://schemas.microsoft.com/office/drawing/2018/hyperlinkcolor" val="tx"/>
                    </a:ext>
                  </a:extLst>
                </a:hlinkClick>
              </a:rPr>
              <a:t>Photo Project Team &amp; Social Media Photos (pixabay.com)</a:t>
            </a:r>
            <a:endParaRPr sz="1050" dirty="0">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1206</Words>
  <Application>Microsoft Office PowerPoint</Application>
  <PresentationFormat>On-screen Show (16:9)</PresentationFormat>
  <Paragraphs>69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Roboto</vt:lpstr>
      <vt:lpstr>Montserrat</vt:lpstr>
      <vt:lpstr>Lora</vt:lpstr>
      <vt:lpstr>Tahoma</vt:lpstr>
      <vt:lpstr>Arial</vt:lpstr>
      <vt:lpstr>Calibri</vt:lpstr>
      <vt:lpstr>Geometric</vt:lpstr>
      <vt:lpstr>Essentials of Project Management </vt:lpstr>
      <vt:lpstr>12.1. Learning Objectives</vt:lpstr>
      <vt:lpstr>12.2. Diversity and Leadership  </vt:lpstr>
      <vt:lpstr>12.3. Role of PM </vt:lpstr>
      <vt:lpstr>12.4. Project Manager Characteristics I</vt:lpstr>
      <vt:lpstr>12.4. Project Manager Characteristics II</vt:lpstr>
      <vt:lpstr>12.5. Managing the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12</dc:title>
  <dc:creator>Halle-Shook, Michele</dc:creator>
  <cp:lastModifiedBy>Steeves, Catherine</cp:lastModifiedBy>
  <cp:revision>3</cp:revision>
  <dcterms:modified xsi:type="dcterms:W3CDTF">2023-08-23T13:01:14Z</dcterms:modified>
</cp:coreProperties>
</file>