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71" r:id="rId15"/>
    <p:sldId id="268" r:id="rId16"/>
    <p:sldId id="273" r:id="rId17"/>
    <p:sldId id="272" r:id="rId18"/>
    <p:sldId id="269"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8"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b57a2b2d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b57a2b2d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These methods are not extremely accurate but provide a relatively fast way to make an estimate of the time and costs required for a project.</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2000"/>
              </a:spcBef>
              <a:spcAft>
                <a:spcPts val="0"/>
              </a:spcAft>
              <a:buClr>
                <a:srgbClr val="373D3F"/>
              </a:buClr>
              <a:buSzPts val="1350"/>
              <a:buFont typeface="Lora"/>
              <a:buChar char="●"/>
            </a:pPr>
            <a:r>
              <a:rPr lang="en" sz="1350">
                <a:solidFill>
                  <a:srgbClr val="373D3F"/>
                </a:solidFill>
                <a:latin typeface="Lora"/>
                <a:ea typeface="Lora"/>
                <a:cs typeface="Lora"/>
                <a:sym typeface="Lora"/>
              </a:rPr>
              <a:t>Top-down, or macro, estimation methods allow for a quick estimate of project costs based on historical information.</a:t>
            </a:r>
            <a:endParaRPr sz="1350">
              <a:solidFill>
                <a:srgbClr val="373D3F"/>
              </a:solidFill>
              <a:latin typeface="Lora"/>
              <a:ea typeface="Lora"/>
              <a:cs typeface="Lora"/>
              <a:sym typeface="Lor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b57a2b2d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b57a2b2d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373D3F"/>
                </a:solidFill>
                <a:highlight>
                  <a:srgbClr val="FFFFFF"/>
                </a:highlight>
              </a:rPr>
              <a:t>All estimates contain risk. If estimates are too low, then a project will take more time and money to complete than what was budgeted. </a:t>
            </a:r>
            <a:endParaRPr sz="1500">
              <a:solidFill>
                <a:srgbClr val="373D3F"/>
              </a:solidFill>
              <a:highlight>
                <a:srgbClr val="FFFFFF"/>
              </a:highlight>
            </a:endParaRPr>
          </a:p>
          <a:p>
            <a:pPr marL="0" lvl="0" indent="0" algn="l" rtl="0">
              <a:spcBef>
                <a:spcPts val="0"/>
              </a:spcBef>
              <a:spcAft>
                <a:spcPts val="0"/>
              </a:spcAft>
              <a:buNone/>
            </a:pPr>
            <a:endParaRPr sz="1500">
              <a:solidFill>
                <a:srgbClr val="373D3F"/>
              </a:solidFill>
              <a:highlight>
                <a:srgbClr val="FFFFFF"/>
              </a:highlight>
            </a:endParaRPr>
          </a:p>
          <a:p>
            <a:pPr marL="0" lvl="0" indent="0" algn="l" rtl="0">
              <a:spcBef>
                <a:spcPts val="0"/>
              </a:spcBef>
              <a:spcAft>
                <a:spcPts val="0"/>
              </a:spcAft>
              <a:buNone/>
            </a:pPr>
            <a:r>
              <a:rPr lang="en" sz="1500">
                <a:solidFill>
                  <a:srgbClr val="373D3F"/>
                </a:solidFill>
                <a:highlight>
                  <a:srgbClr val="FFFFFF"/>
                </a:highlight>
              </a:rPr>
              <a:t>Bottom up, or micro, estimation techniques are used when the project is approved or is very likely to be approved.</a:t>
            </a:r>
            <a:endParaRPr sz="1500">
              <a:solidFill>
                <a:srgbClr val="373D3F"/>
              </a:solidFill>
              <a:highlight>
                <a:srgbClr val="FFFFFF"/>
              </a:highlight>
            </a:endParaRPr>
          </a:p>
          <a:p>
            <a:pPr marL="0" lvl="0" indent="0" algn="l" rtl="0">
              <a:spcBef>
                <a:spcPts val="0"/>
              </a:spcBef>
              <a:spcAft>
                <a:spcPts val="0"/>
              </a:spcAft>
              <a:buNone/>
            </a:pPr>
            <a:endParaRPr sz="1500">
              <a:solidFill>
                <a:srgbClr val="373D3F"/>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b57a2b2d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b57a2b2d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b57a2b2de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b57a2b2d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120000"/>
              </a:lnSpc>
              <a:spcBef>
                <a:spcPts val="3600"/>
              </a:spcBef>
              <a:spcAft>
                <a:spcPts val="0"/>
              </a:spcAft>
              <a:buClr>
                <a:srgbClr val="373D3F"/>
              </a:buClr>
              <a:buSzPts val="1500"/>
              <a:buChar char="●"/>
            </a:pPr>
            <a:r>
              <a:rPr lang="en" sz="1500">
                <a:solidFill>
                  <a:srgbClr val="373D3F"/>
                </a:solidFill>
                <a:highlight>
                  <a:srgbClr val="FFFFFF"/>
                </a:highlight>
              </a:rPr>
              <a:t>Gantt charts are easy to read and are commonly used to display schedule activities.</a:t>
            </a:r>
            <a:endParaRPr sz="1500">
              <a:solidFill>
                <a:srgbClr val="373D3F"/>
              </a:solidFill>
              <a:highlight>
                <a:srgbClr val="FFFFFF"/>
              </a:highlight>
            </a:endParaRPr>
          </a:p>
          <a:p>
            <a:pPr marL="457200" lvl="0" indent="-314325" algn="l" rtl="0">
              <a:lnSpc>
                <a:spcPct val="12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These charts display the start and finish dates of the terminal elements and summary elements of a project. Terminal elements and summary elements comprise the work breakdown structure of the project.</a:t>
            </a:r>
            <a:endParaRPr sz="1500">
              <a:solidFill>
                <a:srgbClr val="373D3F"/>
              </a:solidFill>
              <a:highlight>
                <a:srgbClr val="FFFFFF"/>
              </a:highlight>
            </a:endParaRPr>
          </a:p>
          <a:p>
            <a:pPr marL="457200" lvl="0" indent="-323850" algn="l" rtl="0">
              <a:lnSpc>
                <a:spcPct val="120000"/>
              </a:lnSpc>
              <a:spcBef>
                <a:spcPts val="0"/>
              </a:spcBef>
              <a:spcAft>
                <a:spcPts val="0"/>
              </a:spcAft>
              <a:buClr>
                <a:srgbClr val="373D3F"/>
              </a:buClr>
              <a:buSzPts val="1500"/>
              <a:buChar char="●"/>
            </a:pPr>
            <a:endParaRPr sz="1500">
              <a:solidFill>
                <a:srgbClr val="373D3F"/>
              </a:solidFill>
              <a:highlight>
                <a:srgbClr val="FFFFFF"/>
              </a:highlight>
            </a:endParaRPr>
          </a:p>
          <a:p>
            <a:pPr marL="0" lvl="0" indent="0" algn="l" rtl="0">
              <a:spcBef>
                <a:spcPts val="24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b57a2b2d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b57a2b2d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b57a2b2d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b57a2b2d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b57a2b2d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b57a2b2d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Making sure all stakeholders use the same terminology is crucial in all phases of project management, but it’s especially important when you are trying to get a group of diverse people to agree to a schedule.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b57a2b2d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b57a2b2d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Activity definition uses everything we already know about the project to divide the work into activities that can be estimated.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b57a2b2d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b57a2b2d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200" dirty="0">
                <a:solidFill>
                  <a:srgbClr val="373D3F"/>
                </a:solidFill>
              </a:rPr>
              <a:t>The WBS is a hierarchical outline of all the deliverables involved in completing a project. The WBS is part of a project scope statement. The creation of a WBS is one of the first steps in organizing and scheduling the work for a project.</a:t>
            </a:r>
            <a:endParaRPr sz="1200" dirty="0">
              <a:solidFill>
                <a:srgbClr val="373D3F"/>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b57a2b2d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b57a2b2d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350">
                <a:solidFill>
                  <a:srgbClr val="373D3F"/>
                </a:solidFill>
                <a:latin typeface="Lora"/>
                <a:ea typeface="Lora"/>
                <a:cs typeface="Lora"/>
                <a:sym typeface="Lora"/>
              </a:rPr>
              <a:t>A work package can be assigned to one particular project team member, one outside contractor, or another team. The work packages maybe further broken down into activities or tasks by the project team or the experts who will perform that work (see WBS dictionary later in this section).</a:t>
            </a:r>
            <a:endParaRPr sz="1350">
              <a:solidFill>
                <a:srgbClr val="373D3F"/>
              </a:solidFill>
              <a:latin typeface="Lora"/>
              <a:ea typeface="Lora"/>
              <a:cs typeface="Lora"/>
              <a:sym typeface="Lora"/>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b57a2b2d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b57a2b2d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b57a2b2de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b57a2b2de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The process of decomposition begins with identifying the highest-level deliverables. These deliverables are then broken into sub-deliverables. Many layers of sub-deliverables may be needed for a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b57a2b2d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b57a2b2d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a:latin typeface="Arial"/>
                <a:ea typeface="Arial"/>
                <a:cs typeface="Arial"/>
                <a:sym typeface="Arial"/>
              </a:rPr>
              <a:t>Essentials of Project Management</a:t>
            </a:r>
            <a:endParaRPr sz="4000">
              <a:latin typeface="Arial"/>
              <a:ea typeface="Arial"/>
              <a:cs typeface="Arial"/>
              <a:sym typeface="Arial"/>
            </a:endParaRPr>
          </a:p>
        </p:txBody>
      </p:sp>
      <p:sp>
        <p:nvSpPr>
          <p:cNvPr id="80" name="Google Shape;80;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3042" dirty="0">
                <a:latin typeface="Arial"/>
                <a:ea typeface="Arial"/>
                <a:cs typeface="Arial"/>
                <a:sym typeface="Arial"/>
              </a:rPr>
              <a:t>Chapter 5 - Project Planning (Scheduling) </a:t>
            </a:r>
            <a:endParaRPr sz="3042"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12215"/>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3" name="Title 2">
            <a:extLst>
              <a:ext uri="{FF2B5EF4-FFF2-40B4-BE49-F238E27FC236}">
                <a16:creationId xmlns:a16="http://schemas.microsoft.com/office/drawing/2014/main" id="{9DD9D6B2-9ADC-47C0-A9F0-15666127B24C}"/>
              </a:ext>
            </a:extLst>
          </p:cNvPr>
          <p:cNvSpPr>
            <a:spLocks noGrp="1"/>
          </p:cNvSpPr>
          <p:nvPr>
            <p:ph type="title"/>
          </p:nvPr>
        </p:nvSpPr>
        <p:spPr/>
        <p:txBody>
          <a:bodyPr>
            <a:normAutofit fontScale="90000"/>
          </a:bodyPr>
          <a:lstStyle/>
          <a:p>
            <a:r>
              <a:rPr lang="en-US" b="1" dirty="0"/>
              <a:t>5.5. Time Estimation</a:t>
            </a:r>
          </a:p>
        </p:txBody>
      </p:sp>
      <p:sp>
        <p:nvSpPr>
          <p:cNvPr id="128" name="Google Shape;128;p21"/>
          <p:cNvSpPr txBox="1">
            <a:spLocks noGrp="1"/>
          </p:cNvSpPr>
          <p:nvPr>
            <p:ph type="body" idx="1"/>
          </p:nvPr>
        </p:nvSpPr>
        <p:spPr>
          <a:xfrm>
            <a:off x="311700" y="1108038"/>
            <a:ext cx="8520600" cy="349623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b="1" dirty="0">
                <a:solidFill>
                  <a:srgbClr val="000000"/>
                </a:solidFill>
                <a:highlight>
                  <a:srgbClr val="FFFFFF"/>
                </a:highlight>
                <a:latin typeface="Arial"/>
                <a:ea typeface="Arial"/>
                <a:cs typeface="Arial"/>
                <a:sym typeface="Arial"/>
              </a:rPr>
              <a:t>Estimates have a huge influence on a project and are a large source of project risk. </a:t>
            </a:r>
            <a:endParaRPr sz="2800" b="1"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2108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Time Estimation </a:t>
            </a:r>
            <a:endParaRPr b="1">
              <a:latin typeface="Arial"/>
              <a:ea typeface="Arial"/>
              <a:cs typeface="Arial"/>
              <a:sym typeface="Arial"/>
            </a:endParaRPr>
          </a:p>
          <a:p>
            <a:pPr marL="0" lvl="0" indent="0" algn="l" rtl="0">
              <a:spcBef>
                <a:spcPts val="0"/>
              </a:spcBef>
              <a:spcAft>
                <a:spcPts val="0"/>
              </a:spcAft>
              <a:buSzPts val="990"/>
              <a:buNone/>
            </a:pPr>
            <a:endParaRPr sz="2700"/>
          </a:p>
        </p:txBody>
      </p:sp>
      <p:sp>
        <p:nvSpPr>
          <p:cNvPr id="134" name="Google Shape;134;p22"/>
          <p:cNvSpPr txBox="1">
            <a:spLocks noGrp="1"/>
          </p:cNvSpPr>
          <p:nvPr>
            <p:ph type="body" idx="1"/>
          </p:nvPr>
        </p:nvSpPr>
        <p:spPr>
          <a:xfrm>
            <a:off x="4008450" y="1229875"/>
            <a:ext cx="50484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b="1">
                <a:solidFill>
                  <a:schemeClr val="dk1"/>
                </a:solidFill>
                <a:highlight>
                  <a:srgbClr val="FFFFFF"/>
                </a:highlight>
                <a:latin typeface="Arial"/>
                <a:ea typeface="Arial"/>
                <a:cs typeface="Arial"/>
                <a:sym typeface="Arial"/>
              </a:rPr>
              <a:t>Top-down, or macro,</a:t>
            </a:r>
            <a:r>
              <a:rPr lang="en" sz="2400" b="1">
                <a:solidFill>
                  <a:srgbClr val="373D3F"/>
                </a:solidFill>
                <a:highlight>
                  <a:srgbClr val="FFFFFF"/>
                </a:highlight>
                <a:latin typeface="Arial"/>
                <a:ea typeface="Arial"/>
                <a:cs typeface="Arial"/>
                <a:sym typeface="Arial"/>
              </a:rPr>
              <a:t> </a:t>
            </a:r>
            <a:r>
              <a:rPr lang="en" sz="2400">
                <a:solidFill>
                  <a:srgbClr val="373D3F"/>
                </a:solidFill>
                <a:highlight>
                  <a:srgbClr val="FFFFFF"/>
                </a:highlight>
                <a:latin typeface="Arial"/>
                <a:ea typeface="Arial"/>
                <a:cs typeface="Arial"/>
                <a:sym typeface="Arial"/>
              </a:rPr>
              <a:t>estimation methods are used to determine if a project is feasible, to calculate funding requirements, and to determine the resources needed to complete a project</a:t>
            </a:r>
            <a:endParaRPr sz="2400">
              <a:latin typeface="Arial"/>
              <a:ea typeface="Arial"/>
              <a:cs typeface="Arial"/>
              <a:sym typeface="Arial"/>
            </a:endParaRPr>
          </a:p>
        </p:txBody>
      </p:sp>
      <p:pic>
        <p:nvPicPr>
          <p:cNvPr id="135" name="Google Shape;135;p22" title="Decorative"/>
          <p:cNvPicPr preferRelativeResize="0"/>
          <p:nvPr/>
        </p:nvPicPr>
        <p:blipFill>
          <a:blip r:embed="rId3">
            <a:alphaModFix/>
          </a:blip>
          <a:stretch>
            <a:fillRect/>
          </a:stretch>
        </p:blipFill>
        <p:spPr>
          <a:xfrm>
            <a:off x="187550" y="935850"/>
            <a:ext cx="3820901" cy="38209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2108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Time Estimation I</a:t>
            </a:r>
            <a:endParaRPr b="1" dirty="0">
              <a:latin typeface="Arial"/>
              <a:ea typeface="Arial"/>
              <a:cs typeface="Arial"/>
              <a:sym typeface="Arial"/>
            </a:endParaRPr>
          </a:p>
        </p:txBody>
      </p:sp>
      <p:sp>
        <p:nvSpPr>
          <p:cNvPr id="141" name="Google Shape;141;p23"/>
          <p:cNvSpPr txBox="1">
            <a:spLocks noGrp="1"/>
          </p:cNvSpPr>
          <p:nvPr>
            <p:ph type="body" idx="1"/>
          </p:nvPr>
        </p:nvSpPr>
        <p:spPr>
          <a:xfrm>
            <a:off x="4874025" y="1229875"/>
            <a:ext cx="3958200" cy="3339000"/>
          </a:xfrm>
          <a:prstGeom prst="rect">
            <a:avLst/>
          </a:prstGeom>
        </p:spPr>
        <p:txBody>
          <a:bodyPr spcFirstLastPara="1" wrap="square" lIns="91425" tIns="91425" rIns="91425" bIns="91425" anchor="t" anchorCtr="0">
            <a:normAutofit fontScale="92500" lnSpcReduction="10000"/>
          </a:bodyPr>
          <a:lstStyle/>
          <a:p>
            <a:pPr marL="0" lvl="0" indent="0" algn="l" rtl="0">
              <a:lnSpc>
                <a:spcPct val="150000"/>
              </a:lnSpc>
              <a:spcBef>
                <a:spcPts val="1400"/>
              </a:spcBef>
              <a:spcAft>
                <a:spcPts val="0"/>
              </a:spcAft>
              <a:buNone/>
            </a:pPr>
            <a:r>
              <a:rPr lang="en" sz="2000" b="1">
                <a:solidFill>
                  <a:schemeClr val="dk1"/>
                </a:solidFill>
                <a:latin typeface="Arial"/>
                <a:ea typeface="Arial"/>
                <a:cs typeface="Arial"/>
                <a:sym typeface="Arial"/>
              </a:rPr>
              <a:t>Bottom-up, or micro</a:t>
            </a:r>
            <a:r>
              <a:rPr lang="en" sz="2000">
                <a:solidFill>
                  <a:srgbClr val="373D3F"/>
                </a:solidFill>
                <a:latin typeface="Arial"/>
                <a:ea typeface="Arial"/>
                <a:cs typeface="Arial"/>
                <a:sym typeface="Arial"/>
              </a:rPr>
              <a:t>, estimation methods are used to provide a detailed, and more accurate, estimate and are usually derived from the detailed list of work packages or activities found in the work-breakdown structure.</a:t>
            </a:r>
            <a:endParaRPr sz="2000">
              <a:solidFill>
                <a:srgbClr val="373D3F"/>
              </a:solidFill>
              <a:latin typeface="Arial"/>
              <a:ea typeface="Arial"/>
              <a:cs typeface="Arial"/>
              <a:sym typeface="Arial"/>
            </a:endParaRPr>
          </a:p>
          <a:p>
            <a:pPr marL="0" lvl="0" indent="0" algn="l" rtl="0">
              <a:spcBef>
                <a:spcPts val="0"/>
              </a:spcBef>
              <a:spcAft>
                <a:spcPts val="1200"/>
              </a:spcAft>
              <a:buNone/>
            </a:pPr>
            <a:endParaRPr/>
          </a:p>
        </p:txBody>
      </p:sp>
      <p:pic>
        <p:nvPicPr>
          <p:cNvPr id="142" name="Google Shape;142;p23" title="Decorative"/>
          <p:cNvPicPr preferRelativeResize="0"/>
          <p:nvPr/>
        </p:nvPicPr>
        <p:blipFill>
          <a:blip r:embed="rId3">
            <a:alphaModFix/>
          </a:blip>
          <a:stretch>
            <a:fillRect/>
          </a:stretch>
        </p:blipFill>
        <p:spPr>
          <a:xfrm>
            <a:off x="163157" y="912725"/>
            <a:ext cx="4229524" cy="397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2811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Time Estimation II</a:t>
            </a:r>
            <a:endParaRPr b="1" dirty="0">
              <a:latin typeface="Arial"/>
              <a:ea typeface="Arial"/>
              <a:cs typeface="Arial"/>
              <a:sym typeface="Arial"/>
            </a:endParaRPr>
          </a:p>
        </p:txBody>
      </p:sp>
      <p:sp>
        <p:nvSpPr>
          <p:cNvPr id="148" name="Google Shape;148;p24"/>
          <p:cNvSpPr txBox="1">
            <a:spLocks noGrp="1"/>
          </p:cNvSpPr>
          <p:nvPr>
            <p:ph type="body" idx="1"/>
          </p:nvPr>
        </p:nvSpPr>
        <p:spPr>
          <a:xfrm>
            <a:off x="311700" y="1017800"/>
            <a:ext cx="8520600" cy="3747838"/>
          </a:xfrm>
          <a:prstGeom prst="rect">
            <a:avLst/>
          </a:prstGeom>
        </p:spPr>
        <p:txBody>
          <a:bodyPr spcFirstLastPara="1" wrap="square" lIns="91425" tIns="91425" rIns="91425" bIns="91425" anchor="t" anchorCtr="0">
            <a:noAutofit/>
          </a:bodyPr>
          <a:lstStyle/>
          <a:p>
            <a:pPr marL="0" lvl="0" indent="0" algn="l" rtl="0">
              <a:lnSpc>
                <a:spcPct val="150000"/>
              </a:lnSpc>
              <a:spcBef>
                <a:spcPts val="1400"/>
              </a:spcBef>
              <a:spcAft>
                <a:spcPts val="0"/>
              </a:spcAft>
              <a:buNone/>
            </a:pPr>
            <a:r>
              <a:rPr lang="en" sz="2000" b="1" dirty="0">
                <a:solidFill>
                  <a:srgbClr val="373D3F"/>
                </a:solidFill>
                <a:latin typeface="Arial"/>
                <a:ea typeface="Arial"/>
                <a:cs typeface="Arial"/>
                <a:sym typeface="Arial"/>
              </a:rPr>
              <a:t>These basic guidelines should be followed when generating bottom up estimates:</a:t>
            </a:r>
            <a:endParaRPr sz="2000" b="1" dirty="0">
              <a:solidFill>
                <a:srgbClr val="373D3F"/>
              </a:solidFill>
              <a:latin typeface="Arial"/>
              <a:ea typeface="Arial"/>
              <a:cs typeface="Arial"/>
              <a:sym typeface="Arial"/>
            </a:endParaRPr>
          </a:p>
          <a:p>
            <a:pPr marL="457200" lvl="0" indent="-355600" algn="l" rtl="0">
              <a:lnSpc>
                <a:spcPct val="150000"/>
              </a:lnSpc>
              <a:spcBef>
                <a:spcPts val="1900"/>
              </a:spcBef>
              <a:spcAft>
                <a:spcPts val="0"/>
              </a:spcAft>
              <a:buClr>
                <a:schemeClr val="dk1"/>
              </a:buClr>
              <a:buSzPts val="2000"/>
              <a:buFont typeface="Arial"/>
              <a:buChar char="●"/>
            </a:pPr>
            <a:r>
              <a:rPr lang="en" sz="2000" dirty="0">
                <a:solidFill>
                  <a:schemeClr val="dk1"/>
                </a:solidFill>
                <a:latin typeface="Arial"/>
                <a:ea typeface="Arial"/>
                <a:cs typeface="Arial"/>
                <a:sym typeface="Arial"/>
              </a:rPr>
              <a:t>Have people familiar with the work make the estimate.</a:t>
            </a:r>
            <a:endParaRPr sz="2000" dirty="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Arial"/>
              <a:buChar char="●"/>
            </a:pPr>
            <a:r>
              <a:rPr lang="en" sz="2000" dirty="0">
                <a:solidFill>
                  <a:schemeClr val="dk1"/>
                </a:solidFill>
                <a:latin typeface="Arial"/>
                <a:ea typeface="Arial"/>
                <a:cs typeface="Arial"/>
                <a:sym typeface="Arial"/>
              </a:rPr>
              <a:t>If possible, use several people to make estimates.</a:t>
            </a:r>
            <a:endParaRPr sz="2000" dirty="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Arial"/>
              <a:buChar char="●"/>
            </a:pPr>
            <a:r>
              <a:rPr lang="en" sz="2000" dirty="0">
                <a:solidFill>
                  <a:schemeClr val="dk1"/>
                </a:solidFill>
                <a:latin typeface="Arial"/>
                <a:ea typeface="Arial"/>
                <a:cs typeface="Arial"/>
                <a:sym typeface="Arial"/>
              </a:rPr>
              <a:t>Estimates should be based on normal conditions and a normal level of resources.</a:t>
            </a:r>
            <a:endParaRPr sz="2000" dirty="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Arial"/>
              <a:buChar char="●"/>
            </a:pPr>
            <a:r>
              <a:rPr lang="en" sz="2000" dirty="0">
                <a:solidFill>
                  <a:schemeClr val="dk1"/>
                </a:solidFill>
                <a:latin typeface="Arial"/>
                <a:ea typeface="Arial"/>
                <a:cs typeface="Arial"/>
                <a:sym typeface="Arial"/>
              </a:rPr>
              <a:t>Estimates should not make allowances for contingencies.</a:t>
            </a:r>
            <a:endParaRPr sz="2000" dirty="0">
              <a:solidFill>
                <a:schemeClr val="dk1"/>
              </a:solidFill>
              <a:latin typeface="Arial"/>
              <a:ea typeface="Arial"/>
              <a:cs typeface="Arial"/>
              <a:sym typeface="Arial"/>
            </a:endParaRPr>
          </a:p>
          <a:p>
            <a:pPr marL="0" lvl="0" indent="0" algn="l" rtl="0">
              <a:spcBef>
                <a:spcPts val="1900"/>
              </a:spcBef>
              <a:spcAft>
                <a:spcPts val="1200"/>
              </a:spcAft>
              <a:buNone/>
            </a:pPr>
            <a:endParaRPr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7C9B-2E0F-416C-8C07-CC2780F8AC87}"/>
              </a:ext>
            </a:extLst>
          </p:cNvPr>
          <p:cNvSpPr>
            <a:spLocks noGrp="1"/>
          </p:cNvSpPr>
          <p:nvPr>
            <p:ph type="title"/>
          </p:nvPr>
        </p:nvSpPr>
        <p:spPr/>
        <p:txBody>
          <a:bodyPr>
            <a:normAutofit fontScale="90000"/>
          </a:bodyPr>
          <a:lstStyle/>
          <a:p>
            <a:r>
              <a:rPr lang="en-CA" b="1" dirty="0"/>
              <a:t>Single Vs Three-Points Estimate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63D2922-6972-4653-9C74-A59416BF8053}"/>
                  </a:ext>
                </a:extLst>
              </p:cNvPr>
              <p:cNvSpPr>
                <a:spLocks noGrp="1"/>
              </p:cNvSpPr>
              <p:nvPr>
                <p:ph type="body" idx="1"/>
              </p:nvPr>
            </p:nvSpPr>
            <p:spPr>
              <a:xfrm>
                <a:off x="311700" y="1229874"/>
                <a:ext cx="8520600" cy="3503625"/>
              </a:xfrm>
            </p:spPr>
            <p:txBody>
              <a:bodyPr>
                <a:normAutofit lnSpcReduction="10000"/>
              </a:bodyPr>
              <a:lstStyle/>
              <a:p>
                <a:r>
                  <a:rPr lang="en-US" sz="2800" b="1" dirty="0"/>
                  <a:t>Single-point estimate: </a:t>
                </a:r>
                <a:r>
                  <a:rPr lang="en-US" sz="2800" dirty="0"/>
                  <a:t>is estimate obtained from just one experienced estimator.</a:t>
                </a:r>
                <a:endParaRPr lang="en-CA" sz="2800" dirty="0"/>
              </a:p>
              <a:p>
                <a:r>
                  <a:rPr lang="en-CA" sz="2800" dirty="0"/>
                  <a:t>Three-points estimate (</a:t>
                </a:r>
                <a:r>
                  <a:rPr lang="en-CA" sz="2800" dirty="0" err="1"/>
                  <a:t>Te</a:t>
                </a:r>
                <a:r>
                  <a:rPr lang="en-CA" sz="2800" dirty="0"/>
                  <a:t>):</a:t>
                </a:r>
              </a:p>
              <a:p>
                <a:pPr lvl="1">
                  <a:buFontTx/>
                  <a:buChar char="-"/>
                </a:pPr>
                <a:r>
                  <a:rPr lang="en-CA" sz="2000" dirty="0"/>
                  <a:t>An optimistic time estimate (a)</a:t>
                </a:r>
              </a:p>
              <a:p>
                <a:pPr lvl="1">
                  <a:buFontTx/>
                  <a:buChar char="-"/>
                </a:pPr>
                <a:r>
                  <a:rPr lang="en-US" sz="2000" dirty="0"/>
                  <a:t>The most likely time estimate (m)</a:t>
                </a:r>
              </a:p>
              <a:p>
                <a:pPr lvl="1">
                  <a:buFontTx/>
                  <a:buChar char="-"/>
                </a:pPr>
                <a:r>
                  <a:rPr lang="en-CA" sz="2000" dirty="0"/>
                  <a:t>A pessimistic time estimate (b)</a:t>
                </a:r>
              </a:p>
              <a:p>
                <a:pPr marL="114300" indent="0">
                  <a:buNone/>
                </a:pPr>
                <a14:m>
                  <m:oMathPara xmlns:m="http://schemas.openxmlformats.org/officeDocument/2006/math">
                    <m:oMathParaPr>
                      <m:jc m:val="centerGroup"/>
                    </m:oMathParaPr>
                    <m:oMath xmlns:m="http://schemas.openxmlformats.org/officeDocument/2006/math">
                      <m:r>
                        <m:rPr>
                          <m:sty m:val="p"/>
                        </m:rPr>
                        <a:rPr lang="en-CA" sz="2800" b="0" i="0" smtClean="0">
                          <a:latin typeface="Cambria Math" panose="02040503050406030204" pitchFamily="18" charset="0"/>
                        </a:rPr>
                        <m:t>Te</m:t>
                      </m:r>
                      <m:r>
                        <a:rPr lang="en-CA" sz="2800" b="0" i="0" smtClean="0">
                          <a:latin typeface="Cambria Math" panose="02040503050406030204" pitchFamily="18" charset="0"/>
                        </a:rPr>
                        <m:t>=</m:t>
                      </m:r>
                      <m:f>
                        <m:fPr>
                          <m:ctrlPr>
                            <a:rPr lang="en-CA" sz="2800" b="0" i="1" smtClean="0">
                              <a:latin typeface="Cambria Math" panose="02040503050406030204" pitchFamily="18" charset="0"/>
                            </a:rPr>
                          </m:ctrlPr>
                        </m:fPr>
                        <m:num>
                          <m:r>
                            <a:rPr lang="en-CA" sz="2800" b="0" i="1" smtClean="0">
                              <a:latin typeface="Cambria Math" panose="02040503050406030204" pitchFamily="18" charset="0"/>
                            </a:rPr>
                            <m:t>𝑎</m:t>
                          </m:r>
                          <m:r>
                            <a:rPr lang="en-CA" sz="2800" b="0" i="1" smtClean="0">
                              <a:latin typeface="Cambria Math" panose="02040503050406030204" pitchFamily="18" charset="0"/>
                            </a:rPr>
                            <m:t>+4</m:t>
                          </m:r>
                          <m:r>
                            <a:rPr lang="en-CA" sz="2800" b="0" i="1" smtClean="0">
                              <a:latin typeface="Cambria Math" panose="02040503050406030204" pitchFamily="18" charset="0"/>
                            </a:rPr>
                            <m:t>𝑚</m:t>
                          </m:r>
                          <m:r>
                            <a:rPr lang="en-CA" sz="2800" b="0" i="1" smtClean="0">
                              <a:latin typeface="Cambria Math" panose="02040503050406030204" pitchFamily="18" charset="0"/>
                            </a:rPr>
                            <m:t>+</m:t>
                          </m:r>
                          <m:r>
                            <a:rPr lang="en-CA" sz="2800" b="0" i="1" smtClean="0">
                              <a:latin typeface="Cambria Math" panose="02040503050406030204" pitchFamily="18" charset="0"/>
                            </a:rPr>
                            <m:t>𝑏</m:t>
                          </m:r>
                        </m:num>
                        <m:den>
                          <m:r>
                            <a:rPr lang="en-CA" sz="2800" b="0" i="1" smtClean="0">
                              <a:latin typeface="Cambria Math" panose="02040503050406030204" pitchFamily="18" charset="0"/>
                            </a:rPr>
                            <m:t>6</m:t>
                          </m:r>
                        </m:den>
                      </m:f>
                    </m:oMath>
                  </m:oMathPara>
                </a14:m>
                <a:endParaRPr lang="en-CA" sz="2800" dirty="0"/>
              </a:p>
            </p:txBody>
          </p:sp>
        </mc:Choice>
        <mc:Fallback xmlns="">
          <p:sp>
            <p:nvSpPr>
              <p:cNvPr id="3" name="Text Placeholder 2">
                <a:extLst>
                  <a:ext uri="{FF2B5EF4-FFF2-40B4-BE49-F238E27FC236}">
                    <a16:creationId xmlns:a16="http://schemas.microsoft.com/office/drawing/2014/main" id="{B63D2922-6972-4653-9C74-A59416BF8053}"/>
                  </a:ext>
                </a:extLst>
              </p:cNvPr>
              <p:cNvSpPr>
                <a:spLocks noGrp="1" noRot="1" noChangeAspect="1" noMove="1" noResize="1" noEditPoints="1" noAdjustHandles="1" noChangeArrowheads="1" noChangeShapeType="1" noTextEdit="1"/>
              </p:cNvSpPr>
              <p:nvPr>
                <p:ph type="body" idx="1"/>
              </p:nvPr>
            </p:nvSpPr>
            <p:spPr>
              <a:xfrm>
                <a:off x="311700" y="1229874"/>
                <a:ext cx="8520600" cy="3503625"/>
              </a:xfrm>
              <a:blipFill>
                <a:blip r:embed="rId2"/>
                <a:stretch>
                  <a:fillRect t="-523" r="-358"/>
                </a:stretch>
              </a:blipFill>
            </p:spPr>
            <p:txBody>
              <a:bodyPr/>
              <a:lstStyle/>
              <a:p>
                <a:r>
                  <a:rPr lang="en-US">
                    <a:noFill/>
                  </a:rPr>
                  <a:t> </a:t>
                </a:r>
              </a:p>
            </p:txBody>
          </p:sp>
        </mc:Fallback>
      </mc:AlternateContent>
    </p:spTree>
    <p:extLst>
      <p:ext uri="{BB962C8B-B14F-4D97-AF65-F5344CB8AC3E}">
        <p14:creationId xmlns:p14="http://schemas.microsoft.com/office/powerpoint/2010/main" val="44476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itle 2">
            <a:extLst>
              <a:ext uri="{FF2B5EF4-FFF2-40B4-BE49-F238E27FC236}">
                <a16:creationId xmlns:a16="http://schemas.microsoft.com/office/drawing/2014/main" id="{39AF07A1-1E25-4005-891A-276FCAF9B383}"/>
              </a:ext>
            </a:extLst>
          </p:cNvPr>
          <p:cNvSpPr>
            <a:spLocks noGrp="1"/>
          </p:cNvSpPr>
          <p:nvPr>
            <p:ph type="title"/>
          </p:nvPr>
        </p:nvSpPr>
        <p:spPr/>
        <p:txBody>
          <a:bodyPr>
            <a:normAutofit fontScale="90000"/>
          </a:bodyPr>
          <a:lstStyle/>
          <a:p>
            <a:r>
              <a:rPr lang="en" sz="3200" b="1" dirty="0">
                <a:latin typeface="Arial"/>
                <a:ea typeface="Arial"/>
                <a:cs typeface="Arial"/>
                <a:sym typeface="Arial"/>
              </a:rPr>
              <a:t>5.6. Managing the Schedule</a:t>
            </a:r>
            <a:endParaRPr lang="en-US" dirty="0"/>
          </a:p>
        </p:txBody>
      </p:sp>
      <p:sp>
        <p:nvSpPr>
          <p:cNvPr id="154" name="Google Shape;154;p25"/>
          <p:cNvSpPr txBox="1">
            <a:spLocks noGrp="1"/>
          </p:cNvSpPr>
          <p:nvPr>
            <p:ph type="body" idx="1"/>
          </p:nvPr>
        </p:nvSpPr>
        <p:spPr>
          <a:xfrm>
            <a:off x="5764500" y="902250"/>
            <a:ext cx="3067800" cy="3339000"/>
          </a:xfrm>
          <a:prstGeom prst="rect">
            <a:avLst/>
          </a:prstGeom>
        </p:spPr>
        <p:txBody>
          <a:bodyPr spcFirstLastPara="1" wrap="square" lIns="91425" tIns="91425" rIns="91425" bIns="91425" anchor="t" anchorCtr="0">
            <a:normAutofit fontScale="25000" lnSpcReduction="20000"/>
          </a:bodyPr>
          <a:lstStyle/>
          <a:p>
            <a:pPr marL="0" lvl="0" indent="0" algn="l" rtl="0">
              <a:lnSpc>
                <a:spcPct val="120000"/>
              </a:lnSpc>
              <a:spcBef>
                <a:spcPts val="3600"/>
              </a:spcBef>
              <a:spcAft>
                <a:spcPts val="0"/>
              </a:spcAft>
              <a:buNone/>
            </a:pPr>
            <a:r>
              <a:rPr lang="en" sz="8000" b="1" dirty="0">
                <a:solidFill>
                  <a:srgbClr val="373D3F"/>
                </a:solidFill>
                <a:latin typeface="Arial"/>
                <a:ea typeface="Arial"/>
                <a:cs typeface="Arial"/>
                <a:sym typeface="Arial"/>
              </a:rPr>
              <a:t>The Gantt Chart</a:t>
            </a:r>
            <a:endParaRPr sz="8000" b="1" dirty="0">
              <a:solidFill>
                <a:srgbClr val="373D3F"/>
              </a:solidFill>
              <a:latin typeface="Arial"/>
              <a:ea typeface="Arial"/>
              <a:cs typeface="Arial"/>
              <a:sym typeface="Arial"/>
            </a:endParaRPr>
          </a:p>
          <a:p>
            <a:pPr marL="0" lvl="0" indent="0" algn="l" rtl="0">
              <a:lnSpc>
                <a:spcPct val="120000"/>
              </a:lnSpc>
              <a:spcBef>
                <a:spcPts val="3600"/>
              </a:spcBef>
              <a:spcAft>
                <a:spcPts val="0"/>
              </a:spcAft>
              <a:buNone/>
            </a:pPr>
            <a:r>
              <a:rPr lang="en" sz="8000" dirty="0">
                <a:solidFill>
                  <a:srgbClr val="373D3F"/>
                </a:solidFill>
                <a:highlight>
                  <a:srgbClr val="FFFFFF"/>
                </a:highlight>
                <a:latin typeface="Arial"/>
                <a:ea typeface="Arial"/>
                <a:cs typeface="Arial"/>
                <a:sym typeface="Arial"/>
              </a:rPr>
              <a:t>A Gantt chart is a type of bar chart, developed by Henry Gantt, that illustrates a project schedule. </a:t>
            </a:r>
            <a:endParaRPr sz="1100" dirty="0">
              <a:solidFill>
                <a:srgbClr val="000000"/>
              </a:solidFill>
              <a:latin typeface="Arial"/>
              <a:ea typeface="Arial"/>
              <a:cs typeface="Arial"/>
              <a:sym typeface="Arial"/>
            </a:endParaRPr>
          </a:p>
          <a:p>
            <a:pPr marL="0" lvl="0" indent="0" algn="l" rtl="0">
              <a:spcBef>
                <a:spcPts val="2400"/>
              </a:spcBef>
              <a:spcAft>
                <a:spcPts val="1200"/>
              </a:spcAft>
              <a:buNone/>
            </a:pPr>
            <a:endParaRPr dirty="0"/>
          </a:p>
        </p:txBody>
      </p:sp>
      <p:pic>
        <p:nvPicPr>
          <p:cNvPr id="155" name="Google Shape;155;p25" title="Gantt Chart"/>
          <p:cNvPicPr preferRelativeResize="0"/>
          <p:nvPr/>
        </p:nvPicPr>
        <p:blipFill>
          <a:blip r:embed="rId3">
            <a:alphaModFix/>
          </a:blip>
          <a:stretch>
            <a:fillRect/>
          </a:stretch>
        </p:blipFill>
        <p:spPr>
          <a:xfrm>
            <a:off x="311700" y="1172300"/>
            <a:ext cx="5148150" cy="3092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NIC Chart">
            <a:extLst>
              <a:ext uri="{FF2B5EF4-FFF2-40B4-BE49-F238E27FC236}">
                <a16:creationId xmlns:a16="http://schemas.microsoft.com/office/drawing/2014/main" id="{21B7C88F-FDDA-47D8-8945-38F99CDF6963}"/>
              </a:ext>
            </a:extLst>
          </p:cNvPr>
          <p:cNvPicPr>
            <a:picLocks noChangeAspect="1"/>
          </p:cNvPicPr>
          <p:nvPr/>
        </p:nvPicPr>
        <p:blipFill rotWithShape="1">
          <a:blip r:embed="rId2"/>
          <a:srcRect l="3139" t="4332" r="3386" b="4458"/>
          <a:stretch/>
        </p:blipFill>
        <p:spPr>
          <a:xfrm>
            <a:off x="2295868" y="607799"/>
            <a:ext cx="5525870" cy="4043141"/>
          </a:xfrm>
          <a:prstGeom prst="rect">
            <a:avLst/>
          </a:prstGeom>
        </p:spPr>
      </p:pic>
      <p:sp>
        <p:nvSpPr>
          <p:cNvPr id="6" name="Title 1">
            <a:extLst>
              <a:ext uri="{FF2B5EF4-FFF2-40B4-BE49-F238E27FC236}">
                <a16:creationId xmlns:a16="http://schemas.microsoft.com/office/drawing/2014/main" id="{503CC2F8-22B4-4A32-91E0-F1AE3009F85F}"/>
              </a:ext>
            </a:extLst>
          </p:cNvPr>
          <p:cNvSpPr>
            <a:spLocks noGrp="1"/>
          </p:cNvSpPr>
          <p:nvPr>
            <p:ph type="title"/>
          </p:nvPr>
        </p:nvSpPr>
        <p:spPr>
          <a:xfrm>
            <a:off x="0" y="0"/>
            <a:ext cx="8520600" cy="607800"/>
          </a:xfrm>
        </p:spPr>
        <p:txBody>
          <a:bodyPr>
            <a:normAutofit fontScale="90000"/>
          </a:bodyPr>
          <a:lstStyle/>
          <a:p>
            <a:r>
              <a:rPr lang="en-CA" b="1" dirty="0"/>
              <a:t>Network Information Chart (NIC)</a:t>
            </a:r>
          </a:p>
        </p:txBody>
      </p:sp>
    </p:spTree>
    <p:extLst>
      <p:ext uri="{BB962C8B-B14F-4D97-AF65-F5344CB8AC3E}">
        <p14:creationId xmlns:p14="http://schemas.microsoft.com/office/powerpoint/2010/main" val="246047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1410-73B2-4840-A8DF-27EB4F669F6D}"/>
              </a:ext>
            </a:extLst>
          </p:cNvPr>
          <p:cNvSpPr>
            <a:spLocks noGrp="1"/>
          </p:cNvSpPr>
          <p:nvPr>
            <p:ph type="title"/>
          </p:nvPr>
        </p:nvSpPr>
        <p:spPr/>
        <p:txBody>
          <a:bodyPr>
            <a:normAutofit fontScale="90000"/>
          </a:bodyPr>
          <a:lstStyle/>
          <a:p>
            <a:r>
              <a:rPr lang="en-CA" b="1" dirty="0"/>
              <a:t>Network Diagram (AON)</a:t>
            </a:r>
          </a:p>
        </p:txBody>
      </p:sp>
      <p:pic>
        <p:nvPicPr>
          <p:cNvPr id="5" name="Picture 4" title="Network Diagram (AON)">
            <a:extLst>
              <a:ext uri="{FF2B5EF4-FFF2-40B4-BE49-F238E27FC236}">
                <a16:creationId xmlns:a16="http://schemas.microsoft.com/office/drawing/2014/main" id="{B2FA119B-46FA-4951-BC8E-3A1F97D3AAF5}"/>
              </a:ext>
            </a:extLst>
          </p:cNvPr>
          <p:cNvPicPr>
            <a:picLocks noChangeAspect="1"/>
          </p:cNvPicPr>
          <p:nvPr/>
        </p:nvPicPr>
        <p:blipFill>
          <a:blip r:embed="rId2"/>
          <a:stretch>
            <a:fillRect/>
          </a:stretch>
        </p:blipFill>
        <p:spPr>
          <a:xfrm>
            <a:off x="578901" y="1190694"/>
            <a:ext cx="7864631" cy="3361580"/>
          </a:xfrm>
          <a:prstGeom prst="rect">
            <a:avLst/>
          </a:prstGeom>
        </p:spPr>
      </p:pic>
    </p:spTree>
    <p:extLst>
      <p:ext uri="{BB962C8B-B14F-4D97-AF65-F5344CB8AC3E}">
        <p14:creationId xmlns:p14="http://schemas.microsoft.com/office/powerpoint/2010/main" val="26142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Key Takeaways</a:t>
            </a:r>
            <a:endParaRPr b="1" dirty="0">
              <a:latin typeface="Arial"/>
              <a:ea typeface="Arial"/>
              <a:cs typeface="Arial"/>
              <a:sym typeface="Arial"/>
            </a:endParaRPr>
          </a:p>
        </p:txBody>
      </p:sp>
      <p:sp>
        <p:nvSpPr>
          <p:cNvPr id="161" name="Google Shape;161;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2000"/>
              </a:spcBef>
              <a:spcAft>
                <a:spcPts val="0"/>
              </a:spcAft>
              <a:buClr>
                <a:srgbClr val="373D3F"/>
              </a:buClr>
              <a:buSzPts val="2000"/>
              <a:buFont typeface="Arial"/>
              <a:buAutoNum type="arabicPeriod"/>
            </a:pPr>
            <a:r>
              <a:rPr lang="en" sz="2000" dirty="0">
                <a:solidFill>
                  <a:srgbClr val="373D3F"/>
                </a:solidFill>
                <a:latin typeface="Arial"/>
                <a:ea typeface="Arial"/>
                <a:cs typeface="Arial"/>
                <a:sym typeface="Arial"/>
              </a:rPr>
              <a:t>The creation of a WBS is one of the first steps in organizing and scheduling the work for a project.</a:t>
            </a:r>
            <a:endParaRPr sz="2000" dirty="0">
              <a:solidFill>
                <a:srgbClr val="373D3F"/>
              </a:solidFill>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a:buAutoNum type="arabicPeriod"/>
            </a:pPr>
            <a:r>
              <a:rPr lang="en" sz="2000" dirty="0">
                <a:solidFill>
                  <a:srgbClr val="373D3F"/>
                </a:solidFill>
                <a:highlight>
                  <a:srgbClr val="FFFFFF"/>
                </a:highlight>
                <a:latin typeface="Arial"/>
                <a:ea typeface="Arial"/>
                <a:cs typeface="Arial"/>
                <a:sym typeface="Arial"/>
              </a:rPr>
              <a:t>Activity definition uses everything we already know about the project to divide the work into activities that can be estimated. </a:t>
            </a:r>
            <a:endParaRPr sz="2000" dirty="0">
              <a:solidFill>
                <a:srgbClr val="373D3F"/>
              </a:solidFill>
              <a:highlight>
                <a:srgbClr val="FFFFFF"/>
              </a:highlight>
              <a:latin typeface="Arial"/>
              <a:ea typeface="Arial"/>
              <a:cs typeface="Arial"/>
              <a:sym typeface="Arial"/>
            </a:endParaRPr>
          </a:p>
          <a:p>
            <a:pPr marL="457200" lvl="0" indent="-355600" algn="l" rtl="0">
              <a:spcBef>
                <a:spcPts val="0"/>
              </a:spcBef>
              <a:spcAft>
                <a:spcPts val="0"/>
              </a:spcAft>
              <a:buClr>
                <a:srgbClr val="000000"/>
              </a:buClr>
              <a:buSzPts val="2000"/>
              <a:buFont typeface="Arial"/>
              <a:buAutoNum type="arabicPeriod"/>
            </a:pPr>
            <a:r>
              <a:rPr lang="en" sz="2000" dirty="0">
                <a:solidFill>
                  <a:srgbClr val="000000"/>
                </a:solidFill>
                <a:highlight>
                  <a:srgbClr val="FFFFFF"/>
                </a:highlight>
                <a:latin typeface="Arial"/>
                <a:ea typeface="Arial"/>
                <a:cs typeface="Arial"/>
                <a:sym typeface="Arial"/>
              </a:rPr>
              <a:t>Estimates have a huge influence on a project and are a large source of project risk. </a:t>
            </a:r>
            <a:endParaRPr sz="2000" dirty="0">
              <a:solidFill>
                <a:srgbClr val="000000"/>
              </a:solidFill>
              <a:latin typeface="Arial"/>
              <a:ea typeface="Arial"/>
              <a:cs typeface="Arial"/>
              <a:sym typeface="Arial"/>
            </a:endParaRPr>
          </a:p>
          <a:p>
            <a:pPr marL="457200" lvl="0" indent="0" algn="l" rtl="0">
              <a:lnSpc>
                <a:spcPct val="100000"/>
              </a:lnSpc>
              <a:spcBef>
                <a:spcPts val="1200"/>
              </a:spcBef>
              <a:spcAft>
                <a:spcPts val="0"/>
              </a:spcAft>
              <a:buNone/>
            </a:pPr>
            <a:endParaRPr sz="2000"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2225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5.1. Learning Objectives </a:t>
            </a:r>
            <a:endParaRPr b="1" dirty="0">
              <a:latin typeface="Arial"/>
              <a:ea typeface="Arial"/>
              <a:cs typeface="Arial"/>
              <a:sym typeface="Arial"/>
            </a:endParaRPr>
          </a:p>
        </p:txBody>
      </p:sp>
      <p:sp>
        <p:nvSpPr>
          <p:cNvPr id="86" name="Google Shape;86;p14"/>
          <p:cNvSpPr txBox="1">
            <a:spLocks noGrp="1"/>
          </p:cNvSpPr>
          <p:nvPr>
            <p:ph type="body" idx="1"/>
          </p:nvPr>
        </p:nvSpPr>
        <p:spPr>
          <a:xfrm>
            <a:off x="182880" y="1021976"/>
            <a:ext cx="8530814" cy="3883510"/>
          </a:xfrm>
          <a:prstGeom prst="rect">
            <a:avLst/>
          </a:prstGeom>
        </p:spPr>
        <p:txBody>
          <a:bodyPr spcFirstLastPara="1" wrap="square" lIns="91425" tIns="91425" rIns="91425" bIns="91425" anchor="t" anchorCtr="0">
            <a:noAutofit/>
          </a:bodyPr>
          <a:lstStyle/>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Define terms related to scheduling.</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Calculate parametric estimates.</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Describe how cost and time are summarized in a WBS.</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Outline the process of decomposition is used to create a WBS.</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Identify the difference between a deliverable and work package.</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Describe the WBS numbering system.</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Outline top-down estimation methods.</a:t>
            </a:r>
          </a:p>
          <a:p>
            <a:pPr>
              <a:buFont typeface="+mj-lt"/>
              <a:buAutoNum type="arabicPeriod"/>
            </a:pPr>
            <a:r>
              <a:rPr lang="en-CA" sz="1600">
                <a:solidFill>
                  <a:schemeClr val="bg2"/>
                </a:solidFill>
                <a:latin typeface="Arial" panose="020B0604020202020204" pitchFamily="34" charset="0"/>
                <a:cs typeface="Arial" panose="020B0604020202020204" pitchFamily="34" charset="0"/>
              </a:rPr>
              <a:t>Outline </a:t>
            </a:r>
            <a:r>
              <a:rPr lang="en-CA" sz="1600" dirty="0">
                <a:solidFill>
                  <a:schemeClr val="bg2"/>
                </a:solidFill>
                <a:latin typeface="Arial" panose="020B0604020202020204" pitchFamily="34" charset="0"/>
                <a:cs typeface="Arial" panose="020B0604020202020204" pitchFamily="34" charset="0"/>
              </a:rPr>
              <a:t>bottom-up estimation methods.</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Be able to calculate learning curves and apply them.</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Discuss issues related to moving from the planning phase of a project to the scheduling phase.</a:t>
            </a:r>
          </a:p>
          <a:p>
            <a:pPr>
              <a:buFont typeface="+mj-lt"/>
              <a:buAutoNum type="arabicPeriod"/>
            </a:pPr>
            <a:r>
              <a:rPr lang="en-CA" sz="1600" dirty="0">
                <a:solidFill>
                  <a:schemeClr val="bg2"/>
                </a:solidFill>
                <a:latin typeface="Arial" panose="020B0604020202020204" pitchFamily="34" charset="0"/>
                <a:cs typeface="Arial" panose="020B0604020202020204" pitchFamily="34" charset="0"/>
              </a:rPr>
              <a:t>Explain concepts related to the critical path method including schedule compression.</a:t>
            </a:r>
          </a:p>
          <a:p>
            <a:pPr marL="0" lvl="0" indent="0" algn="l" rtl="0">
              <a:spcBef>
                <a:spcPts val="1000"/>
              </a:spcBef>
              <a:spcAft>
                <a:spcPts val="1200"/>
              </a:spcAft>
              <a:buNone/>
            </a:pPr>
            <a:endParaRPr sz="12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t>5.2. Scheduling Terms</a:t>
            </a:r>
            <a:endParaRPr sz="3200" b="1" dirty="0"/>
          </a:p>
        </p:txBody>
      </p:sp>
      <p:sp>
        <p:nvSpPr>
          <p:cNvPr id="92" name="Google Shape;92;p15"/>
          <p:cNvSpPr txBox="1">
            <a:spLocks noGrp="1"/>
          </p:cNvSpPr>
          <p:nvPr>
            <p:ph type="body" idx="1"/>
          </p:nvPr>
        </p:nvSpPr>
        <p:spPr>
          <a:xfrm>
            <a:off x="311700" y="1017800"/>
            <a:ext cx="8520600" cy="3715700"/>
          </a:xfrm>
          <a:prstGeom prst="rect">
            <a:avLst/>
          </a:prstGeom>
        </p:spPr>
        <p:txBody>
          <a:bodyPr spcFirstLastPara="1" wrap="square" lIns="91425" tIns="91425" rIns="91425" bIns="91425" anchor="t" anchorCtr="0">
            <a:normAutofit/>
          </a:bodyPr>
          <a:lstStyle/>
          <a:p>
            <a:pPr marL="444500">
              <a:buClr>
                <a:srgbClr val="000000"/>
              </a:buClr>
              <a:buSzPts val="2000"/>
            </a:pPr>
            <a:r>
              <a:rPr lang="en" sz="2000" dirty="0">
                <a:solidFill>
                  <a:srgbClr val="000000"/>
                </a:solidFill>
                <a:latin typeface="Arial"/>
                <a:ea typeface="Arial"/>
                <a:cs typeface="Arial"/>
                <a:sym typeface="Arial"/>
              </a:rPr>
              <a:t>Milestone</a:t>
            </a:r>
            <a:endParaRPr sz="200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Activity </a:t>
            </a:r>
            <a:endParaRPr sz="200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Duration</a:t>
            </a:r>
            <a:endParaRPr sz="200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Resource </a:t>
            </a:r>
            <a:endParaRPr sz="200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Cost </a:t>
            </a:r>
            <a:endParaRPr sz="200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Slack </a:t>
            </a:r>
            <a:endParaRPr sz="2000"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208800" y="410000"/>
            <a:ext cx="8623500" cy="943600"/>
          </a:xfrm>
          <a:prstGeom prst="rect">
            <a:avLst/>
          </a:prstGeom>
        </p:spPr>
        <p:txBody>
          <a:bodyPr spcFirstLastPara="1" wrap="square" lIns="91425" tIns="91425" rIns="91425" bIns="91425" anchor="t" anchorCtr="0">
            <a:noAutofit/>
          </a:bodyPr>
          <a:lstStyle/>
          <a:p>
            <a:pPr lvl="0">
              <a:spcBef>
                <a:spcPts val="3300"/>
              </a:spcBef>
              <a:buSzPts val="990"/>
            </a:pPr>
            <a:r>
              <a:rPr lang="en" sz="2800" b="1" dirty="0">
                <a:latin typeface="Arial"/>
                <a:ea typeface="Arial"/>
                <a:cs typeface="Arial"/>
                <a:sym typeface="Arial"/>
              </a:rPr>
              <a:t>5.3 Defining Activities</a:t>
            </a:r>
            <a:endParaRPr sz="2700" dirty="0"/>
          </a:p>
        </p:txBody>
      </p:sp>
      <p:sp>
        <p:nvSpPr>
          <p:cNvPr id="98" name="Google Shape;98;p16"/>
          <p:cNvSpPr txBox="1">
            <a:spLocks noGrp="1"/>
          </p:cNvSpPr>
          <p:nvPr>
            <p:ph type="body" idx="1"/>
          </p:nvPr>
        </p:nvSpPr>
        <p:spPr>
          <a:xfrm>
            <a:off x="311700" y="1639950"/>
            <a:ext cx="8520600" cy="289977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373D3F"/>
                </a:solidFill>
                <a:highlight>
                  <a:srgbClr val="FFFFFF"/>
                </a:highlight>
                <a:latin typeface="Arial"/>
                <a:ea typeface="Arial"/>
                <a:cs typeface="Arial"/>
                <a:sym typeface="Arial"/>
              </a:rPr>
              <a:t>The activity definition process is a further breakdown of the work package elements of the work breakdown structures (WBS).</a:t>
            </a:r>
            <a:endParaRPr sz="2000" b="1" dirty="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dirty="0">
                <a:solidFill>
                  <a:srgbClr val="373D3F"/>
                </a:solidFill>
                <a:highlight>
                  <a:srgbClr val="FFFFFF"/>
                </a:highlight>
                <a:latin typeface="Arial"/>
                <a:ea typeface="Arial"/>
                <a:cs typeface="Arial"/>
                <a:sym typeface="Arial"/>
              </a:rPr>
              <a:t>It documents the specific activities needed to fulfill the deliverables detailed in the WBS. These activities are not the deliverables themselves but the individual units of work that must be completed to fulfill the deliverables. </a:t>
            </a:r>
            <a:endParaRPr sz="2000" b="1"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00" y="0"/>
            <a:ext cx="8520600" cy="925158"/>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1800"/>
              </a:spcBef>
              <a:spcAft>
                <a:spcPts val="0"/>
              </a:spcAft>
              <a:buSzPts val="990"/>
              <a:buNone/>
            </a:pPr>
            <a:r>
              <a:rPr lang="en" sz="3035" b="1" dirty="0">
                <a:latin typeface="Arial"/>
                <a:ea typeface="Arial"/>
                <a:cs typeface="Arial"/>
                <a:sym typeface="Arial"/>
              </a:rPr>
              <a:t>5.4. Work Breakdown Structures</a:t>
            </a:r>
            <a:endParaRPr sz="3035" b="1" dirty="0">
              <a:latin typeface="Arial"/>
              <a:ea typeface="Arial"/>
              <a:cs typeface="Arial"/>
              <a:sym typeface="Arial"/>
            </a:endParaRPr>
          </a:p>
          <a:p>
            <a:pPr marL="0" lvl="0" indent="0" algn="l" rtl="0">
              <a:spcBef>
                <a:spcPts val="3300"/>
              </a:spcBef>
              <a:spcAft>
                <a:spcPts val="0"/>
              </a:spcAft>
              <a:buSzPts val="990"/>
              <a:buNone/>
            </a:pPr>
            <a:endParaRPr sz="2700" dirty="0"/>
          </a:p>
        </p:txBody>
      </p:sp>
      <p:pic>
        <p:nvPicPr>
          <p:cNvPr id="104" name="Google Shape;104;p17" descr="Work Breakdown Structure image continues." title="Graphic"/>
          <p:cNvPicPr preferRelativeResize="0"/>
          <p:nvPr/>
        </p:nvPicPr>
        <p:blipFill>
          <a:blip r:embed="rId3">
            <a:alphaModFix/>
          </a:blip>
          <a:stretch>
            <a:fillRect/>
          </a:stretch>
        </p:blipFill>
        <p:spPr>
          <a:xfrm>
            <a:off x="2060971" y="803401"/>
            <a:ext cx="4539899" cy="39657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3;p17">
            <a:extLst>
              <a:ext uri="{FF2B5EF4-FFF2-40B4-BE49-F238E27FC236}">
                <a16:creationId xmlns:a16="http://schemas.microsoft.com/office/drawing/2014/main" id="{34DDB9BC-7EE9-40FA-889A-68AEA96B124F}"/>
              </a:ext>
            </a:extLst>
          </p:cNvPr>
          <p:cNvSpPr txBox="1">
            <a:spLocks noGrp="1"/>
          </p:cNvSpPr>
          <p:nvPr>
            <p:ph type="title"/>
          </p:nvPr>
        </p:nvSpPr>
        <p:spPr>
          <a:xfrm>
            <a:off x="150436" y="1520699"/>
            <a:ext cx="2474431" cy="1768603"/>
          </a:xfrm>
          <a:prstGeom prst="rect">
            <a:avLst/>
          </a:prstGeom>
        </p:spPr>
        <p:txBody>
          <a:bodyPr spcFirstLastPara="1" wrap="square" lIns="91425" tIns="91425" rIns="91425" bIns="91425" anchor="t" anchorCtr="0">
            <a:noAutofit/>
          </a:bodyPr>
          <a:lstStyle/>
          <a:p>
            <a:pPr marL="0" lvl="0" indent="0" algn="l" rtl="0">
              <a:lnSpc>
                <a:spcPct val="120000"/>
              </a:lnSpc>
              <a:spcBef>
                <a:spcPts val="1800"/>
              </a:spcBef>
              <a:spcAft>
                <a:spcPts val="0"/>
              </a:spcAft>
              <a:buSzPts val="990"/>
              <a:buNone/>
            </a:pPr>
            <a:r>
              <a:rPr lang="en" sz="3200" b="1" dirty="0">
                <a:latin typeface="Arial"/>
                <a:ea typeface="Arial"/>
                <a:cs typeface="Arial"/>
                <a:sym typeface="Arial"/>
              </a:rPr>
              <a:t>5.4. WBS – continued</a:t>
            </a:r>
            <a:endParaRPr sz="3200" b="1" dirty="0">
              <a:latin typeface="Arial"/>
              <a:ea typeface="Arial"/>
              <a:cs typeface="Arial"/>
              <a:sym typeface="Arial"/>
            </a:endParaRPr>
          </a:p>
          <a:p>
            <a:pPr marL="0" lvl="0" indent="0" algn="l" rtl="0">
              <a:spcBef>
                <a:spcPts val="3300"/>
              </a:spcBef>
              <a:spcAft>
                <a:spcPts val="0"/>
              </a:spcAft>
              <a:buSzPts val="990"/>
              <a:buNone/>
            </a:pPr>
            <a:endParaRPr sz="2700" dirty="0"/>
          </a:p>
        </p:txBody>
      </p:sp>
      <p:pic>
        <p:nvPicPr>
          <p:cNvPr id="6" name="Picture 5" descr="The WBS is a hierarchical outline of all the deliverables involved in completing a project" title="Graphic">
            <a:extLst>
              <a:ext uri="{FF2B5EF4-FFF2-40B4-BE49-F238E27FC236}">
                <a16:creationId xmlns:a16="http://schemas.microsoft.com/office/drawing/2014/main" id="{EF6FEDE3-CC17-4A5F-88DC-C0D37354EB98}"/>
              </a:ext>
            </a:extLst>
          </p:cNvPr>
          <p:cNvPicPr>
            <a:picLocks noChangeAspect="1"/>
          </p:cNvPicPr>
          <p:nvPr/>
        </p:nvPicPr>
        <p:blipFill>
          <a:blip r:embed="rId2"/>
          <a:stretch>
            <a:fillRect/>
          </a:stretch>
        </p:blipFill>
        <p:spPr>
          <a:xfrm>
            <a:off x="2506532" y="59953"/>
            <a:ext cx="6196404" cy="4690093"/>
          </a:xfrm>
          <a:prstGeom prst="rect">
            <a:avLst/>
          </a:prstGeom>
        </p:spPr>
      </p:pic>
    </p:spTree>
    <p:extLst>
      <p:ext uri="{BB962C8B-B14F-4D97-AF65-F5344CB8AC3E}">
        <p14:creationId xmlns:p14="http://schemas.microsoft.com/office/powerpoint/2010/main" val="256502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4451EF2C-467E-4A35-BB95-1A12BA101C11}"/>
              </a:ext>
            </a:extLst>
          </p:cNvPr>
          <p:cNvSpPr>
            <a:spLocks noGrp="1"/>
          </p:cNvSpPr>
          <p:nvPr>
            <p:ph type="title"/>
          </p:nvPr>
        </p:nvSpPr>
        <p:spPr>
          <a:xfrm>
            <a:off x="167700" y="410000"/>
            <a:ext cx="8664600" cy="607800"/>
          </a:xfrm>
        </p:spPr>
        <p:txBody>
          <a:bodyPr>
            <a:noAutofit/>
          </a:bodyPr>
          <a:lstStyle/>
          <a:p>
            <a:r>
              <a:rPr lang="en-US" sz="3200" b="1" dirty="0"/>
              <a:t>Deliverables vs. Work Packages</a:t>
            </a:r>
          </a:p>
        </p:txBody>
      </p:sp>
      <p:sp>
        <p:nvSpPr>
          <p:cNvPr id="110" name="Google Shape;110;p18"/>
          <p:cNvSpPr txBox="1">
            <a:spLocks noGrp="1"/>
          </p:cNvSpPr>
          <p:nvPr>
            <p:ph type="body" idx="1"/>
          </p:nvPr>
        </p:nvSpPr>
        <p:spPr>
          <a:xfrm>
            <a:off x="167700" y="1017800"/>
            <a:ext cx="8520600" cy="3608675"/>
          </a:xfrm>
          <a:prstGeom prst="rect">
            <a:avLst/>
          </a:prstGeom>
        </p:spPr>
        <p:txBody>
          <a:bodyPr spcFirstLastPara="1" wrap="square" lIns="91425" tIns="91425" rIns="91425" bIns="91425" anchor="t" anchorCtr="0">
            <a:normAutofit/>
          </a:bodyPr>
          <a:lstStyle/>
          <a:p>
            <a:pPr marL="0" lvl="0" indent="0" algn="l" rtl="0">
              <a:lnSpc>
                <a:spcPct val="150000"/>
              </a:lnSpc>
              <a:spcBef>
                <a:spcPts val="2000"/>
              </a:spcBef>
              <a:spcAft>
                <a:spcPts val="0"/>
              </a:spcAft>
              <a:buNone/>
            </a:pPr>
            <a:r>
              <a:rPr lang="en" sz="2000" dirty="0">
                <a:solidFill>
                  <a:srgbClr val="373D3F"/>
                </a:solidFill>
                <a:latin typeface="Arial"/>
                <a:ea typeface="Arial"/>
                <a:cs typeface="Arial"/>
                <a:sym typeface="Arial"/>
              </a:rPr>
              <a:t>Deliverables and sub-deliverables are things such as </a:t>
            </a:r>
            <a:r>
              <a:rPr lang="en" sz="2000" b="1" dirty="0">
                <a:solidFill>
                  <a:srgbClr val="000000"/>
                </a:solidFill>
                <a:latin typeface="Arial"/>
                <a:ea typeface="Arial"/>
                <a:cs typeface="Arial"/>
                <a:sym typeface="Arial"/>
              </a:rPr>
              <a:t>physical objects</a:t>
            </a:r>
            <a:r>
              <a:rPr lang="en" sz="2000" dirty="0">
                <a:solidFill>
                  <a:srgbClr val="373D3F"/>
                </a:solidFill>
                <a:latin typeface="Arial"/>
                <a:ea typeface="Arial"/>
                <a:cs typeface="Arial"/>
                <a:sym typeface="Arial"/>
              </a:rPr>
              <a:t>, </a:t>
            </a:r>
            <a:r>
              <a:rPr lang="en" sz="2000" b="1" dirty="0">
                <a:solidFill>
                  <a:srgbClr val="000000"/>
                </a:solidFill>
                <a:latin typeface="Arial"/>
                <a:ea typeface="Arial"/>
                <a:cs typeface="Arial"/>
                <a:sym typeface="Arial"/>
              </a:rPr>
              <a:t>software code</a:t>
            </a:r>
            <a:r>
              <a:rPr lang="en" sz="2000" dirty="0">
                <a:solidFill>
                  <a:srgbClr val="373D3F"/>
                </a:solidFill>
                <a:latin typeface="Arial"/>
                <a:ea typeface="Arial"/>
                <a:cs typeface="Arial"/>
                <a:sym typeface="Arial"/>
              </a:rPr>
              <a:t>, or </a:t>
            </a:r>
            <a:r>
              <a:rPr lang="en" sz="2000" b="1" dirty="0">
                <a:solidFill>
                  <a:srgbClr val="000000"/>
                </a:solidFill>
                <a:latin typeface="Arial"/>
                <a:ea typeface="Arial"/>
                <a:cs typeface="Arial"/>
                <a:sym typeface="Arial"/>
              </a:rPr>
              <a:t>events.</a:t>
            </a:r>
            <a:r>
              <a:rPr lang="en" sz="2000" dirty="0">
                <a:solidFill>
                  <a:srgbClr val="373D3F"/>
                </a:solidFill>
                <a:latin typeface="Arial"/>
                <a:ea typeface="Arial"/>
                <a:cs typeface="Arial"/>
                <a:sym typeface="Arial"/>
              </a:rPr>
              <a:t> In a WBS, deliverables and sub-deliverables are represented by </a:t>
            </a:r>
            <a:r>
              <a:rPr lang="en" sz="2000" b="1" dirty="0">
                <a:solidFill>
                  <a:schemeClr val="dk1"/>
                </a:solidFill>
                <a:latin typeface="Arial"/>
                <a:ea typeface="Arial"/>
                <a:cs typeface="Arial"/>
                <a:sym typeface="Arial"/>
              </a:rPr>
              <a:t>NOUNS </a:t>
            </a:r>
            <a:endParaRPr sz="2000" b="1" dirty="0">
              <a:solidFill>
                <a:schemeClr val="dk1"/>
              </a:solidFill>
              <a:latin typeface="Arial"/>
              <a:ea typeface="Arial"/>
              <a:cs typeface="Arial"/>
              <a:sym typeface="Arial"/>
            </a:endParaRPr>
          </a:p>
          <a:p>
            <a:pPr marL="0" lvl="0" indent="0" algn="l" rtl="0">
              <a:lnSpc>
                <a:spcPct val="150000"/>
              </a:lnSpc>
              <a:spcBef>
                <a:spcPts val="2000"/>
              </a:spcBef>
              <a:spcAft>
                <a:spcPts val="0"/>
              </a:spcAft>
              <a:buNone/>
            </a:pPr>
            <a:r>
              <a:rPr lang="en" sz="2000" dirty="0">
                <a:solidFill>
                  <a:srgbClr val="373D3F"/>
                </a:solidFill>
                <a:latin typeface="Arial"/>
                <a:ea typeface="Arial"/>
                <a:cs typeface="Arial"/>
                <a:sym typeface="Arial"/>
              </a:rPr>
              <a:t>Work packages are assignable units of work that will be performed to create the related deliverable. Work packages are </a:t>
            </a:r>
            <a:r>
              <a:rPr lang="en" sz="2000" b="1" dirty="0">
                <a:solidFill>
                  <a:srgbClr val="000000"/>
                </a:solidFill>
                <a:latin typeface="Arial"/>
                <a:ea typeface="Arial"/>
                <a:cs typeface="Arial"/>
                <a:sym typeface="Arial"/>
              </a:rPr>
              <a:t>action oriented </a:t>
            </a:r>
            <a:r>
              <a:rPr lang="en" sz="2000" dirty="0">
                <a:solidFill>
                  <a:srgbClr val="373D3F"/>
                </a:solidFill>
                <a:latin typeface="Arial"/>
                <a:ea typeface="Arial"/>
                <a:cs typeface="Arial"/>
                <a:sym typeface="Arial"/>
              </a:rPr>
              <a:t>and will be represented by phrases containing </a:t>
            </a:r>
            <a:r>
              <a:rPr lang="en" sz="2000" b="1" dirty="0">
                <a:solidFill>
                  <a:schemeClr val="dk1"/>
                </a:solidFill>
                <a:latin typeface="Arial"/>
                <a:ea typeface="Arial"/>
                <a:cs typeface="Arial"/>
                <a:sym typeface="Arial"/>
              </a:rPr>
              <a:t>VERBS</a:t>
            </a:r>
            <a:endParaRPr sz="2000" b="1"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3" name="Title 2">
            <a:extLst>
              <a:ext uri="{FF2B5EF4-FFF2-40B4-BE49-F238E27FC236}">
                <a16:creationId xmlns:a16="http://schemas.microsoft.com/office/drawing/2014/main" id="{CB57BDE9-E522-494D-AA94-23047F50637F}"/>
              </a:ext>
            </a:extLst>
          </p:cNvPr>
          <p:cNvSpPr>
            <a:spLocks noGrp="1"/>
          </p:cNvSpPr>
          <p:nvPr>
            <p:ph type="title"/>
          </p:nvPr>
        </p:nvSpPr>
        <p:spPr/>
        <p:txBody>
          <a:bodyPr>
            <a:noAutofit/>
          </a:bodyPr>
          <a:lstStyle/>
          <a:p>
            <a:r>
              <a:rPr lang="en-US" sz="3200" b="1" dirty="0"/>
              <a:t>Numbering</a:t>
            </a:r>
          </a:p>
        </p:txBody>
      </p:sp>
      <p:sp>
        <p:nvSpPr>
          <p:cNvPr id="116" name="Google Shape;116;p19"/>
          <p:cNvSpPr txBox="1">
            <a:spLocks noGrp="1"/>
          </p:cNvSpPr>
          <p:nvPr>
            <p:ph type="body" idx="1"/>
          </p:nvPr>
        </p:nvSpPr>
        <p:spPr>
          <a:xfrm>
            <a:off x="311700" y="1183342"/>
            <a:ext cx="8520600" cy="342093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rgbClr val="373D3F"/>
                </a:solidFill>
                <a:highlight>
                  <a:srgbClr val="FFFFFF"/>
                </a:highlight>
                <a:latin typeface="Arial"/>
                <a:ea typeface="Arial"/>
                <a:cs typeface="Arial"/>
                <a:sym typeface="Arial"/>
              </a:rPr>
              <a:t>Project managers use the WBS during project execution to track the status of deliverables and work packages. The items in a WBS are numbered so it is </a:t>
            </a:r>
            <a:r>
              <a:rPr lang="en" sz="2800" b="1" dirty="0">
                <a:solidFill>
                  <a:schemeClr val="dk1"/>
                </a:solidFill>
                <a:highlight>
                  <a:srgbClr val="FFFFFF"/>
                </a:highlight>
                <a:latin typeface="Arial"/>
                <a:ea typeface="Arial"/>
                <a:cs typeface="Arial"/>
                <a:sym typeface="Arial"/>
              </a:rPr>
              <a:t>easy to understand</a:t>
            </a:r>
            <a:r>
              <a:rPr lang="en" sz="2800" dirty="0">
                <a:solidFill>
                  <a:srgbClr val="373D3F"/>
                </a:solidFill>
                <a:highlight>
                  <a:srgbClr val="FFFFFF"/>
                </a:highlight>
                <a:latin typeface="Arial"/>
                <a:ea typeface="Arial"/>
                <a:cs typeface="Arial"/>
                <a:sym typeface="Arial"/>
              </a:rPr>
              <a:t> the deliverable, or sub-deliverable, to which any particular work package is related. </a:t>
            </a:r>
            <a:endParaRPr sz="28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10000"/>
            <a:ext cx="8520600" cy="902433"/>
          </a:xfrm>
          <a:prstGeom prst="rect">
            <a:avLst/>
          </a:prstGeom>
        </p:spPr>
        <p:txBody>
          <a:bodyPr spcFirstLastPara="1" wrap="square" lIns="91425" tIns="91425" rIns="91425" bIns="91425" anchor="t" anchorCtr="0">
            <a:normAutofit fontScale="90000"/>
          </a:bodyPr>
          <a:lstStyle/>
          <a:p>
            <a:pPr marL="0" lvl="0" indent="0" algn="l" rtl="0">
              <a:spcBef>
                <a:spcPts val="2400"/>
              </a:spcBef>
              <a:spcAft>
                <a:spcPts val="0"/>
              </a:spcAft>
              <a:buNone/>
            </a:pPr>
            <a:r>
              <a:rPr lang="en" sz="3200" b="1" dirty="0">
                <a:latin typeface="Arial"/>
                <a:ea typeface="Arial"/>
                <a:cs typeface="Arial"/>
                <a:sym typeface="Arial"/>
              </a:rPr>
              <a:t>Decomposition</a:t>
            </a:r>
            <a:endParaRPr dirty="0"/>
          </a:p>
        </p:txBody>
      </p:sp>
      <p:sp>
        <p:nvSpPr>
          <p:cNvPr id="122" name="Google Shape;122;p20"/>
          <p:cNvSpPr txBox="1">
            <a:spLocks noGrp="1"/>
          </p:cNvSpPr>
          <p:nvPr>
            <p:ph type="body" idx="1"/>
          </p:nvPr>
        </p:nvSpPr>
        <p:spPr>
          <a:xfrm>
            <a:off x="311700" y="1499590"/>
            <a:ext cx="8520600" cy="309392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dirty="0">
                <a:solidFill>
                  <a:srgbClr val="373D3F"/>
                </a:solidFill>
                <a:highlight>
                  <a:srgbClr val="FFFFFF"/>
                </a:highlight>
                <a:latin typeface="Arial"/>
                <a:ea typeface="Arial"/>
                <a:cs typeface="Arial"/>
                <a:sym typeface="Arial"/>
              </a:rPr>
              <a:t>Decomposition is the process used to break the project scope of work into the </a:t>
            </a:r>
            <a:r>
              <a:rPr lang="en" sz="2800" b="1" dirty="0">
                <a:solidFill>
                  <a:schemeClr val="dk1"/>
                </a:solidFill>
                <a:highlight>
                  <a:srgbClr val="FFFFFF"/>
                </a:highlight>
                <a:latin typeface="Arial"/>
                <a:ea typeface="Arial"/>
                <a:cs typeface="Arial"/>
                <a:sym typeface="Arial"/>
              </a:rPr>
              <a:t>deliverables, sub-deliverables, </a:t>
            </a:r>
            <a:r>
              <a:rPr lang="en" sz="2800" dirty="0">
                <a:solidFill>
                  <a:srgbClr val="373D3F"/>
                </a:solidFill>
                <a:highlight>
                  <a:srgbClr val="FFFFFF"/>
                </a:highlight>
                <a:latin typeface="Arial"/>
                <a:ea typeface="Arial"/>
                <a:cs typeface="Arial"/>
                <a:sym typeface="Arial"/>
              </a:rPr>
              <a:t>and</a:t>
            </a:r>
            <a:r>
              <a:rPr lang="en" sz="2800" b="1" dirty="0">
                <a:solidFill>
                  <a:schemeClr val="dk1"/>
                </a:solidFill>
                <a:highlight>
                  <a:srgbClr val="FFFFFF"/>
                </a:highlight>
                <a:latin typeface="Arial"/>
                <a:ea typeface="Arial"/>
                <a:cs typeface="Arial"/>
                <a:sym typeface="Arial"/>
              </a:rPr>
              <a:t> work packages</a:t>
            </a:r>
            <a:r>
              <a:rPr lang="en" sz="2800" dirty="0">
                <a:solidFill>
                  <a:srgbClr val="373D3F"/>
                </a:solidFill>
                <a:highlight>
                  <a:srgbClr val="FFFFFF"/>
                </a:highlight>
                <a:latin typeface="Arial"/>
                <a:ea typeface="Arial"/>
                <a:cs typeface="Arial"/>
                <a:sym typeface="Arial"/>
              </a:rPr>
              <a:t> involved in completing the project.</a:t>
            </a:r>
            <a:endParaRPr sz="28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1003</Words>
  <Application>Microsoft Office PowerPoint</Application>
  <PresentationFormat>On-screen Show (16:9)</PresentationFormat>
  <Paragraphs>75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Lora</vt:lpstr>
      <vt:lpstr>Roboto</vt:lpstr>
      <vt:lpstr>Geometric</vt:lpstr>
      <vt:lpstr>Essentials of Project Management</vt:lpstr>
      <vt:lpstr>5.1. Learning Objectives </vt:lpstr>
      <vt:lpstr>5.2. Scheduling Terms</vt:lpstr>
      <vt:lpstr>5.3 Defining Activities</vt:lpstr>
      <vt:lpstr>5.4. Work Breakdown Structures </vt:lpstr>
      <vt:lpstr>5.4. WBS – continued </vt:lpstr>
      <vt:lpstr>Deliverables vs. Work Packages</vt:lpstr>
      <vt:lpstr>Numbering</vt:lpstr>
      <vt:lpstr>Decomposition</vt:lpstr>
      <vt:lpstr>5.5. Time Estimation</vt:lpstr>
      <vt:lpstr>Time Estimation  </vt:lpstr>
      <vt:lpstr>Time Estimation I</vt:lpstr>
      <vt:lpstr>Time Estimation II</vt:lpstr>
      <vt:lpstr>Single Vs Three-Points Estimate </vt:lpstr>
      <vt:lpstr>5.6. Managing the Schedule</vt:lpstr>
      <vt:lpstr>Network Information Chart (NIC)</vt:lpstr>
      <vt:lpstr>Network Diagram (AON)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5</dc:title>
  <dc:creator>Halle-Shook, Michele</dc:creator>
  <cp:lastModifiedBy>Steeves, Catherine</cp:lastModifiedBy>
  <cp:revision>3</cp:revision>
  <dcterms:modified xsi:type="dcterms:W3CDTF">2023-11-08T13:59:19Z</dcterms:modified>
</cp:coreProperties>
</file>