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90" y="5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7ffaf3b0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7ffaf3b0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7ffaf3b0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7ffaf3b0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Note: most project management publications emphasize the term monitoring and control to refer to this important phase of project management, with no mention of the analysis that allows a project manager to use monitoring data to make decisions.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8c9621cf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8c9621cf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8c9621cf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f8c9621cf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7ffaf3b0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7ffaf3b0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7ffaf3b0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7ffaf3b0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7ffaf3b0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7ffaf3b0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9621cf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9621cf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7ffaf3b0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7ffaf3b0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rgbClr val="373D3F"/>
                </a:solidFill>
                <a:highlight>
                  <a:srgbClr val="FFFFFF"/>
                </a:highlight>
              </a:rPr>
              <a:t>The planning phase is when:</a:t>
            </a:r>
            <a:endParaRPr sz="1500">
              <a:solidFill>
                <a:srgbClr val="373D3F"/>
              </a:solidFill>
              <a:highlight>
                <a:srgbClr val="FFFFFF"/>
              </a:highlight>
            </a:endParaRPr>
          </a:p>
          <a:p>
            <a:pPr marL="457200" lvl="0" indent="-323850" algn="l" rtl="0">
              <a:lnSpc>
                <a:spcPct val="115000"/>
              </a:lnSpc>
              <a:spcBef>
                <a:spcPts val="1200"/>
              </a:spcBef>
              <a:spcAft>
                <a:spcPts val="0"/>
              </a:spcAft>
              <a:buClr>
                <a:srgbClr val="373D3F"/>
              </a:buClr>
              <a:buSzPts val="1500"/>
              <a:buFont typeface="Arial"/>
              <a:buChar char="●"/>
            </a:pPr>
            <a:r>
              <a:rPr lang="en" sz="1500" b="1">
                <a:solidFill>
                  <a:srgbClr val="373D3F"/>
                </a:solidFill>
                <a:highlight>
                  <a:srgbClr val="FFFFFF"/>
                </a:highlight>
              </a:rPr>
              <a:t>The project plans are documented </a:t>
            </a:r>
            <a:endParaRPr sz="1500" b="1">
              <a:solidFill>
                <a:srgbClr val="373D3F"/>
              </a:solidFill>
              <a:highlight>
                <a:srgbClr val="FFFFFF"/>
              </a:highlight>
            </a:endParaRPr>
          </a:p>
          <a:p>
            <a:pPr marL="457200" lvl="0" indent="-323850" algn="l" rtl="0">
              <a:lnSpc>
                <a:spcPct val="115000"/>
              </a:lnSpc>
              <a:spcBef>
                <a:spcPts val="0"/>
              </a:spcBef>
              <a:spcAft>
                <a:spcPts val="0"/>
              </a:spcAft>
              <a:buClr>
                <a:srgbClr val="373D3F"/>
              </a:buClr>
              <a:buSzPts val="1500"/>
              <a:buFont typeface="Arial"/>
              <a:buChar char="●"/>
            </a:pPr>
            <a:r>
              <a:rPr lang="en" sz="1500" b="1">
                <a:solidFill>
                  <a:srgbClr val="373D3F"/>
                </a:solidFill>
                <a:highlight>
                  <a:srgbClr val="FFFFFF"/>
                </a:highlight>
              </a:rPr>
              <a:t>The project deliverables and requirements are defined </a:t>
            </a:r>
            <a:endParaRPr sz="1500" b="1">
              <a:solidFill>
                <a:srgbClr val="373D3F"/>
              </a:solidFill>
              <a:highlight>
                <a:srgbClr val="FFFFFF"/>
              </a:highlight>
            </a:endParaRPr>
          </a:p>
          <a:p>
            <a:pPr marL="457200" lvl="0" indent="-323850" algn="l" rtl="0">
              <a:lnSpc>
                <a:spcPct val="115000"/>
              </a:lnSpc>
              <a:spcBef>
                <a:spcPts val="0"/>
              </a:spcBef>
              <a:spcAft>
                <a:spcPts val="0"/>
              </a:spcAft>
              <a:buClr>
                <a:srgbClr val="373D3F"/>
              </a:buClr>
              <a:buSzPts val="1500"/>
              <a:buFont typeface="Arial"/>
              <a:buChar char="●"/>
            </a:pPr>
            <a:r>
              <a:rPr lang="en" sz="1500" b="1">
                <a:solidFill>
                  <a:srgbClr val="373D3F"/>
                </a:solidFill>
                <a:highlight>
                  <a:srgbClr val="FFFFFF"/>
                </a:highlight>
              </a:rPr>
              <a:t>The project schedule is created</a:t>
            </a:r>
            <a:r>
              <a:rPr lang="en" sz="1500">
                <a:solidFill>
                  <a:srgbClr val="373D3F"/>
                </a:solidFill>
                <a:highlight>
                  <a:srgbClr val="FFFFFF"/>
                </a:highlight>
              </a:rPr>
              <a:t>.</a:t>
            </a:r>
            <a:endParaRPr sz="1500">
              <a:solidFill>
                <a:srgbClr val="434343"/>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7ffaf3b0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7ffaf3b0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7ffaf3b0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7ffaf3b0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7ffaf3b0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f7ffaf3b0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311700" y="1229875"/>
            <a:ext cx="8520600" cy="2045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unsplash.com/s/photos/monitoring?utm_source=unsplash&amp;utm_medium=referral&amp;utm_content=creditCopyText" TargetMode="External"/><Relationship Id="rId4" Type="http://schemas.openxmlformats.org/officeDocument/2006/relationships/hyperlink" Target="https://unsplash.com/@jasonstrull?utm_source=unsplash&amp;utm_medium=referral&amp;utm_content=creditCopyTex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3979490" TargetMode="External"/><Relationship Id="rId4" Type="http://schemas.openxmlformats.org/officeDocument/2006/relationships/hyperlink" Target="https://pixabay.com/users/borevina-9505414/?utm_source=link-attribution&amp;utm_medium=referral&amp;utm_campaign=image&amp;utm_content=397949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2372179" TargetMode="External"/><Relationship Id="rId4" Type="http://schemas.openxmlformats.org/officeDocument/2006/relationships/hyperlink" Target="https://pixabay.com/users/wokandapix-614097/?utm_source=link-attribution&amp;utm_medium=referral&amp;utm_campaign=image&amp;utm_content=23721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000">
                <a:latin typeface="Arial"/>
                <a:ea typeface="Arial"/>
                <a:cs typeface="Arial"/>
                <a:sym typeface="Arial"/>
              </a:rPr>
              <a:t>Essentials of Project Management </a:t>
            </a:r>
            <a:endParaRPr sz="4000">
              <a:latin typeface="Arial"/>
              <a:ea typeface="Arial"/>
              <a:cs typeface="Arial"/>
              <a:sym typeface="Arial"/>
            </a:endParaRPr>
          </a:p>
        </p:txBody>
      </p:sp>
      <p:sp>
        <p:nvSpPr>
          <p:cNvPr id="80" name="Google Shape;80;p13"/>
          <p:cNvSpPr txBox="1">
            <a:spLocks noGrp="1"/>
          </p:cNvSpPr>
          <p:nvPr>
            <p:ph type="subTitle" idx="1"/>
          </p:nvPr>
        </p:nvSpPr>
        <p:spPr>
          <a:xfrm>
            <a:off x="598088" y="2715913"/>
            <a:ext cx="8222100" cy="5974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Arial"/>
                <a:ea typeface="Arial"/>
                <a:cs typeface="Arial"/>
                <a:sym typeface="Arial"/>
              </a:rPr>
              <a:t>Chapter 3 – Project Process</a:t>
            </a:r>
            <a:endParaRPr sz="3000" dirty="0">
              <a:latin typeface="Arial"/>
              <a:ea typeface="Arial"/>
              <a:cs typeface="Arial"/>
              <a:sym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86644"/>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Execution </a:t>
            </a:r>
            <a:endParaRPr b="1">
              <a:latin typeface="Arial"/>
              <a:ea typeface="Arial"/>
              <a:cs typeface="Arial"/>
              <a:sym typeface="Arial"/>
            </a:endParaRPr>
          </a:p>
        </p:txBody>
      </p:sp>
      <p:sp>
        <p:nvSpPr>
          <p:cNvPr id="138" name="Google Shape;138;p22"/>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During project implementation, people are </a:t>
            </a:r>
            <a:r>
              <a:rPr lang="en" sz="2000" b="1" dirty="0">
                <a:solidFill>
                  <a:srgbClr val="000000"/>
                </a:solidFill>
                <a:highlight>
                  <a:srgbClr val="FFFFFF"/>
                </a:highlight>
                <a:latin typeface="Arial"/>
                <a:ea typeface="Arial"/>
                <a:cs typeface="Arial"/>
                <a:sym typeface="Arial"/>
              </a:rPr>
              <a:t>carrying out the tasks</a:t>
            </a:r>
            <a:r>
              <a:rPr lang="en" sz="2000" dirty="0">
                <a:solidFill>
                  <a:srgbClr val="000000"/>
                </a:solidFill>
                <a:highlight>
                  <a:srgbClr val="FFFFFF"/>
                </a:highlight>
                <a:latin typeface="Arial"/>
                <a:ea typeface="Arial"/>
                <a:cs typeface="Arial"/>
                <a:sym typeface="Arial"/>
              </a:rPr>
              <a:t>, and </a:t>
            </a:r>
            <a:r>
              <a:rPr lang="en" sz="2000" b="1" dirty="0">
                <a:solidFill>
                  <a:srgbClr val="000000"/>
                </a:solidFill>
                <a:highlight>
                  <a:srgbClr val="FFFFFF"/>
                </a:highlight>
                <a:latin typeface="Arial"/>
                <a:ea typeface="Arial"/>
                <a:cs typeface="Arial"/>
                <a:sym typeface="Arial"/>
              </a:rPr>
              <a:t>progress information is being reported</a:t>
            </a:r>
            <a:r>
              <a:rPr lang="en" sz="2000" dirty="0">
                <a:solidFill>
                  <a:srgbClr val="000000"/>
                </a:solidFill>
                <a:highlight>
                  <a:srgbClr val="FFFFFF"/>
                </a:highlight>
                <a:latin typeface="Arial"/>
                <a:ea typeface="Arial"/>
                <a:cs typeface="Arial"/>
                <a:sym typeface="Arial"/>
              </a:rPr>
              <a:t> through regular team meetings. The project manager uses this information to </a:t>
            </a:r>
            <a:r>
              <a:rPr lang="en" sz="2000" b="1" dirty="0">
                <a:solidFill>
                  <a:srgbClr val="000000"/>
                </a:solidFill>
                <a:highlight>
                  <a:srgbClr val="FFFFFF"/>
                </a:highlight>
                <a:latin typeface="Arial"/>
                <a:ea typeface="Arial"/>
                <a:cs typeface="Arial"/>
                <a:sym typeface="Arial"/>
              </a:rPr>
              <a:t>maintain control </a:t>
            </a:r>
            <a:r>
              <a:rPr lang="en" sz="2000" dirty="0">
                <a:solidFill>
                  <a:srgbClr val="000000"/>
                </a:solidFill>
                <a:highlight>
                  <a:srgbClr val="FFFFFF"/>
                </a:highlight>
                <a:latin typeface="Arial"/>
                <a:ea typeface="Arial"/>
                <a:cs typeface="Arial"/>
                <a:sym typeface="Arial"/>
              </a:rPr>
              <a:t>over the direction of the project by </a:t>
            </a:r>
            <a:r>
              <a:rPr lang="en" sz="2000" b="1" dirty="0">
                <a:solidFill>
                  <a:srgbClr val="000000"/>
                </a:solidFill>
                <a:highlight>
                  <a:srgbClr val="FFFFFF"/>
                </a:highlight>
                <a:latin typeface="Arial"/>
                <a:ea typeface="Arial"/>
                <a:cs typeface="Arial"/>
                <a:sym typeface="Arial"/>
              </a:rPr>
              <a:t>comparing the progress reports </a:t>
            </a:r>
            <a:r>
              <a:rPr lang="en" sz="2000" dirty="0">
                <a:solidFill>
                  <a:srgbClr val="000000"/>
                </a:solidFill>
                <a:highlight>
                  <a:srgbClr val="FFFFFF"/>
                </a:highlight>
                <a:latin typeface="Arial"/>
                <a:ea typeface="Arial"/>
                <a:cs typeface="Arial"/>
                <a:sym typeface="Arial"/>
              </a:rPr>
              <a:t>with the </a:t>
            </a:r>
            <a:r>
              <a:rPr lang="en" sz="2000" b="1" dirty="0">
                <a:solidFill>
                  <a:srgbClr val="000000"/>
                </a:solidFill>
                <a:highlight>
                  <a:srgbClr val="FFFFFF"/>
                </a:highlight>
                <a:latin typeface="Arial"/>
                <a:ea typeface="Arial"/>
                <a:cs typeface="Arial"/>
                <a:sym typeface="Arial"/>
              </a:rPr>
              <a:t>project plan</a:t>
            </a:r>
            <a:r>
              <a:rPr lang="en" sz="2000" dirty="0">
                <a:solidFill>
                  <a:srgbClr val="000000"/>
                </a:solidFill>
                <a:highlight>
                  <a:srgbClr val="FFFFFF"/>
                </a:highlight>
                <a:latin typeface="Arial"/>
                <a:ea typeface="Arial"/>
                <a:cs typeface="Arial"/>
                <a:sym typeface="Arial"/>
              </a:rPr>
              <a:t> to measure the performance of the project activities and take corrective action as needed. </a:t>
            </a:r>
            <a:endParaRPr sz="2000"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3.5 Monitoring </a:t>
            </a:r>
            <a:endParaRPr b="1">
              <a:latin typeface="Arial"/>
              <a:ea typeface="Arial"/>
              <a:cs typeface="Arial"/>
              <a:sym typeface="Arial"/>
            </a:endParaRPr>
          </a:p>
        </p:txBody>
      </p:sp>
      <p:sp>
        <p:nvSpPr>
          <p:cNvPr id="144" name="Google Shape;144;p23"/>
          <p:cNvSpPr txBox="1">
            <a:spLocks noGrp="1"/>
          </p:cNvSpPr>
          <p:nvPr>
            <p:ph type="body" idx="1"/>
          </p:nvPr>
        </p:nvSpPr>
        <p:spPr>
          <a:xfrm>
            <a:off x="4992225" y="1229874"/>
            <a:ext cx="4096200" cy="31961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73D3F"/>
                </a:solidFill>
                <a:highlight>
                  <a:srgbClr val="FFFFFF"/>
                </a:highlight>
                <a:latin typeface="Arial"/>
                <a:ea typeface="Arial"/>
                <a:cs typeface="Arial"/>
                <a:sym typeface="Arial"/>
              </a:rPr>
              <a:t>Successful project managers know how to gather data on the health of their projects, analyze that data, and then, based on that analysis, make adjustments to keep their projects on track. </a:t>
            </a:r>
            <a:endParaRPr sz="2000" dirty="0">
              <a:solidFill>
                <a:srgbClr val="373D3F"/>
              </a:solidFill>
              <a:highlight>
                <a:srgbClr val="FFFFFF"/>
              </a:highlight>
              <a:latin typeface="Arial"/>
              <a:ea typeface="Arial"/>
              <a:cs typeface="Arial"/>
              <a:sym typeface="Arial"/>
            </a:endParaRPr>
          </a:p>
          <a:p>
            <a:pPr marL="0" lvl="0" indent="0" algn="l" rtl="0">
              <a:spcBef>
                <a:spcPts val="1200"/>
              </a:spcBef>
              <a:spcAft>
                <a:spcPts val="1200"/>
              </a:spcAft>
              <a:buNone/>
            </a:pPr>
            <a:r>
              <a:rPr lang="en" sz="2000" dirty="0">
                <a:solidFill>
                  <a:srgbClr val="373D3F"/>
                </a:solidFill>
                <a:highlight>
                  <a:srgbClr val="FFFFFF"/>
                </a:highlight>
                <a:latin typeface="Arial"/>
                <a:ea typeface="Arial"/>
                <a:cs typeface="Arial"/>
                <a:sym typeface="Arial"/>
              </a:rPr>
              <a:t>They practice </a:t>
            </a:r>
            <a:r>
              <a:rPr lang="en" sz="2000" b="1" dirty="0">
                <a:solidFill>
                  <a:srgbClr val="000000"/>
                </a:solidFill>
                <a:highlight>
                  <a:srgbClr val="FFFFFF"/>
                </a:highlight>
                <a:latin typeface="Arial"/>
                <a:ea typeface="Arial"/>
                <a:cs typeface="Arial"/>
                <a:sym typeface="Arial"/>
              </a:rPr>
              <a:t>project monitoring,</a:t>
            </a:r>
            <a:r>
              <a:rPr lang="en" sz="2000" dirty="0">
                <a:solidFill>
                  <a:srgbClr val="000000"/>
                </a:solidFill>
                <a:highlight>
                  <a:srgbClr val="FFFFFF"/>
                </a:highlight>
                <a:latin typeface="Arial"/>
                <a:ea typeface="Arial"/>
                <a:cs typeface="Arial"/>
                <a:sym typeface="Arial"/>
              </a:rPr>
              <a:t> </a:t>
            </a:r>
            <a:r>
              <a:rPr lang="en" sz="2000" b="1" dirty="0">
                <a:solidFill>
                  <a:srgbClr val="000000"/>
                </a:solidFill>
                <a:highlight>
                  <a:srgbClr val="FFFFFF"/>
                </a:highlight>
                <a:latin typeface="Arial"/>
                <a:ea typeface="Arial"/>
                <a:cs typeface="Arial"/>
                <a:sym typeface="Arial"/>
              </a:rPr>
              <a:t>analytics</a:t>
            </a:r>
            <a:r>
              <a:rPr lang="en" sz="2000" dirty="0">
                <a:solidFill>
                  <a:srgbClr val="000000"/>
                </a:solidFill>
                <a:highlight>
                  <a:srgbClr val="FFFFFF"/>
                </a:highlight>
                <a:latin typeface="Arial"/>
                <a:ea typeface="Arial"/>
                <a:cs typeface="Arial"/>
                <a:sym typeface="Arial"/>
              </a:rPr>
              <a:t>, and </a:t>
            </a:r>
            <a:r>
              <a:rPr lang="en" sz="2000" b="1" dirty="0">
                <a:solidFill>
                  <a:srgbClr val="000000"/>
                </a:solidFill>
                <a:highlight>
                  <a:srgbClr val="FFFFFF"/>
                </a:highlight>
                <a:latin typeface="Arial"/>
                <a:ea typeface="Arial"/>
                <a:cs typeface="Arial"/>
                <a:sym typeface="Arial"/>
              </a:rPr>
              <a:t>control.</a:t>
            </a:r>
            <a:endParaRPr sz="2000" b="1" dirty="0">
              <a:solidFill>
                <a:srgbClr val="000000"/>
              </a:solidFill>
              <a:latin typeface="Arial"/>
              <a:ea typeface="Arial"/>
              <a:cs typeface="Arial"/>
              <a:sym typeface="Arial"/>
            </a:endParaRPr>
          </a:p>
        </p:txBody>
      </p:sp>
      <p:pic>
        <p:nvPicPr>
          <p:cNvPr id="146" name="Google Shape;146;p23" title="Decorative"/>
          <p:cNvPicPr preferRelativeResize="0"/>
          <p:nvPr/>
        </p:nvPicPr>
        <p:blipFill>
          <a:blip r:embed="rId3">
            <a:alphaModFix/>
          </a:blip>
          <a:stretch>
            <a:fillRect/>
          </a:stretch>
        </p:blipFill>
        <p:spPr>
          <a:xfrm>
            <a:off x="68475" y="1095213"/>
            <a:ext cx="4703724" cy="3330851"/>
          </a:xfrm>
          <a:prstGeom prst="rect">
            <a:avLst/>
          </a:prstGeom>
          <a:noFill/>
          <a:ln>
            <a:noFill/>
          </a:ln>
        </p:spPr>
      </p:pic>
      <p:sp>
        <p:nvSpPr>
          <p:cNvPr id="145" name="Google Shape;145;p23"/>
          <p:cNvSpPr txBox="1"/>
          <p:nvPr/>
        </p:nvSpPr>
        <p:spPr>
          <a:xfrm>
            <a:off x="311700" y="4503475"/>
            <a:ext cx="2536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highlight>
                  <a:srgbClr val="191B26"/>
                </a:highlight>
                <a:latin typeface="Roboto"/>
                <a:ea typeface="Roboto"/>
                <a:cs typeface="Roboto"/>
                <a:sym typeface="Roboto"/>
              </a:rPr>
              <a:t>Photo by </a:t>
            </a:r>
            <a:r>
              <a:rPr lang="en" sz="1000" u="sng">
                <a:solidFill>
                  <a:schemeClr val="lt1"/>
                </a:solidFill>
                <a:highlight>
                  <a:srgbClr val="191B26"/>
                </a:highlight>
                <a:latin typeface="Roboto"/>
                <a:ea typeface="Roboto"/>
                <a:cs typeface="Roboto"/>
                <a:sym typeface="Roboto"/>
                <a:hlinkClick r:id="rId4">
                  <a:extLst>
                    <a:ext uri="{A12FA001-AC4F-418D-AE19-62706E023703}">
                      <ahyp:hlinkClr xmlns:ahyp="http://schemas.microsoft.com/office/drawing/2018/hyperlinkcolor" val="tx"/>
                    </a:ext>
                  </a:extLst>
                </a:hlinkClick>
              </a:rPr>
              <a:t>Jason Strull</a:t>
            </a:r>
            <a:r>
              <a:rPr lang="en" sz="1000">
                <a:solidFill>
                  <a:schemeClr val="lt1"/>
                </a:solidFill>
                <a:highlight>
                  <a:srgbClr val="191B26"/>
                </a:highlight>
                <a:latin typeface="Roboto"/>
                <a:ea typeface="Roboto"/>
                <a:cs typeface="Roboto"/>
                <a:sym typeface="Roboto"/>
              </a:rPr>
              <a:t> on </a:t>
            </a:r>
            <a:r>
              <a:rPr lang="en" sz="1000" u="sng">
                <a:solidFill>
                  <a:schemeClr val="lt1"/>
                </a:solidFill>
                <a:highlight>
                  <a:srgbClr val="191B26"/>
                </a:highlight>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a:solidFill>
                <a:schemeClr val="lt1"/>
              </a:solidFill>
              <a:highlight>
                <a:srgbClr val="191B26"/>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3.6 Closure</a:t>
            </a:r>
            <a:endParaRPr b="1" dirty="0">
              <a:latin typeface="Arial"/>
              <a:ea typeface="Arial"/>
              <a:cs typeface="Arial"/>
              <a:sym typeface="Arial"/>
            </a:endParaRPr>
          </a:p>
        </p:txBody>
      </p:sp>
      <p:sp>
        <p:nvSpPr>
          <p:cNvPr id="152" name="Google Shape;152;p24"/>
          <p:cNvSpPr txBox="1">
            <a:spLocks noGrp="1"/>
          </p:cNvSpPr>
          <p:nvPr>
            <p:ph type="body" idx="1"/>
          </p:nvPr>
        </p:nvSpPr>
        <p:spPr>
          <a:xfrm>
            <a:off x="311700" y="1229874"/>
            <a:ext cx="8520600" cy="3503625"/>
          </a:xfrm>
          <a:prstGeom prst="rect">
            <a:avLst/>
          </a:prstGeom>
        </p:spPr>
        <p:txBody>
          <a:bodyPr spcFirstLastPara="1" wrap="square" lIns="91425" tIns="91425" rIns="91425" bIns="91425" anchor="t" anchorCtr="0">
            <a:normAutofit/>
          </a:bodyPr>
          <a:lstStyle/>
          <a:p>
            <a:pPr marL="0" lvl="0" indent="0" algn="l" rtl="0">
              <a:lnSpc>
                <a:spcPct val="120000"/>
              </a:lnSpc>
              <a:spcBef>
                <a:spcPts val="3600"/>
              </a:spcBef>
              <a:spcAft>
                <a:spcPts val="0"/>
              </a:spcAft>
              <a:buNone/>
            </a:pPr>
            <a:r>
              <a:rPr lang="en" sz="2000" b="1" dirty="0">
                <a:solidFill>
                  <a:srgbClr val="373D3F"/>
                </a:solidFill>
                <a:latin typeface="Arial"/>
                <a:ea typeface="Arial"/>
                <a:cs typeface="Arial"/>
                <a:sym typeface="Arial"/>
              </a:rPr>
              <a:t>Closing Processes</a:t>
            </a:r>
            <a:endParaRPr sz="2000" b="1" dirty="0">
              <a:solidFill>
                <a:srgbClr val="373D3F"/>
              </a:solidFill>
              <a:latin typeface="Arial"/>
              <a:ea typeface="Arial"/>
              <a:cs typeface="Arial"/>
              <a:sym typeface="Arial"/>
            </a:endParaRPr>
          </a:p>
          <a:p>
            <a:pPr marL="0" lvl="0" indent="0" algn="l" rtl="0">
              <a:lnSpc>
                <a:spcPct val="150000"/>
              </a:lnSpc>
              <a:spcBef>
                <a:spcPts val="2400"/>
              </a:spcBef>
              <a:spcAft>
                <a:spcPts val="0"/>
              </a:spcAft>
              <a:buNone/>
            </a:pPr>
            <a:r>
              <a:rPr lang="en" sz="2000" dirty="0">
                <a:solidFill>
                  <a:srgbClr val="373D3F"/>
                </a:solidFill>
                <a:latin typeface="Arial"/>
                <a:ea typeface="Arial"/>
                <a:cs typeface="Arial"/>
                <a:sym typeface="Arial"/>
              </a:rPr>
              <a:t>At the end of a phase of our project, or the entire project, we must get final approval from the customer, archive our records from the project, compile the lessons learned, and pay any outstanding bills. </a:t>
            </a: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Key Takeaways</a:t>
            </a:r>
            <a:endParaRPr b="1">
              <a:latin typeface="Arial"/>
              <a:ea typeface="Arial"/>
              <a:cs typeface="Arial"/>
              <a:sym typeface="Arial"/>
            </a:endParaRPr>
          </a:p>
        </p:txBody>
      </p:sp>
      <p:sp>
        <p:nvSpPr>
          <p:cNvPr id="158" name="Google Shape;158;p25"/>
          <p:cNvSpPr txBox="1">
            <a:spLocks noGrp="1"/>
          </p:cNvSpPr>
          <p:nvPr>
            <p:ph type="body" idx="1"/>
          </p:nvPr>
        </p:nvSpPr>
        <p:spPr>
          <a:xfrm>
            <a:off x="311700" y="1229875"/>
            <a:ext cx="8520600" cy="2045100"/>
          </a:xfrm>
          <a:prstGeom prst="rect">
            <a:avLst/>
          </a:prstGeom>
        </p:spPr>
        <p:txBody>
          <a:bodyPr spcFirstLastPara="1" wrap="square" lIns="91425" tIns="91425" rIns="91425" bIns="91425" anchor="t" anchorCtr="0">
            <a:normAutofit fontScale="85000" lnSpcReduction="10000"/>
          </a:bodyPr>
          <a:lstStyle/>
          <a:p>
            <a:pPr marL="457200" lvl="0" indent="-344249" algn="l" rtl="0">
              <a:spcBef>
                <a:spcPts val="0"/>
              </a:spcBef>
              <a:spcAft>
                <a:spcPts val="0"/>
              </a:spcAft>
              <a:buClr>
                <a:srgbClr val="373D3F"/>
              </a:buClr>
              <a:buSzPct val="100000"/>
              <a:buFont typeface="Arial"/>
              <a:buChar char="●"/>
            </a:pPr>
            <a:r>
              <a:rPr lang="en" sz="2350" dirty="0">
                <a:solidFill>
                  <a:srgbClr val="373D3F"/>
                </a:solidFill>
                <a:highlight>
                  <a:srgbClr val="FFFFFF"/>
                </a:highlight>
                <a:latin typeface="Arial"/>
                <a:ea typeface="Arial"/>
                <a:cs typeface="Arial"/>
                <a:sym typeface="Arial"/>
              </a:rPr>
              <a:t>Project management can be described as a series of sequential phases, with project initiation coming right after project selection. </a:t>
            </a:r>
            <a:endParaRPr sz="2350" dirty="0">
              <a:solidFill>
                <a:srgbClr val="373D3F"/>
              </a:solidFill>
              <a:highlight>
                <a:srgbClr val="FFFFFF"/>
              </a:highlight>
              <a:latin typeface="Arial"/>
              <a:ea typeface="Arial"/>
              <a:cs typeface="Arial"/>
              <a:sym typeface="Arial"/>
            </a:endParaRPr>
          </a:p>
          <a:p>
            <a:pPr marL="457200" lvl="0" indent="-344249" algn="l" rtl="0">
              <a:spcBef>
                <a:spcPts val="0"/>
              </a:spcBef>
              <a:spcAft>
                <a:spcPts val="0"/>
              </a:spcAft>
              <a:buClr>
                <a:srgbClr val="373D3F"/>
              </a:buClr>
              <a:buSzPct val="100000"/>
              <a:buFont typeface="Arial"/>
              <a:buChar char="●"/>
            </a:pPr>
            <a:r>
              <a:rPr lang="en" sz="2350" dirty="0">
                <a:solidFill>
                  <a:srgbClr val="373D3F"/>
                </a:solidFill>
                <a:highlight>
                  <a:srgbClr val="FFFFFF"/>
                </a:highlight>
                <a:latin typeface="Arial"/>
                <a:ea typeface="Arial"/>
                <a:cs typeface="Arial"/>
                <a:sym typeface="Arial"/>
              </a:rPr>
              <a:t>The project planning phase is often the most challenging phase for a project manager</a:t>
            </a:r>
            <a:endParaRPr sz="2350" dirty="0">
              <a:solidFill>
                <a:srgbClr val="373D3F"/>
              </a:solidFill>
              <a:highlight>
                <a:srgbClr val="FFFFFF"/>
              </a:highlight>
              <a:latin typeface="Arial"/>
              <a:ea typeface="Arial"/>
              <a:cs typeface="Arial"/>
              <a:sym typeface="Arial"/>
            </a:endParaRPr>
          </a:p>
          <a:p>
            <a:pPr marL="457200" lvl="0" indent="-344249" algn="l" rtl="0">
              <a:spcBef>
                <a:spcPts val="0"/>
              </a:spcBef>
              <a:spcAft>
                <a:spcPts val="0"/>
              </a:spcAft>
              <a:buClr>
                <a:srgbClr val="373D3F"/>
              </a:buClr>
              <a:buSzPct val="100000"/>
              <a:buFont typeface="Arial"/>
              <a:buChar char="●"/>
            </a:pPr>
            <a:r>
              <a:rPr lang="en" sz="2350" dirty="0">
                <a:solidFill>
                  <a:srgbClr val="373D3F"/>
                </a:solidFill>
                <a:latin typeface="Arial"/>
                <a:ea typeface="Arial"/>
                <a:cs typeface="Arial"/>
                <a:sym typeface="Arial"/>
              </a:rPr>
              <a:t>The plan should be updated and published on a regular basis.</a:t>
            </a:r>
            <a:endParaRPr sz="2350" dirty="0">
              <a:solidFill>
                <a:srgbClr val="373D3F"/>
              </a:solidFill>
              <a:latin typeface="Arial"/>
              <a:ea typeface="Arial"/>
              <a:cs typeface="Arial"/>
              <a:sym typeface="Arial"/>
            </a:endParaRPr>
          </a:p>
          <a:p>
            <a:pPr marL="0" lvl="0" indent="0" algn="l" rtl="0">
              <a:spcBef>
                <a:spcPts val="12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09600" y="295200"/>
            <a:ext cx="8522700" cy="7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3.1. Learning Objectives</a:t>
            </a:r>
            <a:endParaRPr b="1" dirty="0">
              <a:latin typeface="Arial"/>
              <a:ea typeface="Arial"/>
              <a:cs typeface="Arial"/>
              <a:sym typeface="Arial"/>
            </a:endParaRPr>
          </a:p>
        </p:txBody>
      </p:sp>
      <p:sp>
        <p:nvSpPr>
          <p:cNvPr id="86" name="Google Shape;86;p14"/>
          <p:cNvSpPr txBox="1">
            <a:spLocks noGrp="1"/>
          </p:cNvSpPr>
          <p:nvPr>
            <p:ph type="body" idx="1"/>
          </p:nvPr>
        </p:nvSpPr>
        <p:spPr>
          <a:xfrm>
            <a:off x="208800" y="878400"/>
            <a:ext cx="8503200" cy="39672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None/>
            </a:pPr>
            <a:r>
              <a:rPr lang="en" sz="1600" b="1" dirty="0">
                <a:solidFill>
                  <a:srgbClr val="000000"/>
                </a:solidFill>
                <a:latin typeface="Arial"/>
                <a:ea typeface="Arial"/>
                <a:cs typeface="Arial"/>
                <a:sym typeface="Arial"/>
              </a:rPr>
              <a:t>By the end of this chapter, you should be able to: </a:t>
            </a:r>
            <a:endParaRPr sz="1600" b="1" dirty="0">
              <a:solidFill>
                <a:srgbClr val="000000"/>
              </a:solidFill>
              <a:latin typeface="Arial"/>
              <a:ea typeface="Arial"/>
              <a:cs typeface="Arial"/>
              <a:sym typeface="Arial"/>
            </a:endParaRPr>
          </a:p>
          <a:p>
            <a:pPr>
              <a:buFont typeface="+mj-lt"/>
              <a:buAutoNum type="arabicPeriod"/>
            </a:pPr>
            <a:r>
              <a:rPr lang="en-CA" dirty="0">
                <a:solidFill>
                  <a:schemeClr val="bg2"/>
                </a:solidFill>
                <a:latin typeface="Arial" panose="020B0604020202020204" pitchFamily="34" charset="0"/>
                <a:cs typeface="Arial" panose="020B0604020202020204" pitchFamily="34" charset="0"/>
              </a:rPr>
              <a:t>Explain the four processes of project management.</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Describe the documentations produced during the project initiation.</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Describe the approach to project planning.</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Identify the importance and the purpose of project planning.</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Describe how project monitoring and controlling are simultaneous and continuous during project.</a:t>
            </a:r>
          </a:p>
          <a:p>
            <a:pPr>
              <a:buFont typeface="+mj-lt"/>
              <a:buAutoNum type="arabicPeriod"/>
            </a:pPr>
            <a:r>
              <a:rPr lang="en-CA" dirty="0">
                <a:solidFill>
                  <a:schemeClr val="bg2"/>
                </a:solidFill>
                <a:latin typeface="Arial" panose="020B0604020202020204" pitchFamily="34" charset="0"/>
                <a:cs typeface="Arial" panose="020B0604020202020204" pitchFamily="34" charset="0"/>
              </a:rPr>
              <a:t>Identify the reasons for project closure.</a:t>
            </a:r>
            <a:endParaRPr sz="16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3.2 Initiation</a:t>
            </a:r>
            <a:endParaRPr b="1">
              <a:latin typeface="Arial"/>
              <a:ea typeface="Arial"/>
              <a:cs typeface="Arial"/>
              <a:sym typeface="Arial"/>
            </a:endParaRPr>
          </a:p>
        </p:txBody>
      </p:sp>
      <p:sp>
        <p:nvSpPr>
          <p:cNvPr id="92" name="Google Shape;92;p15"/>
          <p:cNvSpPr txBox="1">
            <a:spLocks noGrp="1"/>
          </p:cNvSpPr>
          <p:nvPr>
            <p:ph type="body" idx="1"/>
          </p:nvPr>
        </p:nvSpPr>
        <p:spPr>
          <a:xfrm>
            <a:off x="311700" y="1229875"/>
            <a:ext cx="8520600" cy="2045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Project management has a dual nature; it is both a series of distinct phases with a </a:t>
            </a:r>
            <a:r>
              <a:rPr lang="en" sz="2000" b="1" dirty="0">
                <a:solidFill>
                  <a:srgbClr val="000000"/>
                </a:solidFill>
                <a:highlight>
                  <a:srgbClr val="FFFFFF"/>
                </a:highlight>
                <a:latin typeface="Arial"/>
                <a:ea typeface="Arial"/>
                <a:cs typeface="Arial"/>
                <a:sym typeface="Arial"/>
              </a:rPr>
              <a:t>clear beginning and end,</a:t>
            </a:r>
            <a:r>
              <a:rPr lang="en" sz="2000" dirty="0">
                <a:solidFill>
                  <a:srgbClr val="373D3F"/>
                </a:solidFill>
                <a:highlight>
                  <a:srgbClr val="FFFFFF"/>
                </a:highlight>
                <a:latin typeface="Arial"/>
                <a:ea typeface="Arial"/>
                <a:cs typeface="Arial"/>
                <a:sym typeface="Arial"/>
              </a:rPr>
              <a:t> and a </a:t>
            </a:r>
            <a:r>
              <a:rPr lang="en" sz="2000" b="1" dirty="0">
                <a:solidFill>
                  <a:srgbClr val="000000"/>
                </a:solidFill>
                <a:highlight>
                  <a:srgbClr val="FFFFFF"/>
                </a:highlight>
                <a:latin typeface="Arial"/>
                <a:ea typeface="Arial"/>
                <a:cs typeface="Arial"/>
                <a:sym typeface="Arial"/>
              </a:rPr>
              <a:t>continuous, circular process</a:t>
            </a:r>
            <a:r>
              <a:rPr lang="en" sz="2000" dirty="0">
                <a:solidFill>
                  <a:srgbClr val="373D3F"/>
                </a:solidFill>
                <a:highlight>
                  <a:srgbClr val="FFFFFF"/>
                </a:highlight>
                <a:latin typeface="Arial"/>
                <a:ea typeface="Arial"/>
                <a:cs typeface="Arial"/>
                <a:sym typeface="Arial"/>
              </a:rPr>
              <a:t> in which each ending leads to a new beginning.</a:t>
            </a:r>
            <a:endParaRPr sz="20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Initiation</a:t>
            </a:r>
            <a:endParaRPr b="1">
              <a:latin typeface="Arial"/>
              <a:ea typeface="Arial"/>
              <a:cs typeface="Arial"/>
              <a:sym typeface="Arial"/>
            </a:endParaRPr>
          </a:p>
        </p:txBody>
      </p:sp>
      <p:sp>
        <p:nvSpPr>
          <p:cNvPr id="98" name="Google Shape;98;p16"/>
          <p:cNvSpPr txBox="1">
            <a:spLocks noGrp="1"/>
          </p:cNvSpPr>
          <p:nvPr>
            <p:ph type="body" idx="1"/>
          </p:nvPr>
        </p:nvSpPr>
        <p:spPr>
          <a:xfrm>
            <a:off x="311700" y="1229875"/>
            <a:ext cx="8520600" cy="204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dirty="0">
                <a:solidFill>
                  <a:srgbClr val="191B26"/>
                </a:solidFill>
                <a:highlight>
                  <a:srgbClr val="FFFFFF"/>
                </a:highlight>
                <a:latin typeface="Arial"/>
                <a:ea typeface="Arial"/>
                <a:cs typeface="Arial"/>
                <a:sym typeface="Arial"/>
              </a:rPr>
              <a:t>A traditional view of Project Management: </a:t>
            </a:r>
            <a:endParaRPr sz="2500" b="1" dirty="0">
              <a:solidFill>
                <a:srgbClr val="191B26"/>
              </a:solidFill>
              <a:highlight>
                <a:srgbClr val="FFFFFF"/>
              </a:highlight>
              <a:latin typeface="Arial"/>
              <a:ea typeface="Arial"/>
              <a:cs typeface="Arial"/>
              <a:sym typeface="Arial"/>
            </a:endParaRPr>
          </a:p>
          <a:p>
            <a:pPr marL="0" lvl="0" indent="0" algn="l" rtl="0">
              <a:spcBef>
                <a:spcPts val="1200"/>
              </a:spcBef>
              <a:spcAft>
                <a:spcPts val="1200"/>
              </a:spcAft>
              <a:buNone/>
            </a:pPr>
            <a:r>
              <a:rPr lang="en" sz="2000" dirty="0">
                <a:solidFill>
                  <a:srgbClr val="373D3F"/>
                </a:solidFill>
                <a:highlight>
                  <a:srgbClr val="FFFFFF"/>
                </a:highlight>
                <a:latin typeface="Arial"/>
                <a:ea typeface="Arial"/>
                <a:cs typeface="Arial"/>
                <a:sym typeface="Arial"/>
              </a:rPr>
              <a:t>Project management can be described as a series of sequential phases, with project initiation coming right after project selection. </a:t>
            </a:r>
            <a:endParaRPr sz="20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Initiation </a:t>
            </a:r>
            <a:endParaRPr b="1">
              <a:latin typeface="Arial"/>
              <a:ea typeface="Arial"/>
              <a:cs typeface="Arial"/>
              <a:sym typeface="Arial"/>
            </a:endParaRPr>
          </a:p>
        </p:txBody>
      </p:sp>
      <p:pic>
        <p:nvPicPr>
          <p:cNvPr id="104" name="Google Shape;104;p17" descr="Project selection - initiation - planning - monitoring &amp; control - project execution - completion &amp; closeout"/>
          <p:cNvPicPr preferRelativeResize="0"/>
          <p:nvPr/>
        </p:nvPicPr>
        <p:blipFill>
          <a:blip r:embed="rId3"/>
          <a:srcRect/>
          <a:stretch/>
        </p:blipFill>
        <p:spPr>
          <a:xfrm>
            <a:off x="963575" y="1125727"/>
            <a:ext cx="6786698" cy="35965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11700" y="801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3.3 Planning </a:t>
            </a:r>
            <a:endParaRPr b="1">
              <a:latin typeface="Arial"/>
              <a:ea typeface="Arial"/>
              <a:cs typeface="Arial"/>
              <a:sym typeface="Arial"/>
            </a:endParaRPr>
          </a:p>
        </p:txBody>
      </p:sp>
      <p:sp>
        <p:nvSpPr>
          <p:cNvPr id="110" name="Google Shape;110;p18"/>
          <p:cNvSpPr txBox="1">
            <a:spLocks noGrp="1"/>
          </p:cNvSpPr>
          <p:nvPr>
            <p:ph type="body" idx="1"/>
          </p:nvPr>
        </p:nvSpPr>
        <p:spPr>
          <a:xfrm>
            <a:off x="5455200" y="1193025"/>
            <a:ext cx="3772800" cy="25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73D3F"/>
                </a:solidFill>
                <a:highlight>
                  <a:srgbClr val="FFFFFF"/>
                </a:highlight>
                <a:latin typeface="Arial"/>
                <a:ea typeface="Arial"/>
                <a:cs typeface="Arial"/>
                <a:sym typeface="Arial"/>
              </a:rPr>
              <a:t>Project planning is at the heart of the project life cycle, and tells everyone involved: </a:t>
            </a:r>
            <a:endParaRPr sz="2000" dirty="0">
              <a:solidFill>
                <a:srgbClr val="373D3F"/>
              </a:solidFill>
              <a:highlight>
                <a:srgbClr val="FFFFFF"/>
              </a:highlight>
              <a:latin typeface="Arial"/>
              <a:ea typeface="Arial"/>
              <a:cs typeface="Arial"/>
              <a:sym typeface="Arial"/>
            </a:endParaRPr>
          </a:p>
          <a:p>
            <a:pPr marL="457200" lvl="0" indent="-355600" algn="l" rtl="0">
              <a:spcBef>
                <a:spcPts val="1200"/>
              </a:spcBef>
              <a:spcAft>
                <a:spcPts val="0"/>
              </a:spcAft>
              <a:buClr>
                <a:srgbClr val="000000"/>
              </a:buClr>
              <a:buSzPts val="2000"/>
              <a:buFont typeface="Arial"/>
              <a:buChar char="●"/>
            </a:pPr>
            <a:r>
              <a:rPr lang="en" sz="2000" dirty="0">
                <a:solidFill>
                  <a:srgbClr val="000000"/>
                </a:solidFill>
                <a:highlight>
                  <a:srgbClr val="FFFFFF"/>
                </a:highlight>
                <a:latin typeface="Arial"/>
                <a:ea typeface="Arial"/>
                <a:cs typeface="Arial"/>
                <a:sym typeface="Arial"/>
              </a:rPr>
              <a:t>where you’re going </a:t>
            </a:r>
            <a:endParaRPr sz="2000" dirty="0">
              <a:solidFill>
                <a:srgbClr val="000000"/>
              </a:solidFill>
              <a:highlight>
                <a:srgbClr val="FFFFFF"/>
              </a:highlight>
              <a:latin typeface="Arial"/>
              <a:ea typeface="Arial"/>
              <a:cs typeface="Arial"/>
              <a:sym typeface="Arial"/>
            </a:endParaRPr>
          </a:p>
          <a:p>
            <a:pPr marL="457200" lvl="0" indent="-355600" algn="l" rtl="0">
              <a:spcBef>
                <a:spcPts val="0"/>
              </a:spcBef>
              <a:spcAft>
                <a:spcPts val="0"/>
              </a:spcAft>
              <a:buClr>
                <a:srgbClr val="000000"/>
              </a:buClr>
              <a:buSzPts val="2000"/>
              <a:buFont typeface="Arial"/>
              <a:buChar char="●"/>
            </a:pPr>
            <a:r>
              <a:rPr lang="en" sz="2000" dirty="0">
                <a:solidFill>
                  <a:srgbClr val="000000"/>
                </a:solidFill>
                <a:highlight>
                  <a:srgbClr val="FFFFFF"/>
                </a:highlight>
                <a:latin typeface="Arial"/>
                <a:ea typeface="Arial"/>
                <a:cs typeface="Arial"/>
                <a:sym typeface="Arial"/>
              </a:rPr>
              <a:t>how you’re going to get there.</a:t>
            </a:r>
            <a:endParaRPr sz="2000" dirty="0">
              <a:solidFill>
                <a:srgbClr val="000000"/>
              </a:solidFill>
              <a:highlight>
                <a:srgbClr val="FFFFFF"/>
              </a:highlight>
              <a:latin typeface="Arial"/>
              <a:ea typeface="Arial"/>
              <a:cs typeface="Arial"/>
              <a:sym typeface="Arial"/>
            </a:endParaRPr>
          </a:p>
          <a:p>
            <a:pPr marL="457200" lvl="0" indent="0" algn="l" rtl="0">
              <a:spcBef>
                <a:spcPts val="1200"/>
              </a:spcBef>
              <a:spcAft>
                <a:spcPts val="1200"/>
              </a:spcAft>
              <a:buNone/>
            </a:pPr>
            <a:endParaRPr sz="2000" dirty="0">
              <a:latin typeface="Arial"/>
              <a:ea typeface="Arial"/>
              <a:cs typeface="Arial"/>
              <a:sym typeface="Arial"/>
            </a:endParaRPr>
          </a:p>
        </p:txBody>
      </p:sp>
      <p:pic>
        <p:nvPicPr>
          <p:cNvPr id="112" name="Google Shape;112;p18" descr="Three people looking at building plans." title="Decorative image"/>
          <p:cNvPicPr preferRelativeResize="0"/>
          <p:nvPr/>
        </p:nvPicPr>
        <p:blipFill>
          <a:blip r:embed="rId3">
            <a:alphaModFix/>
          </a:blip>
          <a:stretch>
            <a:fillRect/>
          </a:stretch>
        </p:blipFill>
        <p:spPr>
          <a:xfrm>
            <a:off x="152400" y="874125"/>
            <a:ext cx="5222726" cy="3296924"/>
          </a:xfrm>
          <a:prstGeom prst="rect">
            <a:avLst/>
          </a:prstGeom>
          <a:noFill/>
          <a:ln>
            <a:noFill/>
          </a:ln>
        </p:spPr>
      </p:pic>
      <p:sp>
        <p:nvSpPr>
          <p:cNvPr id="111" name="Google Shape;111;p18"/>
          <p:cNvSpPr txBox="1"/>
          <p:nvPr/>
        </p:nvSpPr>
        <p:spPr>
          <a:xfrm>
            <a:off x="209475" y="4596550"/>
            <a:ext cx="3630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Borko Manigoda</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200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Planning </a:t>
            </a:r>
            <a:endParaRPr b="1" dirty="0">
              <a:latin typeface="Arial"/>
              <a:ea typeface="Arial"/>
              <a:cs typeface="Arial"/>
              <a:sym typeface="Arial"/>
            </a:endParaRPr>
          </a:p>
        </p:txBody>
      </p:sp>
      <p:sp>
        <p:nvSpPr>
          <p:cNvPr id="118" name="Google Shape;118;p19"/>
          <p:cNvSpPr txBox="1">
            <a:spLocks noGrp="1"/>
          </p:cNvSpPr>
          <p:nvPr>
            <p:ph type="body" idx="1"/>
          </p:nvPr>
        </p:nvSpPr>
        <p:spPr>
          <a:xfrm>
            <a:off x="311700" y="892425"/>
            <a:ext cx="8520600" cy="38839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rgbClr val="373D3F"/>
                </a:solidFill>
                <a:highlight>
                  <a:srgbClr val="FFFFFF"/>
                </a:highlight>
                <a:latin typeface="Arial"/>
                <a:ea typeface="Arial"/>
                <a:cs typeface="Arial"/>
                <a:sym typeface="Arial"/>
              </a:rPr>
              <a:t>The project planning phase is often the most challenging phase for a project manager, as you need to make an educated guess about the staff, resources, and equipment needed to complete your project</a:t>
            </a:r>
          </a:p>
          <a:p>
            <a:pPr marL="0" lvl="0" indent="0" algn="l" rtl="0">
              <a:lnSpc>
                <a:spcPct val="150000"/>
              </a:lnSpc>
              <a:spcBef>
                <a:spcPts val="1400"/>
              </a:spcBef>
              <a:spcAft>
                <a:spcPts val="0"/>
              </a:spcAft>
              <a:buNone/>
            </a:pPr>
            <a:r>
              <a:rPr lang="en-US" sz="2000" dirty="0">
                <a:solidFill>
                  <a:srgbClr val="373D3F"/>
                </a:solidFill>
                <a:latin typeface="Arial"/>
                <a:ea typeface="Arial"/>
                <a:cs typeface="Arial"/>
                <a:sym typeface="Arial"/>
              </a:rPr>
              <a:t>The purpose of the project planning phase is to:</a:t>
            </a:r>
          </a:p>
          <a:p>
            <a:pPr marL="457200" lvl="0" indent="-355600" algn="l" rtl="0">
              <a:lnSpc>
                <a:spcPct val="150000"/>
              </a:lnSpc>
              <a:spcBef>
                <a:spcPts val="1900"/>
              </a:spcBef>
              <a:spcAft>
                <a:spcPts val="0"/>
              </a:spcAft>
              <a:buClr>
                <a:srgbClr val="373D3F"/>
              </a:buClr>
              <a:buSzPts val="2000"/>
              <a:buFont typeface="Arial"/>
              <a:buChar char="●"/>
            </a:pPr>
            <a:r>
              <a:rPr lang="en" sz="2000" dirty="0">
                <a:solidFill>
                  <a:srgbClr val="373D3F"/>
                </a:solidFill>
                <a:latin typeface="Arial"/>
                <a:ea typeface="Arial"/>
                <a:cs typeface="Arial"/>
                <a:sym typeface="Arial"/>
              </a:rPr>
              <a:t>Establish business requirements</a:t>
            </a:r>
            <a:endParaRPr sz="2000" dirty="0">
              <a:solidFill>
                <a:srgbClr val="373D3F"/>
              </a:solidFill>
              <a:latin typeface="Arial"/>
              <a:ea typeface="Arial"/>
              <a:cs typeface="Arial"/>
              <a:sym typeface="Arial"/>
            </a:endParaRPr>
          </a:p>
          <a:p>
            <a:pPr marL="457200" lvl="0" indent="-355600" algn="l" rtl="0">
              <a:lnSpc>
                <a:spcPct val="150000"/>
              </a:lnSpc>
              <a:spcBef>
                <a:spcPts val="0"/>
              </a:spcBef>
              <a:spcAft>
                <a:spcPts val="0"/>
              </a:spcAft>
              <a:buClr>
                <a:srgbClr val="373D3F"/>
              </a:buClr>
              <a:buSzPts val="2000"/>
              <a:buFont typeface="Arial"/>
              <a:buChar char="●"/>
            </a:pPr>
            <a:r>
              <a:rPr lang="en" sz="2000" dirty="0">
                <a:solidFill>
                  <a:srgbClr val="373D3F"/>
                </a:solidFill>
                <a:latin typeface="Arial"/>
                <a:ea typeface="Arial"/>
                <a:cs typeface="Arial"/>
                <a:sym typeface="Arial"/>
              </a:rPr>
              <a:t>Establish cost, schedule, list of deliverables, and delivery dates</a:t>
            </a:r>
            <a:endParaRPr sz="2000" dirty="0">
              <a:solidFill>
                <a:srgbClr val="373D3F"/>
              </a:solidFill>
              <a:latin typeface="Arial"/>
              <a:ea typeface="Arial"/>
              <a:cs typeface="Arial"/>
              <a:sym typeface="Arial"/>
            </a:endParaRPr>
          </a:p>
          <a:p>
            <a:pPr marL="457200" lvl="0" indent="-355600" algn="l" rtl="0">
              <a:lnSpc>
                <a:spcPct val="150000"/>
              </a:lnSpc>
              <a:spcBef>
                <a:spcPts val="0"/>
              </a:spcBef>
              <a:spcAft>
                <a:spcPts val="0"/>
              </a:spcAft>
              <a:buClr>
                <a:srgbClr val="373D3F"/>
              </a:buClr>
              <a:buSzPts val="2000"/>
              <a:buFont typeface="Arial"/>
              <a:buChar char="●"/>
            </a:pPr>
            <a:r>
              <a:rPr lang="en" sz="2000" dirty="0">
                <a:solidFill>
                  <a:srgbClr val="373D3F"/>
                </a:solidFill>
                <a:latin typeface="Arial"/>
                <a:ea typeface="Arial"/>
                <a:cs typeface="Arial"/>
                <a:sym typeface="Arial"/>
              </a:rPr>
              <a:t>Establish resources plans</a:t>
            </a:r>
            <a:endParaRPr sz="2000" dirty="0">
              <a:solidFill>
                <a:srgbClr val="373D3F"/>
              </a:solidFill>
              <a:latin typeface="Arial"/>
              <a:ea typeface="Arial"/>
              <a:cs typeface="Arial"/>
              <a:sym typeface="Arial"/>
            </a:endParaRPr>
          </a:p>
          <a:p>
            <a:pPr marL="457200" lvl="0" indent="-355600" algn="l" rtl="0">
              <a:lnSpc>
                <a:spcPct val="150000"/>
              </a:lnSpc>
              <a:spcBef>
                <a:spcPts val="0"/>
              </a:spcBef>
              <a:spcAft>
                <a:spcPts val="0"/>
              </a:spcAft>
              <a:buClr>
                <a:srgbClr val="373D3F"/>
              </a:buClr>
              <a:buSzPts val="2000"/>
              <a:buFont typeface="Arial"/>
              <a:buChar char="●"/>
            </a:pPr>
            <a:r>
              <a:rPr lang="en" sz="2000" dirty="0">
                <a:solidFill>
                  <a:srgbClr val="373D3F"/>
                </a:solidFill>
                <a:latin typeface="Arial"/>
                <a:ea typeface="Arial"/>
                <a:cs typeface="Arial"/>
                <a:sym typeface="Arial"/>
              </a:rPr>
              <a:t>Obtain management approval and proceed to the next phase</a:t>
            </a:r>
            <a:endParaRPr sz="2000" dirty="0">
              <a:solidFill>
                <a:srgbClr val="373D3F"/>
              </a:solidFill>
              <a:latin typeface="Arial"/>
              <a:ea typeface="Arial"/>
              <a:cs typeface="Arial"/>
              <a:sym typeface="Arial"/>
            </a:endParaRPr>
          </a:p>
          <a:p>
            <a:pPr marL="0" lvl="0" indent="0" algn="l" rtl="0">
              <a:spcBef>
                <a:spcPts val="1900"/>
              </a:spcBef>
              <a:spcAft>
                <a:spcPts val="1200"/>
              </a:spcAft>
              <a:buNone/>
            </a:pPr>
            <a:endParaRPr sz="1350" dirty="0">
              <a:solidFill>
                <a:srgbClr val="373D3F"/>
              </a:solidFill>
              <a:highlight>
                <a:srgbClr val="FFFFFF"/>
              </a:highlight>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79225" y="47675"/>
            <a:ext cx="8553000" cy="7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Planning</a:t>
            </a:r>
            <a:endParaRPr b="1">
              <a:latin typeface="Arial"/>
              <a:ea typeface="Arial"/>
              <a:cs typeface="Arial"/>
              <a:sym typeface="Arial"/>
            </a:endParaRPr>
          </a:p>
        </p:txBody>
      </p:sp>
      <p:sp>
        <p:nvSpPr>
          <p:cNvPr id="124" name="Google Shape;124;p20"/>
          <p:cNvSpPr txBox="1">
            <a:spLocks noGrp="1"/>
          </p:cNvSpPr>
          <p:nvPr>
            <p:ph type="body" idx="1"/>
          </p:nvPr>
        </p:nvSpPr>
        <p:spPr>
          <a:xfrm>
            <a:off x="235950" y="596200"/>
            <a:ext cx="8672100" cy="4277014"/>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2000"/>
              </a:spcBef>
              <a:spcAft>
                <a:spcPts val="0"/>
              </a:spcAft>
              <a:buSzPts val="275"/>
              <a:buNone/>
            </a:pPr>
            <a:r>
              <a:rPr lang="en" sz="1900" dirty="0">
                <a:solidFill>
                  <a:srgbClr val="373D3F"/>
                </a:solidFill>
                <a:latin typeface="Arial"/>
                <a:ea typeface="Arial"/>
                <a:cs typeface="Arial"/>
                <a:sym typeface="Arial"/>
              </a:rPr>
              <a:t>The whole point of planning is to develop strategies to manage the:</a:t>
            </a:r>
            <a:endParaRPr sz="1900" dirty="0">
              <a:solidFill>
                <a:srgbClr val="373D3F"/>
              </a:solidFill>
              <a:latin typeface="Arial"/>
              <a:ea typeface="Arial"/>
              <a:cs typeface="Arial"/>
              <a:sym typeface="Arial"/>
            </a:endParaRPr>
          </a:p>
          <a:p>
            <a:pPr marL="457200" lvl="0" indent="-349250" algn="l" rtl="0">
              <a:lnSpc>
                <a:spcPct val="130000"/>
              </a:lnSpc>
              <a:spcBef>
                <a:spcPts val="190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Changes to scope</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Schedule</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Cost</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Quality</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Resources</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Communication</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Risk</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Procurement</a:t>
            </a:r>
            <a:endParaRPr sz="1900" dirty="0">
              <a:solidFill>
                <a:srgbClr val="373D3F"/>
              </a:solidFill>
              <a:latin typeface="Arial"/>
              <a:ea typeface="Arial"/>
              <a:cs typeface="Arial"/>
              <a:sym typeface="Arial"/>
            </a:endParaRPr>
          </a:p>
          <a:p>
            <a:pPr marL="457200" lvl="0" indent="-349250" algn="l" rtl="0">
              <a:lnSpc>
                <a:spcPct val="130000"/>
              </a:lnSpc>
              <a:spcBef>
                <a:spcPts val="0"/>
              </a:spcBef>
              <a:spcAft>
                <a:spcPts val="0"/>
              </a:spcAft>
              <a:buClr>
                <a:srgbClr val="373D3F"/>
              </a:buClr>
              <a:buSzPts val="1900"/>
              <a:buFont typeface="Arial"/>
              <a:buChar char="●"/>
            </a:pPr>
            <a:r>
              <a:rPr lang="en" sz="1900" dirty="0">
                <a:solidFill>
                  <a:srgbClr val="373D3F"/>
                </a:solidFill>
                <a:latin typeface="Arial"/>
                <a:ea typeface="Arial"/>
                <a:cs typeface="Arial"/>
                <a:sym typeface="Arial"/>
              </a:rPr>
              <a:t>Stakeholder engagement</a:t>
            </a:r>
            <a:endParaRPr sz="1900" dirty="0">
              <a:solidFill>
                <a:srgbClr val="373D3F"/>
              </a:solidFill>
              <a:latin typeface="Arial"/>
              <a:ea typeface="Arial"/>
              <a:cs typeface="Arial"/>
              <a:sym typeface="Arial"/>
            </a:endParaRPr>
          </a:p>
          <a:p>
            <a:pPr marL="0" lvl="0" indent="0" algn="l" rtl="0">
              <a:lnSpc>
                <a:spcPct val="95000"/>
              </a:lnSpc>
              <a:spcBef>
                <a:spcPts val="1900"/>
              </a:spcBef>
              <a:spcAft>
                <a:spcPts val="1200"/>
              </a:spcAft>
              <a:buSzPts val="275"/>
              <a:buNone/>
            </a:pPr>
            <a:endParaRPr sz="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3.4 Execution </a:t>
            </a:r>
            <a:endParaRPr b="1">
              <a:latin typeface="Arial"/>
              <a:ea typeface="Arial"/>
              <a:cs typeface="Arial"/>
              <a:sym typeface="Arial"/>
            </a:endParaRPr>
          </a:p>
        </p:txBody>
      </p:sp>
      <p:sp>
        <p:nvSpPr>
          <p:cNvPr id="130" name="Google Shape;130;p21"/>
          <p:cNvSpPr txBox="1">
            <a:spLocks noGrp="1"/>
          </p:cNvSpPr>
          <p:nvPr>
            <p:ph type="body" idx="1"/>
          </p:nvPr>
        </p:nvSpPr>
        <p:spPr>
          <a:xfrm>
            <a:off x="4666400" y="1229875"/>
            <a:ext cx="4477500" cy="2843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rgbClr val="373D3F"/>
                </a:solidFill>
                <a:highlight>
                  <a:srgbClr val="FFFFFF"/>
                </a:highlight>
                <a:latin typeface="Arial"/>
                <a:ea typeface="Arial"/>
                <a:cs typeface="Arial"/>
                <a:sym typeface="Arial"/>
              </a:rPr>
              <a:t>During the implementation phase, the project plan is put into motion and the work of the project is performed. It is important to maintain control and communicate as needed during implementation.</a:t>
            </a:r>
            <a:endParaRPr sz="2000" dirty="0">
              <a:latin typeface="Arial"/>
              <a:ea typeface="Arial"/>
              <a:cs typeface="Arial"/>
              <a:sym typeface="Arial"/>
            </a:endParaRPr>
          </a:p>
        </p:txBody>
      </p:sp>
      <p:pic>
        <p:nvPicPr>
          <p:cNvPr id="131" name="Google Shape;131;p21" descr="Blocks that spell implementation." title="Decorative"/>
          <p:cNvPicPr preferRelativeResize="0"/>
          <p:nvPr/>
        </p:nvPicPr>
        <p:blipFill>
          <a:blip r:embed="rId3">
            <a:alphaModFix/>
          </a:blip>
          <a:stretch>
            <a:fillRect/>
          </a:stretch>
        </p:blipFill>
        <p:spPr>
          <a:xfrm>
            <a:off x="152400" y="1077100"/>
            <a:ext cx="4361602" cy="3554375"/>
          </a:xfrm>
          <a:prstGeom prst="rect">
            <a:avLst/>
          </a:prstGeom>
          <a:noFill/>
          <a:ln>
            <a:noFill/>
          </a:ln>
        </p:spPr>
      </p:pic>
      <p:sp>
        <p:nvSpPr>
          <p:cNvPr id="132" name="Google Shape;132;p21"/>
          <p:cNvSpPr txBox="1"/>
          <p:nvPr/>
        </p:nvSpPr>
        <p:spPr>
          <a:xfrm>
            <a:off x="372375" y="4631475"/>
            <a:ext cx="2932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191B26"/>
                </a:solidFill>
              </a:rPr>
              <a:t>Image by </a:t>
            </a:r>
            <a:r>
              <a:rPr lang="en" sz="1100" u="sng">
                <a:solidFill>
                  <a:srgbClr val="191B26"/>
                </a:solidFill>
                <a:hlinkClick r:id="rId4">
                  <a:extLst>
                    <a:ext uri="{A12FA001-AC4F-418D-AE19-62706E023703}">
                      <ahyp:hlinkClr xmlns:ahyp="http://schemas.microsoft.com/office/drawing/2018/hyperlinkcolor" val="tx"/>
                    </a:ext>
                  </a:extLst>
                </a:hlinkClick>
              </a:rPr>
              <a:t>Wokandapix</a:t>
            </a:r>
            <a:r>
              <a:rPr lang="en" sz="1100">
                <a:solidFill>
                  <a:srgbClr val="191B26"/>
                </a:solidFill>
              </a:rPr>
              <a:t> from </a:t>
            </a:r>
            <a:r>
              <a:rPr lang="en" sz="1100" u="sng">
                <a:solidFill>
                  <a:srgbClr val="191B26"/>
                </a:solidFill>
                <a:hlinkClick r:id="rId5">
                  <a:extLst>
                    <a:ext uri="{A12FA001-AC4F-418D-AE19-62706E023703}">
                      <ahyp:hlinkClr xmlns:ahyp="http://schemas.microsoft.com/office/drawing/2018/hyperlinkcolor" val="tx"/>
                    </a:ext>
                  </a:extLst>
                </a:hlinkClick>
              </a:rPr>
              <a:t>Pixabay</a:t>
            </a:r>
            <a:r>
              <a:rPr lang="en" sz="1100">
                <a:solidFill>
                  <a:srgbClr val="191B26"/>
                </a:solidFill>
                <a:highlight>
                  <a:srgbClr val="FFFFFF"/>
                </a:highlight>
              </a:rPr>
              <a:t>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640</Words>
  <Application>Microsoft Office PowerPoint</Application>
  <PresentationFormat>On-screen Show (16:9)</PresentationFormat>
  <Paragraphs>61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Lora</vt:lpstr>
      <vt:lpstr>Roboto</vt:lpstr>
      <vt:lpstr>Geometric</vt:lpstr>
      <vt:lpstr>Essentials of Project Management </vt:lpstr>
      <vt:lpstr>3.1. Learning Objectives</vt:lpstr>
      <vt:lpstr>3.2 Initiation</vt:lpstr>
      <vt:lpstr>Initiation</vt:lpstr>
      <vt:lpstr>Initiation </vt:lpstr>
      <vt:lpstr>3.3 Planning </vt:lpstr>
      <vt:lpstr>Planning </vt:lpstr>
      <vt:lpstr>Planning</vt:lpstr>
      <vt:lpstr>3.4 Execution </vt:lpstr>
      <vt:lpstr>Execution </vt:lpstr>
      <vt:lpstr>3.5 Monitoring </vt:lpstr>
      <vt:lpstr>3.6 Closure</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3</dc:title>
  <dc:creator>Halle-Shook, Michele</dc:creator>
  <cp:lastModifiedBy>Steeves, Catherine</cp:lastModifiedBy>
  <cp:revision>2</cp:revision>
  <dcterms:modified xsi:type="dcterms:W3CDTF">2023-08-23T12:48:09Z</dcterms:modified>
</cp:coreProperties>
</file>