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7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7" d="100"/>
          <a:sy n="117" d="100"/>
        </p:scale>
        <p:origin x="108" y="19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f7e537776e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f7e537776e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>
                <a:solidFill>
                  <a:srgbClr val="373D3F"/>
                </a:solidFill>
                <a:highlight>
                  <a:schemeClr val="lt1"/>
                </a:highlight>
              </a:rPr>
              <a:t>The essence of strategy is that you must set limits on what you’re trying to accomplish. The company without a strategy is willing to try anything. </a:t>
            </a:r>
            <a:r>
              <a:rPr lang="en" sz="1500">
                <a:solidFill>
                  <a:srgbClr val="373D3F"/>
                </a:solidFill>
              </a:rPr>
              <a:t>(Hammonds, 2001)</a:t>
            </a:r>
            <a:endParaRPr sz="1500">
              <a:solidFill>
                <a:srgbClr val="373D3F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endParaRPr sz="700">
              <a:solidFill>
                <a:srgbClr val="373D3F"/>
              </a:solidFill>
              <a:highlight>
                <a:schemeClr val="lt1"/>
              </a:highlight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f7e537776e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f7e537776e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373D3F"/>
                </a:solidFill>
                <a:highlight>
                  <a:srgbClr val="FFFFFF"/>
                </a:highlight>
              </a:rPr>
              <a:t>An organization’s project selection process is also influenced by the nature of the organization.</a:t>
            </a:r>
            <a:endParaRPr sz="15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f7e537776e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f7e537776e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f7e537776e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f7e537776e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f7e537776e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f7e537776e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f7e537776e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f7e537776e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f59d1a237c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f59d1a237c_0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f59d1a237c_0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f59d1a237c_0_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dirty="0">
                <a:solidFill>
                  <a:schemeClr val="dk1"/>
                </a:solidFill>
                <a:highlight>
                  <a:schemeClr val="lt1"/>
                </a:highlight>
              </a:rPr>
              <a:t>There are three broad structures by which an organization can be organized:  </a:t>
            </a:r>
            <a:endParaRPr sz="1200" dirty="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●"/>
            </a:pPr>
            <a:r>
              <a:rPr lang="en" sz="1200" b="1" dirty="0">
                <a:solidFill>
                  <a:schemeClr val="dk1"/>
                </a:solidFill>
                <a:highlight>
                  <a:schemeClr val="lt1"/>
                </a:highlight>
              </a:rPr>
              <a:t>Functional</a:t>
            </a:r>
            <a:endParaRPr sz="1200" b="1" dirty="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●"/>
            </a:pPr>
            <a:r>
              <a:rPr lang="en" sz="1200" b="1" dirty="0">
                <a:solidFill>
                  <a:schemeClr val="dk1"/>
                </a:solidFill>
                <a:highlight>
                  <a:schemeClr val="lt1"/>
                </a:highlight>
              </a:rPr>
              <a:t>Projectized</a:t>
            </a:r>
            <a:endParaRPr sz="1200" b="1" dirty="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●"/>
            </a:pPr>
            <a:r>
              <a:rPr lang="en" sz="1200" b="1" dirty="0">
                <a:solidFill>
                  <a:schemeClr val="dk1"/>
                </a:solidFill>
                <a:highlight>
                  <a:schemeClr val="lt1"/>
                </a:highlight>
              </a:rPr>
              <a:t>Matrix</a:t>
            </a:r>
            <a:endParaRPr sz="1200" b="1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dirty="0"/>
              <a:t>Organizations may change their structure to increase success on a project.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They can also create a dedicated project terma which gives the same benefits without the cost, and risk. 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f7e537776e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f7e537776e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373D3F"/>
                </a:solidFill>
                <a:highlight>
                  <a:schemeClr val="lt1"/>
                </a:highlight>
              </a:rPr>
              <a:t>The success of projects within a functional organization depends on functional managers working together and cooperating. </a:t>
            </a:r>
            <a:endParaRPr sz="1200"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f164051e24_0_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f164051e24_0_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373D3F"/>
                </a:solidFill>
                <a:highlight>
                  <a:srgbClr val="FFFFFF"/>
                </a:highlight>
              </a:rPr>
              <a:t>Large organizations are traditionally organized by function into various departments, with staff in each department reporting to a departmental manager or head of department. </a:t>
            </a:r>
            <a:endParaRPr sz="15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f7e537776e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f7e537776e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f164051e24_0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f164051e24_0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f164051e24_0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f164051e24_0_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f164051e24_0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f164051e24_0_1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373D3F"/>
                </a:solidFill>
                <a:highlight>
                  <a:srgbClr val="FFFFFF"/>
                </a:highlight>
              </a:rPr>
              <a:t>When working with internal and external customers on a project, it is essential to pay close attention to relationships, context, history, and the corporate culture. </a:t>
            </a:r>
            <a:endParaRPr sz="1200">
              <a:solidFill>
                <a:srgbClr val="373D3F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373D3F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373D3F"/>
                </a:solidFill>
                <a:highlight>
                  <a:schemeClr val="lt1"/>
                </a:highlight>
              </a:rPr>
              <a:t>Corporate culture sets one organization apart from another, and dictates how members of the organization will see you, interact with you, and sometimes judge you.</a:t>
            </a:r>
            <a:endParaRPr sz="1200">
              <a:solidFill>
                <a:srgbClr val="373D3F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11" name="Google Shape;11;p2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598088" y="2715913"/>
            <a:ext cx="8222100" cy="43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1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Google Shape;65;p11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66" name="Google Shape;66;p11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11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11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11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11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1" name="Google Shape;71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256050"/>
            <a:ext cx="8520600" cy="2030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2" name="Google Shape;72;p11"/>
          <p:cNvSpPr txBox="1">
            <a:spLocks noGrp="1"/>
          </p:cNvSpPr>
          <p:nvPr>
            <p:ph type="body" idx="1"/>
          </p:nvPr>
        </p:nvSpPr>
        <p:spPr>
          <a:xfrm>
            <a:off x="311700" y="3369225"/>
            <a:ext cx="8520600" cy="128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21" name="Google Shape;21;p3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" name="Google Shape;26;p3"/>
          <p:cNvSpPr txBox="1">
            <a:spLocks noGrp="1"/>
          </p:cNvSpPr>
          <p:nvPr>
            <p:ph type="title"/>
          </p:nvPr>
        </p:nvSpPr>
        <p:spPr>
          <a:xfrm>
            <a:off x="598100" y="2152347"/>
            <a:ext cx="8222100" cy="83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2" name="Google Shape;32;p4"/>
          <p:cNvSpPr/>
          <p:nvPr/>
        </p:nvSpPr>
        <p:spPr>
          <a:xfrm>
            <a:off x="0" y="4651205"/>
            <a:ext cx="9144000" cy="492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311700" y="1229975"/>
            <a:ext cx="39999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4832400" y="1229975"/>
            <a:ext cx="39999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6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1"/>
          </p:nvPr>
        </p:nvSpPr>
        <p:spPr>
          <a:xfrm>
            <a:off x="311700" y="1465804"/>
            <a:ext cx="2808000" cy="310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4"/>
        </a:solidFill>
        <a:effectLst/>
      </p:bgPr>
    </p:bg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oogle Shape;46;p8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47" name="Google Shape;47;p8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8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8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8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8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52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/>
          <p:nvPr/>
        </p:nvSpPr>
        <p:spPr>
          <a:xfrm>
            <a:off x="4572000" y="-1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56" name="Google Shape;56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7" name="Google Shape;57;p9"/>
          <p:cNvSpPr txBox="1">
            <a:spLocks noGrp="1"/>
          </p:cNvSpPr>
          <p:nvPr>
            <p:ph type="title"/>
          </p:nvPr>
        </p:nvSpPr>
        <p:spPr>
          <a:xfrm>
            <a:off x="265500" y="1151100"/>
            <a:ext cx="4045200" cy="156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26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63" name="Google Shape;63;p10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geometric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reativecommons.org/licenses/by-nc-sa/4.0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pixabay.com/?utm_source=link-attribution&amp;utm_medium=referral&amp;utm_campaign=image&amp;utm_content=594090" TargetMode="External"/><Relationship Id="rId4" Type="http://schemas.openxmlformats.org/officeDocument/2006/relationships/hyperlink" Target="https://pixabay.com/users/startupstockphotos-690514/?utm_source=link-attribution&amp;utm_medium=referral&amp;utm_campaign=image&amp;utm_content=594090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3"/>
          <p:cNvSpPr txBox="1">
            <a:spLocks noGrp="1"/>
          </p:cNvSpPr>
          <p:nvPr>
            <p:ph type="ctrTitle"/>
          </p:nvPr>
        </p:nvSpPr>
        <p:spPr>
          <a:xfrm>
            <a:off x="192652" y="1775225"/>
            <a:ext cx="9260148" cy="83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33" dirty="0">
                <a:latin typeface="Arial"/>
                <a:ea typeface="Arial"/>
                <a:cs typeface="Arial"/>
                <a:sym typeface="Arial"/>
              </a:rPr>
              <a:t>Essentials of Project Management</a:t>
            </a:r>
            <a:endParaRPr sz="3533" b="1" u="sng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13"/>
          <p:cNvSpPr txBox="1">
            <a:spLocks noGrp="1"/>
          </p:cNvSpPr>
          <p:nvPr>
            <p:ph type="subTitle" idx="1"/>
          </p:nvPr>
        </p:nvSpPr>
        <p:spPr>
          <a:xfrm>
            <a:off x="192651" y="2692750"/>
            <a:ext cx="8854800" cy="43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rPr lang="en" sz="3042" dirty="0">
                <a:latin typeface="Arial"/>
                <a:ea typeface="Arial"/>
                <a:cs typeface="Arial"/>
                <a:sym typeface="Arial"/>
              </a:rPr>
              <a:t>Chapter 2 - Organization</a:t>
            </a:r>
            <a:r>
              <a:rPr lang="en" sz="3042" dirty="0">
                <a:latin typeface="Tahoma"/>
                <a:ea typeface="Tahoma"/>
                <a:cs typeface="Tahoma"/>
                <a:sym typeface="Tahoma"/>
              </a:rPr>
              <a:t> </a:t>
            </a:r>
            <a:endParaRPr sz="3042" dirty="0"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4" name="Group 3" descr="Unless otherwise noted, this work is licensed under a Creative Commons Attribution-NonCommercial-ShareAlike 4.0 International (CC BY-NC-SA 4.0) license. Feel free to use, modify, reuse or redistribute any portion of this presentation.">
            <a:extLst>
              <a:ext uri="{FF2B5EF4-FFF2-40B4-BE49-F238E27FC236}">
                <a16:creationId xmlns:a16="http://schemas.microsoft.com/office/drawing/2014/main" id="{6062C8D7-224B-43F0-961A-744AB9D4AED9}"/>
              </a:ext>
            </a:extLst>
          </p:cNvPr>
          <p:cNvGrpSpPr/>
          <p:nvPr/>
        </p:nvGrpSpPr>
        <p:grpSpPr>
          <a:xfrm>
            <a:off x="374804" y="4380317"/>
            <a:ext cx="7947824" cy="444502"/>
            <a:chOff x="598088" y="4514272"/>
            <a:chExt cx="7947824" cy="444502"/>
          </a:xfrm>
        </p:grpSpPr>
        <p:pic>
          <p:nvPicPr>
            <p:cNvPr id="5" name="Google Shape;92;p23" descr="CC BY-NC-SA 4.0 License Logo">
              <a:extLst>
                <a:ext uri="{FF2B5EF4-FFF2-40B4-BE49-F238E27FC236}">
                  <a16:creationId xmlns:a16="http://schemas.microsoft.com/office/drawing/2014/main" id="{9C8C8945-068C-4988-8061-8FBB6A5A32A0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598088" y="4570826"/>
              <a:ext cx="947180" cy="33139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" name="Google Shape;91;p23">
              <a:extLst>
                <a:ext uri="{FF2B5EF4-FFF2-40B4-BE49-F238E27FC236}">
                  <a16:creationId xmlns:a16="http://schemas.microsoft.com/office/drawing/2014/main" id="{3923A46C-86D9-4438-8E0E-372FAB5045D4}"/>
                </a:ext>
              </a:extLst>
            </p:cNvPr>
            <p:cNvSpPr/>
            <p:nvPr/>
          </p:nvSpPr>
          <p:spPr>
            <a:xfrm>
              <a:off x="1686732" y="4514272"/>
              <a:ext cx="6859180" cy="44450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b="0" i="0" u="none" strike="noStrike" cap="none" dirty="0">
                  <a:solidFill>
                    <a:schemeClr val="bg1"/>
                  </a:solidFill>
                  <a:latin typeface="Calibri"/>
                  <a:ea typeface="Calibri"/>
                  <a:cs typeface="Calibri"/>
                  <a:sym typeface="Calibri"/>
                </a:rPr>
                <a:t>Unless otherwise noted, this work is licensed under a </a:t>
              </a:r>
              <a:r>
                <a:rPr lang="en" sz="1100" b="0" i="0" u="none" strike="noStrike" cap="none" dirty="0">
                  <a:solidFill>
                    <a:schemeClr val="bg1"/>
                  </a:solidFill>
                  <a:latin typeface="Calibri"/>
                  <a:ea typeface="Calibri"/>
                  <a:cs typeface="Calibri"/>
                  <a:sym typeface="Calibri"/>
                  <a:hlinkClick r:id="rId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Creative </a:t>
              </a:r>
              <a:r>
                <a:rPr lang="en" sz="1100" dirty="0">
                  <a:solidFill>
                    <a:schemeClr val="bg1"/>
                  </a:solidFill>
                  <a:latin typeface="Calibri"/>
                  <a:ea typeface="Calibri"/>
                  <a:cs typeface="Calibri"/>
                  <a:sym typeface="Calibri"/>
                  <a:hlinkClick r:id="rId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C</a:t>
              </a:r>
              <a:r>
                <a:rPr lang="en" sz="1100" b="0" i="0" u="none" strike="noStrike" cap="none" dirty="0">
                  <a:solidFill>
                    <a:schemeClr val="bg1"/>
                  </a:solidFill>
                  <a:latin typeface="Calibri"/>
                  <a:ea typeface="Calibri"/>
                  <a:cs typeface="Calibri"/>
                  <a:sym typeface="Calibri"/>
                  <a:hlinkClick r:id="rId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ommons </a:t>
              </a:r>
              <a:r>
                <a:rPr lang="en-US" sz="1100" b="0" i="0" u="none" strike="noStrike" cap="none" dirty="0">
                  <a:solidFill>
                    <a:schemeClr val="bg1"/>
                  </a:solidFill>
                  <a:latin typeface="Calibri"/>
                  <a:ea typeface="Calibri"/>
                  <a:cs typeface="Calibri"/>
                  <a:sym typeface="Calibri"/>
                  <a:hlinkClick r:id="rId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Attribution-</a:t>
              </a:r>
              <a:r>
                <a:rPr lang="en-US" sz="1100" b="0" i="0" u="none" strike="noStrike" cap="none" dirty="0" err="1">
                  <a:solidFill>
                    <a:schemeClr val="bg1"/>
                  </a:solidFill>
                  <a:latin typeface="Calibri"/>
                  <a:ea typeface="Calibri"/>
                  <a:cs typeface="Calibri"/>
                  <a:sym typeface="Calibri"/>
                  <a:hlinkClick r:id="rId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NonCommercial</a:t>
              </a:r>
              <a:r>
                <a:rPr lang="en-US" sz="1100" b="0" i="0" u="none" strike="noStrike" cap="none" dirty="0">
                  <a:solidFill>
                    <a:schemeClr val="bg1"/>
                  </a:solidFill>
                  <a:latin typeface="Calibri"/>
                  <a:ea typeface="Calibri"/>
                  <a:cs typeface="Calibri"/>
                  <a:sym typeface="Calibri"/>
                  <a:hlinkClick r:id="rId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-</a:t>
              </a:r>
              <a:r>
                <a:rPr lang="en-US" sz="1100" b="0" i="0" u="none" strike="noStrike" cap="none" dirty="0" err="1">
                  <a:solidFill>
                    <a:schemeClr val="bg1"/>
                  </a:solidFill>
                  <a:latin typeface="Calibri"/>
                  <a:ea typeface="Calibri"/>
                  <a:cs typeface="Calibri"/>
                  <a:sym typeface="Calibri"/>
                  <a:hlinkClick r:id="rId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ShareAlike</a:t>
              </a:r>
              <a:r>
                <a:rPr lang="en-US" sz="1100" b="0" i="0" u="none" strike="noStrike" cap="none" dirty="0">
                  <a:solidFill>
                    <a:schemeClr val="bg1"/>
                  </a:solidFill>
                  <a:latin typeface="Calibri"/>
                  <a:ea typeface="Calibri"/>
                  <a:cs typeface="Calibri"/>
                  <a:sym typeface="Calibri"/>
                  <a:hlinkClick r:id="rId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 4.0 International (CC BY-NC-SA 4.0)</a:t>
              </a:r>
              <a:r>
                <a:rPr lang="en-US" sz="1100" b="0" i="0" u="none" strike="noStrike" cap="none" dirty="0">
                  <a:solidFill>
                    <a:schemeClr val="bg1"/>
                  </a:solidFill>
                  <a:latin typeface="Calibri"/>
                  <a:ea typeface="Calibri"/>
                  <a:cs typeface="Calibri"/>
                  <a:sym typeface="Calibri"/>
                </a:rPr>
                <a:t> license</a:t>
              </a:r>
              <a:r>
                <a:rPr lang="en" sz="1100" b="0" i="0" u="none" strike="noStrike" cap="none" dirty="0">
                  <a:solidFill>
                    <a:schemeClr val="bg1"/>
                  </a:solidFill>
                  <a:latin typeface="Calibri"/>
                  <a:ea typeface="Calibri"/>
                  <a:cs typeface="Calibri"/>
                  <a:sym typeface="Calibri"/>
                </a:rPr>
                <a:t>. Feel free to use, modify, reuse or redistribute </a:t>
              </a:r>
              <a:r>
                <a:rPr lang="en" sz="1100" dirty="0">
                  <a:solidFill>
                    <a:schemeClr val="bg1"/>
                  </a:solidFill>
                  <a:latin typeface="Calibri"/>
                  <a:ea typeface="Calibri"/>
                  <a:cs typeface="Calibri"/>
                  <a:sym typeface="Calibri"/>
                </a:rPr>
                <a:t>any portion of </a:t>
              </a:r>
              <a:r>
                <a:rPr lang="en" sz="1100" b="0" i="0" u="none" strike="noStrike" cap="none" dirty="0">
                  <a:solidFill>
                    <a:schemeClr val="bg1"/>
                  </a:solidFill>
                  <a:latin typeface="Calibri"/>
                  <a:ea typeface="Calibri"/>
                  <a:cs typeface="Calibri"/>
                  <a:sym typeface="Calibri"/>
                </a:rPr>
                <a:t>this presentation.</a:t>
              </a:r>
              <a:endParaRPr sz="11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1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b="1">
                <a:latin typeface="Arial"/>
                <a:ea typeface="Arial"/>
                <a:cs typeface="Arial"/>
                <a:sym typeface="Arial"/>
              </a:rPr>
              <a:t>2.3 Culture</a:t>
            </a:r>
            <a:r>
              <a:rPr lang="en">
                <a:latin typeface="Arial"/>
                <a:ea typeface="Arial"/>
                <a:cs typeface="Arial"/>
                <a:sym typeface="Arial"/>
              </a:rPr>
              <a:t> 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21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3600"/>
              </a:spcBef>
              <a:spcAft>
                <a:spcPts val="0"/>
              </a:spcAft>
              <a:buNone/>
            </a:pPr>
            <a:r>
              <a:rPr lang="en" sz="2200" b="1">
                <a:solidFill>
                  <a:srgbClr val="373D3F"/>
                </a:solidFill>
                <a:latin typeface="Arial"/>
                <a:ea typeface="Arial"/>
                <a:cs typeface="Arial"/>
                <a:sym typeface="Arial"/>
              </a:rPr>
              <a:t>What Is Organizational Culture?</a:t>
            </a:r>
            <a:endParaRPr sz="2200" b="1">
              <a:solidFill>
                <a:srgbClr val="373D3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20000"/>
              </a:lnSpc>
              <a:spcBef>
                <a:spcPts val="360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373D3F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Corporate (organizational) culture refers to the </a:t>
            </a:r>
            <a:r>
              <a:rPr lang="en" sz="2000" b="1">
                <a:solidFill>
                  <a:srgbClr val="373D3F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beliefs</a:t>
            </a:r>
            <a:r>
              <a:rPr lang="en" sz="2000">
                <a:solidFill>
                  <a:srgbClr val="373D3F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" sz="2000" b="1">
                <a:solidFill>
                  <a:srgbClr val="373D3F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attitudes</a:t>
            </a:r>
            <a:r>
              <a:rPr lang="en" sz="2000">
                <a:solidFill>
                  <a:srgbClr val="373D3F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, and </a:t>
            </a:r>
            <a:r>
              <a:rPr lang="en" sz="2000" b="1">
                <a:solidFill>
                  <a:srgbClr val="373D3F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values</a:t>
            </a:r>
            <a:r>
              <a:rPr lang="en" sz="2000">
                <a:solidFill>
                  <a:srgbClr val="373D3F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that the organization’s members share and the behaviors consistent with them. </a:t>
            </a:r>
            <a:endParaRPr sz="2000">
              <a:solidFill>
                <a:srgbClr val="373D3F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20000"/>
              </a:lnSpc>
              <a:spcBef>
                <a:spcPts val="3600"/>
              </a:spcBef>
              <a:spcAft>
                <a:spcPts val="0"/>
              </a:spcAft>
              <a:buNone/>
            </a:pPr>
            <a:endParaRPr sz="2000" b="1">
              <a:solidFill>
                <a:srgbClr val="373D3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240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2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7822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b="1" dirty="0">
                <a:latin typeface="Arial"/>
                <a:ea typeface="Arial"/>
                <a:cs typeface="Arial"/>
                <a:sym typeface="Arial"/>
              </a:rPr>
              <a:t>2.4 Strategy</a:t>
            </a:r>
            <a:endParaRPr b="1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22"/>
          <p:cNvSpPr txBox="1">
            <a:spLocks noGrp="1"/>
          </p:cNvSpPr>
          <p:nvPr>
            <p:ph type="body" idx="1"/>
          </p:nvPr>
        </p:nvSpPr>
        <p:spPr>
          <a:xfrm>
            <a:off x="4702525" y="1089650"/>
            <a:ext cx="4216800" cy="34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rgbClr val="373D3F"/>
              </a:buClr>
              <a:buSzPts val="1700"/>
              <a:buFont typeface="Arial"/>
              <a:buChar char="●"/>
            </a:pPr>
            <a:r>
              <a:rPr lang="en" sz="1700">
                <a:solidFill>
                  <a:srgbClr val="373D3F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Effective project management and execution start with choosing the right projects. </a:t>
            </a:r>
            <a:endParaRPr sz="1700">
              <a:solidFill>
                <a:srgbClr val="373D3F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lvl="0" indent="-339725" algn="l" rtl="0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750"/>
              <a:buFont typeface="Arial"/>
              <a:buChar char="●"/>
            </a:pPr>
            <a:r>
              <a:rPr lang="en" sz="175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An organization’s strategy is an expression of its mission and overall culture. </a:t>
            </a:r>
            <a:endParaRPr sz="1750">
              <a:solidFill>
                <a:srgbClr val="373D3F"/>
              </a:solidFill>
              <a:highlight>
                <a:srgbClr val="FFFFFF"/>
              </a:highlight>
              <a:latin typeface="Lora"/>
              <a:ea typeface="Lora"/>
              <a:cs typeface="Lora"/>
              <a:sym typeface="Lora"/>
            </a:endParaRPr>
          </a:p>
          <a:p>
            <a:pPr marL="457200" lvl="0" indent="-346075" algn="l" rtl="0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50"/>
              <a:buFont typeface="Arial"/>
              <a:buChar char="●"/>
            </a:pPr>
            <a:r>
              <a:rPr lang="en" sz="185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Strategy is about “aligning every activity to create an offering that cannot easily be emulated by competitors” (Porter, 2001).</a:t>
            </a:r>
            <a:endParaRPr sz="2050">
              <a:solidFill>
                <a:srgbClr val="373D3F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6" name="Google Shape;136;p22" descr="Signpost with the word Strategy." title="Decrative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3025" y="1139550"/>
            <a:ext cx="4468424" cy="2978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3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b="1">
                <a:latin typeface="Arial"/>
                <a:ea typeface="Arial"/>
                <a:cs typeface="Arial"/>
                <a:sym typeface="Arial"/>
              </a:rPr>
              <a:t>2.5 Project Selection </a:t>
            </a:r>
            <a:endParaRPr b="1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" name="Picture 5" title="Project selection graphic">
            <a:extLst>
              <a:ext uri="{FF2B5EF4-FFF2-40B4-BE49-F238E27FC236}">
                <a16:creationId xmlns:a16="http://schemas.microsoft.com/office/drawing/2014/main" id="{357E5456-2D9E-406A-85AB-3340213A3947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268" y="1396394"/>
            <a:ext cx="5032490" cy="2919048"/>
          </a:xfrm>
          <a:prstGeom prst="rect">
            <a:avLst/>
          </a:prstGeom>
        </p:spPr>
      </p:pic>
      <p:sp>
        <p:nvSpPr>
          <p:cNvPr id="142" name="Google Shape;142;p23"/>
          <p:cNvSpPr txBox="1">
            <a:spLocks noGrp="1"/>
          </p:cNvSpPr>
          <p:nvPr>
            <p:ph type="body" idx="1"/>
          </p:nvPr>
        </p:nvSpPr>
        <p:spPr>
          <a:xfrm>
            <a:off x="5316729" y="919005"/>
            <a:ext cx="3827272" cy="306751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25000" lnSpcReduction="20000"/>
          </a:bodyPr>
          <a:lstStyle/>
          <a:p>
            <a:pPr marL="0" lvl="0" indent="0" algn="l" rtl="0">
              <a:lnSpc>
                <a:spcPct val="120000"/>
              </a:lnSpc>
              <a:spcBef>
                <a:spcPts val="3600"/>
              </a:spcBef>
              <a:spcAft>
                <a:spcPts val="0"/>
              </a:spcAft>
              <a:buNone/>
            </a:pPr>
            <a:endParaRPr lang="en" sz="5723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20000"/>
              </a:lnSpc>
              <a:spcBef>
                <a:spcPts val="3600"/>
              </a:spcBef>
              <a:spcAft>
                <a:spcPts val="0"/>
              </a:spcAft>
              <a:buNone/>
            </a:pPr>
            <a:r>
              <a:rPr lang="en" sz="5723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Factors that Affect Project Selection</a:t>
            </a:r>
            <a:endParaRPr sz="5723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42106" algn="l" rtl="0">
              <a:lnSpc>
                <a:spcPct val="120000"/>
              </a:lnSpc>
              <a:spcBef>
                <a:spcPts val="3600"/>
              </a:spcBef>
              <a:spcAft>
                <a:spcPts val="0"/>
              </a:spcAft>
              <a:buClr>
                <a:srgbClr val="373D3F"/>
              </a:buClr>
              <a:buSzPct val="100000"/>
              <a:buFont typeface="Arial"/>
              <a:buChar char="●"/>
            </a:pPr>
            <a:r>
              <a:rPr lang="en" sz="5500" dirty="0">
                <a:solidFill>
                  <a:srgbClr val="373D3F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In any organization, project selection is influenced by the available resources. </a:t>
            </a:r>
            <a:endParaRPr sz="5500" dirty="0">
              <a:solidFill>
                <a:srgbClr val="373D3F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lvl="0" indent="-342106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373D3F"/>
              </a:buClr>
              <a:buSzPct val="100000"/>
              <a:buFont typeface="Arial"/>
              <a:buChar char="●"/>
            </a:pPr>
            <a:r>
              <a:rPr lang="en" sz="5500" dirty="0">
                <a:solidFill>
                  <a:srgbClr val="373D3F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When money is short, organizations often terminate existing projects and postpone investing in new ones.</a:t>
            </a:r>
          </a:p>
          <a:p>
            <a:pPr marL="457200" lvl="0" indent="-342106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373D3F"/>
              </a:buClr>
              <a:buSzPct val="100000"/>
              <a:buFont typeface="Arial"/>
              <a:buChar char="●"/>
            </a:pPr>
            <a:r>
              <a:rPr lang="en-CA" sz="5500" dirty="0">
                <a:solidFill>
                  <a:schemeClr val="bg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Project screening chart</a:t>
            </a:r>
            <a:endParaRPr sz="5500" dirty="0">
              <a:solidFill>
                <a:schemeClr val="bg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2400"/>
              </a:spcBef>
              <a:spcAft>
                <a:spcPts val="0"/>
              </a:spcAft>
              <a:buNone/>
            </a:pPr>
            <a:endParaRPr sz="13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sz="1300" dirty="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4"/>
          <p:cNvSpPr txBox="1">
            <a:spLocks noGrp="1"/>
          </p:cNvSpPr>
          <p:nvPr>
            <p:ph type="title"/>
          </p:nvPr>
        </p:nvSpPr>
        <p:spPr>
          <a:xfrm>
            <a:off x="87550" y="155642"/>
            <a:ext cx="5933871" cy="123541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3600"/>
              </a:spcBef>
              <a:spcAft>
                <a:spcPts val="0"/>
              </a:spcAft>
              <a:buSzPts val="990"/>
              <a:buNone/>
            </a:pPr>
            <a:r>
              <a:rPr lang="en" sz="3030" b="1" dirty="0">
                <a:latin typeface="Arial"/>
                <a:ea typeface="Arial"/>
                <a:cs typeface="Arial"/>
                <a:sym typeface="Arial"/>
              </a:rPr>
              <a:t>The Project Selection Process</a:t>
            </a:r>
            <a:endParaRPr sz="3030" b="1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2400"/>
              </a:spcBef>
              <a:spcAft>
                <a:spcPts val="0"/>
              </a:spcAft>
              <a:buSzPts val="990"/>
              <a:buNone/>
            </a:pPr>
            <a:endParaRPr sz="2700" dirty="0"/>
          </a:p>
        </p:txBody>
      </p:sp>
      <p:sp>
        <p:nvSpPr>
          <p:cNvPr id="150" name="Google Shape;150;p24"/>
          <p:cNvSpPr txBox="1">
            <a:spLocks noGrp="1"/>
          </p:cNvSpPr>
          <p:nvPr>
            <p:ph type="body" idx="1"/>
          </p:nvPr>
        </p:nvSpPr>
        <p:spPr>
          <a:xfrm>
            <a:off x="3719320" y="1715844"/>
            <a:ext cx="5424680" cy="196036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●"/>
            </a:pPr>
            <a:r>
              <a:rPr lang="en" sz="2000" dirty="0">
                <a:solidFill>
                  <a:srgbClr val="373D3F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No matter the speed at which a project selection process plays out, successful organizations typically build in a period of what Scott Anthony calls </a:t>
            </a:r>
            <a:r>
              <a:rPr lang="en" sz="20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“</a:t>
            </a:r>
            <a:r>
              <a:rPr lang="en" sz="2000" b="1" u="sng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staged learning</a:t>
            </a:r>
            <a:r>
              <a:rPr lang="en" sz="20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,</a:t>
            </a:r>
            <a:r>
              <a:rPr lang="en" sz="2000" dirty="0">
                <a:solidFill>
                  <a:srgbClr val="373D3F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” in which the project stakeholders expand their knowledge of potential projects. </a:t>
            </a:r>
            <a:endParaRPr sz="2000"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" name="Google Shape;143;p23" descr="Students working together." title="Decorative">
            <a:extLst>
              <a:ext uri="{FF2B5EF4-FFF2-40B4-BE49-F238E27FC236}">
                <a16:creationId xmlns:a16="http://schemas.microsoft.com/office/drawing/2014/main" id="{8C849656-315F-42FF-A5E4-30C6B8BB8065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715844"/>
            <a:ext cx="3536674" cy="242198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144;p23">
            <a:extLst>
              <a:ext uri="{FF2B5EF4-FFF2-40B4-BE49-F238E27FC236}">
                <a16:creationId xmlns:a16="http://schemas.microsoft.com/office/drawing/2014/main" id="{2E6A04B9-11D2-40D8-AA00-594161F02410}"/>
              </a:ext>
            </a:extLst>
          </p:cNvPr>
          <p:cNvSpPr txBox="1"/>
          <p:nvPr/>
        </p:nvSpPr>
        <p:spPr>
          <a:xfrm>
            <a:off x="259073" y="4260388"/>
            <a:ext cx="33399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dirty="0">
                <a:solidFill>
                  <a:srgbClr val="191B26"/>
                </a:solidFill>
              </a:rPr>
              <a:t>Image by </a:t>
            </a:r>
            <a:r>
              <a:rPr lang="en" sz="1100" u="sng" dirty="0">
                <a:solidFill>
                  <a:srgbClr val="191B26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StartupStockPhotos</a:t>
            </a:r>
            <a:r>
              <a:rPr lang="en" sz="1100" dirty="0">
                <a:solidFill>
                  <a:srgbClr val="191B26"/>
                </a:solidFill>
              </a:rPr>
              <a:t> from </a:t>
            </a:r>
            <a:r>
              <a:rPr lang="en" sz="1100" u="sng" dirty="0">
                <a:solidFill>
                  <a:srgbClr val="191B26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Pixabay</a:t>
            </a:r>
            <a:r>
              <a:rPr lang="en" sz="1100" dirty="0">
                <a:solidFill>
                  <a:srgbClr val="191B26"/>
                </a:solidFill>
                <a:highlight>
                  <a:srgbClr val="FFFFFF"/>
                </a:highlight>
              </a:rPr>
              <a:t> </a:t>
            </a:r>
            <a:endParaRPr dirty="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5"/>
          <p:cNvSpPr txBox="1">
            <a:spLocks noGrp="1"/>
          </p:cNvSpPr>
          <p:nvPr>
            <p:ph type="title"/>
          </p:nvPr>
        </p:nvSpPr>
        <p:spPr>
          <a:xfrm>
            <a:off x="311700" y="143075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b="1">
                <a:latin typeface="Arial"/>
                <a:ea typeface="Arial"/>
                <a:cs typeface="Arial"/>
                <a:sym typeface="Arial"/>
              </a:rPr>
              <a:t>The Project Selection Process</a:t>
            </a:r>
            <a:endParaRPr b="1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25"/>
          <p:cNvSpPr txBox="1">
            <a:spLocks noGrp="1"/>
          </p:cNvSpPr>
          <p:nvPr>
            <p:ph type="body" idx="1"/>
          </p:nvPr>
        </p:nvSpPr>
        <p:spPr>
          <a:xfrm>
            <a:off x="4158000" y="1303825"/>
            <a:ext cx="4674300" cy="214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000">
                <a:solidFill>
                  <a:srgbClr val="373D3F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You can think of the project selection process as a series of screens that reduce a plethora of </a:t>
            </a:r>
            <a:r>
              <a:rPr lang="en" sz="2000" b="1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ideas</a:t>
            </a:r>
            <a:r>
              <a:rPr lang="en" sz="2000">
                <a:solidFill>
                  <a:srgbClr val="373D3F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" sz="2000" b="1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opportunities</a:t>
            </a:r>
            <a:r>
              <a:rPr lang="en" sz="2000">
                <a:solidFill>
                  <a:srgbClr val="373D3F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, and </a:t>
            </a:r>
            <a:r>
              <a:rPr lang="en" sz="2000" b="1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needs</a:t>
            </a:r>
            <a:r>
              <a:rPr lang="en" sz="2000">
                <a:solidFill>
                  <a:srgbClr val="373D3F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to a few approved projects. </a:t>
            </a:r>
            <a:endParaRPr sz="20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7" name="Google Shape;157;p25" descr="The project selection process." title="Graphic 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4375" y="841850"/>
            <a:ext cx="2998999" cy="37312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6"/>
          <p:cNvSpPr txBox="1">
            <a:spLocks noGrp="1"/>
          </p:cNvSpPr>
          <p:nvPr>
            <p:ph type="title"/>
          </p:nvPr>
        </p:nvSpPr>
        <p:spPr>
          <a:xfrm>
            <a:off x="235075" y="200575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333" b="1">
                <a:latin typeface="Arial"/>
                <a:ea typeface="Arial"/>
                <a:cs typeface="Arial"/>
                <a:sym typeface="Arial"/>
              </a:rPr>
              <a:t>Project Selection Methods</a:t>
            </a:r>
            <a:r>
              <a:rPr lang="en"/>
              <a:t> </a:t>
            </a:r>
            <a:endParaRPr/>
          </a:p>
        </p:txBody>
      </p:sp>
      <p:sp>
        <p:nvSpPr>
          <p:cNvPr id="163" name="Google Shape;163;p26"/>
          <p:cNvSpPr txBox="1">
            <a:spLocks noGrp="1"/>
          </p:cNvSpPr>
          <p:nvPr>
            <p:ph type="body" idx="1"/>
          </p:nvPr>
        </p:nvSpPr>
        <p:spPr>
          <a:xfrm>
            <a:off x="235075" y="754950"/>
            <a:ext cx="8214900" cy="363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lang="en" sz="1700" dirty="0">
                <a:solidFill>
                  <a:srgbClr val="373D3F"/>
                </a:solidFill>
                <a:latin typeface="Arial"/>
                <a:ea typeface="Arial"/>
                <a:cs typeface="Arial"/>
                <a:sym typeface="Arial"/>
              </a:rPr>
              <a:t>Project selection methods can include:</a:t>
            </a:r>
            <a:endParaRPr sz="1700" dirty="0">
              <a:solidFill>
                <a:srgbClr val="373D3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lang="en" sz="17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Scrub Down</a:t>
            </a:r>
            <a:r>
              <a:rPr lang="en" sz="17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en" sz="17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A group of experts attempt to “murder” a project proposal by pointing out its flaws and weaknesses. </a:t>
            </a:r>
            <a:endParaRPr sz="1700" dirty="0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lang="en" sz="17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Qualitative Scoring Methods</a:t>
            </a:r>
            <a:r>
              <a:rPr lang="en" sz="17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- Scoring methods can take a variety of factors into account. </a:t>
            </a:r>
            <a:endParaRPr sz="1700" dirty="0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lang="en" sz="17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Economic Scoring Methods- </a:t>
            </a:r>
            <a:r>
              <a:rPr lang="en" sz="17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These methods assess the ability of the project to help the bottom line, either by increasing profits or reducing costs. </a:t>
            </a:r>
            <a:endParaRPr sz="17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lang="en" sz="17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Constrained Optimization Methods- </a:t>
            </a:r>
            <a:r>
              <a:rPr lang="en" sz="17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Mathematically intensive means of analyzing a series of projects and are not easily generalized.</a:t>
            </a:r>
            <a:endParaRPr sz="17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sz="17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7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b="1">
                <a:latin typeface="Arial"/>
                <a:ea typeface="Arial"/>
                <a:cs typeface="Arial"/>
                <a:sym typeface="Arial"/>
              </a:rPr>
              <a:t>Key Takeaways</a:t>
            </a:r>
            <a:endParaRPr b="1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p27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373D3F"/>
              </a:buClr>
              <a:buSzPts val="2000"/>
              <a:buFont typeface="Arial"/>
              <a:buChar char="●"/>
            </a:pPr>
            <a:r>
              <a:rPr lang="en" sz="2000">
                <a:solidFill>
                  <a:srgbClr val="373D3F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There are three broad structures by which an organization can be organized</a:t>
            </a:r>
            <a:endParaRPr sz="2000">
              <a:solidFill>
                <a:srgbClr val="373D3F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lvl="0" indent="-355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373D3F"/>
              </a:buClr>
              <a:buSzPts val="2000"/>
              <a:buFont typeface="Arial"/>
              <a:buChar char="●"/>
            </a:pPr>
            <a:r>
              <a:rPr lang="en" sz="2000">
                <a:solidFill>
                  <a:srgbClr val="373D3F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Corporate culture sets one organization apart from another</a:t>
            </a:r>
            <a:endParaRPr sz="2000">
              <a:solidFill>
                <a:srgbClr val="373D3F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lvl="0" indent="-355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373D3F"/>
              </a:buClr>
              <a:buSzPts val="2000"/>
              <a:buFont typeface="Arial"/>
              <a:buChar char="●"/>
            </a:pPr>
            <a:r>
              <a:rPr lang="en" sz="2000">
                <a:solidFill>
                  <a:srgbClr val="373D3F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Size is a major influence on an organization’s project selection process. </a:t>
            </a:r>
            <a:endParaRPr sz="2000">
              <a:solidFill>
                <a:srgbClr val="373D3F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373D3F"/>
              </a:buClr>
              <a:buSzPts val="2000"/>
              <a:buFont typeface="Arial"/>
              <a:buChar char="●"/>
            </a:pPr>
            <a:r>
              <a:rPr lang="en" sz="2000">
                <a:solidFill>
                  <a:srgbClr val="373D3F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The essence of strategy is that you must set limits on what you’re trying to accomplish. </a:t>
            </a:r>
            <a:endParaRPr sz="2000">
              <a:solidFill>
                <a:srgbClr val="373D3F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4"/>
          <p:cNvSpPr txBox="1">
            <a:spLocks noGrp="1"/>
          </p:cNvSpPr>
          <p:nvPr>
            <p:ph type="title"/>
          </p:nvPr>
        </p:nvSpPr>
        <p:spPr>
          <a:xfrm>
            <a:off x="161750" y="108450"/>
            <a:ext cx="8763600" cy="70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b="1">
                <a:latin typeface="Arial"/>
                <a:ea typeface="Arial"/>
                <a:cs typeface="Arial"/>
                <a:sym typeface="Arial"/>
              </a:rPr>
              <a:t>2.1. Learning Objectives</a:t>
            </a:r>
            <a:endParaRPr b="1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14"/>
          <p:cNvSpPr txBox="1">
            <a:spLocks noGrp="1"/>
          </p:cNvSpPr>
          <p:nvPr>
            <p:ph type="body" idx="1"/>
          </p:nvPr>
        </p:nvSpPr>
        <p:spPr>
          <a:xfrm>
            <a:off x="218613" y="647150"/>
            <a:ext cx="8706900" cy="383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Arial"/>
                <a:ea typeface="Arial"/>
                <a:cs typeface="Arial"/>
                <a:sym typeface="Arial"/>
              </a:rPr>
              <a:t>By the end of this chapter you should be able to:</a:t>
            </a:r>
            <a:endParaRPr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84200" lvl="0" indent="-336550">
              <a:lnSpc>
                <a:spcPct val="150000"/>
              </a:lnSpc>
              <a:spcBef>
                <a:spcPts val="1400"/>
              </a:spcBef>
              <a:buClr>
                <a:srgbClr val="000000"/>
              </a:buClr>
              <a:buSzPts val="1700"/>
              <a:buFont typeface="Arial"/>
              <a:buAutoNum type="arabicPeriod"/>
            </a:pPr>
            <a:r>
              <a:rPr lang="en-CA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Outline </a:t>
            </a:r>
            <a:r>
              <a:rPr lang="en-CA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different types of organizational structures</a:t>
            </a:r>
          </a:p>
          <a:p>
            <a:pPr marL="584200" lvl="0" indent="-336550">
              <a:lnSpc>
                <a:spcPct val="150000"/>
              </a:lnSpc>
              <a:buClr>
                <a:srgbClr val="000000"/>
              </a:buClr>
              <a:buSzPts val="1700"/>
              <a:buFont typeface="Arial"/>
              <a:buAutoNum type="arabicPeriod"/>
            </a:pPr>
            <a:r>
              <a:rPr lang="en-CA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Explain the relative advantages and disadvantages of each structure as it relates to project management</a:t>
            </a:r>
          </a:p>
          <a:p>
            <a:pPr marL="584200" lvl="0" indent="-336550">
              <a:lnSpc>
                <a:spcPct val="150000"/>
              </a:lnSpc>
              <a:buClr>
                <a:srgbClr val="000000"/>
              </a:buClr>
              <a:buSzPts val="1700"/>
              <a:buFont typeface="Arial"/>
              <a:buAutoNum type="arabicPeriod"/>
            </a:pPr>
            <a:r>
              <a:rPr lang="en-CA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Define terms related to strategy and portfolios</a:t>
            </a:r>
          </a:p>
          <a:p>
            <a:pPr marL="584200" lvl="0" indent="-336550">
              <a:lnSpc>
                <a:spcPct val="150000"/>
              </a:lnSpc>
              <a:buClr>
                <a:srgbClr val="000000"/>
              </a:buClr>
              <a:buSzPts val="1700"/>
              <a:buFont typeface="Arial"/>
              <a:buAutoNum type="arabicPeriod"/>
            </a:pPr>
            <a:r>
              <a:rPr lang="en-CA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Discuss basic concepts related to strategy</a:t>
            </a:r>
          </a:p>
          <a:p>
            <a:pPr marL="584200" lvl="0" indent="-336550">
              <a:lnSpc>
                <a:spcPct val="150000"/>
              </a:lnSpc>
              <a:buClr>
                <a:srgbClr val="000000"/>
              </a:buClr>
              <a:buSzPts val="1700"/>
              <a:buFont typeface="Arial"/>
              <a:buAutoNum type="arabicPeriod"/>
            </a:pPr>
            <a:r>
              <a:rPr lang="en-CA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Distinguish between strategy and operational effectiveness</a:t>
            </a:r>
          </a:p>
          <a:p>
            <a:pPr marL="584200" lvl="0" indent="-336550">
              <a:lnSpc>
                <a:spcPct val="150000"/>
              </a:lnSpc>
              <a:buClr>
                <a:srgbClr val="000000"/>
              </a:buClr>
              <a:buSzPts val="1700"/>
              <a:buFont typeface="Arial"/>
              <a:buAutoNum type="arabicPeriod"/>
            </a:pPr>
            <a:r>
              <a:rPr lang="en-CA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Discuss issues related to aligning projects with strategy</a:t>
            </a:r>
          </a:p>
          <a:p>
            <a:pPr marL="584200" lvl="0" indent="-336550">
              <a:lnSpc>
                <a:spcPct val="150000"/>
              </a:lnSpc>
              <a:buClr>
                <a:srgbClr val="000000"/>
              </a:buClr>
              <a:buSzPts val="1700"/>
              <a:buFont typeface="Arial"/>
              <a:buAutoNum type="arabicPeriod"/>
            </a:pPr>
            <a:r>
              <a:rPr lang="en-CA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Explain the three broad categories of projects</a:t>
            </a:r>
          </a:p>
          <a:p>
            <a:pPr marL="584200" lvl="0" indent="-336550">
              <a:lnSpc>
                <a:spcPct val="150000"/>
              </a:lnSpc>
              <a:buClr>
                <a:srgbClr val="000000"/>
              </a:buClr>
              <a:buSzPts val="1700"/>
              <a:buFont typeface="Arial"/>
              <a:buAutoNum type="arabicPeriod"/>
            </a:pPr>
            <a:r>
              <a:rPr lang="en-CA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Identify project selection methods</a:t>
            </a:r>
          </a:p>
          <a:p>
            <a:pPr marL="0" lvl="0" indent="0" algn="l" rtl="0">
              <a:lnSpc>
                <a:spcPct val="105000"/>
              </a:lnSpc>
              <a:spcBef>
                <a:spcPts val="1000"/>
              </a:spcBef>
              <a:spcAft>
                <a:spcPts val="1200"/>
              </a:spcAft>
              <a:buSzPts val="523"/>
              <a:buNone/>
            </a:pPr>
            <a:endParaRPr sz="15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5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Arial"/>
                <a:ea typeface="Arial"/>
                <a:cs typeface="Arial"/>
                <a:sym typeface="Arial"/>
              </a:rPr>
              <a:t>2.2 </a:t>
            </a:r>
            <a:r>
              <a:rPr lang="en" sz="3372" b="1" dirty="0">
                <a:latin typeface="Arial"/>
                <a:ea typeface="Arial"/>
                <a:cs typeface="Arial"/>
                <a:sym typeface="Arial"/>
              </a:rPr>
              <a:t>Structures</a:t>
            </a:r>
            <a:endParaRPr sz="3372" b="1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93" name="Google Shape;93;p15" descr="Descriptive Graph&#10;&#10;The graph is of three broad structures of an organization:&#10;Functional&#10;Projectized&#10;Matrix" title="Descriptive Graph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8175" y="1338976"/>
            <a:ext cx="8643825" cy="2571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6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33000"/>
              <a:buFont typeface="Arial"/>
              <a:buNone/>
            </a:pPr>
            <a:r>
              <a:rPr lang="en" b="1">
                <a:latin typeface="Arial"/>
                <a:ea typeface="Arial"/>
                <a:cs typeface="Arial"/>
                <a:sym typeface="Arial"/>
              </a:rPr>
              <a:t>Functional Organizations  </a:t>
            </a:r>
            <a:endParaRPr b="1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16"/>
          <p:cNvSpPr txBox="1">
            <a:spLocks noGrp="1"/>
          </p:cNvSpPr>
          <p:nvPr>
            <p:ph type="body" idx="1"/>
          </p:nvPr>
        </p:nvSpPr>
        <p:spPr>
          <a:xfrm>
            <a:off x="311700" y="1017800"/>
            <a:ext cx="8520600" cy="355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70000" lnSpcReduction="20000"/>
          </a:bodyPr>
          <a:lstStyle/>
          <a:p>
            <a:pPr marL="0" lvl="0" indent="0" algn="l" rtl="0">
              <a:lnSpc>
                <a:spcPct val="15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lang="en" sz="3132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Traditional functional departments might include:</a:t>
            </a:r>
            <a:endParaRPr sz="3132">
              <a:solidFill>
                <a:srgbClr val="2222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596900" lvl="0" indent="-338011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ct val="100000"/>
              <a:buFont typeface="Arial"/>
              <a:buChar char="●"/>
            </a:pPr>
            <a:r>
              <a:rPr lang="en" sz="3132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Human resources</a:t>
            </a:r>
            <a:endParaRPr sz="3132">
              <a:solidFill>
                <a:srgbClr val="2222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596900" lvl="0" indent="-338011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ct val="100000"/>
              <a:buFont typeface="Arial"/>
              <a:buChar char="●"/>
            </a:pPr>
            <a:r>
              <a:rPr lang="en" sz="3132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Accounting</a:t>
            </a:r>
            <a:endParaRPr sz="3132">
              <a:solidFill>
                <a:srgbClr val="2222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596900" lvl="0" indent="-338011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ct val="100000"/>
              <a:buFont typeface="Arial"/>
              <a:buChar char="●"/>
            </a:pPr>
            <a:r>
              <a:rPr lang="en" sz="3132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Procurement</a:t>
            </a:r>
            <a:endParaRPr sz="3132">
              <a:solidFill>
                <a:srgbClr val="2222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596900" lvl="0" indent="-338011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ct val="100000"/>
              <a:buFont typeface="Arial"/>
              <a:buChar char="●"/>
            </a:pPr>
            <a:r>
              <a:rPr lang="en" sz="3132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Marketing</a:t>
            </a:r>
            <a:endParaRPr sz="3132">
              <a:solidFill>
                <a:srgbClr val="2222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596900" lvl="0" indent="-338011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ct val="100000"/>
              <a:buFont typeface="Arial"/>
              <a:buChar char="●"/>
            </a:pPr>
            <a:r>
              <a:rPr lang="en" sz="3132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Sales</a:t>
            </a:r>
            <a:endParaRPr sz="3132">
              <a:solidFill>
                <a:srgbClr val="2222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596900" lvl="0" indent="-338011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ct val="100000"/>
              <a:buFont typeface="Arial"/>
              <a:buChar char="●"/>
            </a:pPr>
            <a:r>
              <a:rPr lang="en" sz="3132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Shipping</a:t>
            </a:r>
            <a:endParaRPr sz="4082">
              <a:solidFill>
                <a:srgbClr val="373D3F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21">
              <a:solidFill>
                <a:srgbClr val="373D3F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3071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7"/>
          <p:cNvSpPr txBox="1">
            <a:spLocks noGrp="1"/>
          </p:cNvSpPr>
          <p:nvPr>
            <p:ph type="title"/>
          </p:nvPr>
        </p:nvSpPr>
        <p:spPr>
          <a:xfrm>
            <a:off x="311700" y="189875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b="1">
                <a:latin typeface="Arial"/>
                <a:ea typeface="Arial"/>
                <a:cs typeface="Arial"/>
                <a:sym typeface="Arial"/>
              </a:rPr>
              <a:t>Functional Organizations  </a:t>
            </a:r>
            <a:endParaRPr b="1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5" name="Google Shape;105;p17" descr="Heirarchy of functional organizations." title="Functional Organization Graph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32938" y="797675"/>
            <a:ext cx="5478124" cy="37925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8"/>
          <p:cNvSpPr txBox="1">
            <a:spLocks noGrp="1"/>
          </p:cNvSpPr>
          <p:nvPr>
            <p:ph type="title"/>
          </p:nvPr>
        </p:nvSpPr>
        <p:spPr>
          <a:xfrm>
            <a:off x="242200" y="20515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333" b="1">
                <a:latin typeface="Arial"/>
                <a:ea typeface="Arial"/>
                <a:cs typeface="Arial"/>
                <a:sym typeface="Arial"/>
              </a:rPr>
              <a:t>Projectized Organization</a:t>
            </a:r>
            <a:endParaRPr/>
          </a:p>
        </p:txBody>
      </p:sp>
      <p:pic>
        <p:nvPicPr>
          <p:cNvPr id="111" name="Google Shape;111;p18" title="Graph of Projectized Organization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05300" y="743425"/>
            <a:ext cx="3938725" cy="3825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1C34D6-C983-4F6C-BC55-E29FBC2DAF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Dedicated Project Team </a:t>
            </a:r>
          </a:p>
        </p:txBody>
      </p:sp>
      <p:pic>
        <p:nvPicPr>
          <p:cNvPr id="5" name="Picture 4" descr="Is a heirarchial structure that includes CEO at the top then Funtional Manager with team members below. Then another area with the Project Manager and then the team members below." title="Graphic of Dedicated Project Team ">
            <a:extLst>
              <a:ext uri="{FF2B5EF4-FFF2-40B4-BE49-F238E27FC236}">
                <a16:creationId xmlns:a16="http://schemas.microsoft.com/office/drawing/2014/main" id="{EEC23653-E9CB-42BC-A955-18D07260A4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4981" y="1271434"/>
            <a:ext cx="5785116" cy="3297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0074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9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333" b="1">
                <a:latin typeface="Arial"/>
                <a:ea typeface="Arial"/>
                <a:cs typeface="Arial"/>
                <a:sym typeface="Arial"/>
              </a:rPr>
              <a:t>Projectized Organization</a:t>
            </a:r>
            <a:endParaRPr sz="3333" b="1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3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19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73D3F"/>
              </a:buClr>
              <a:buSzPts val="2000"/>
              <a:buFont typeface="Arial"/>
              <a:buChar char="●"/>
            </a:pPr>
            <a:r>
              <a:rPr lang="en" sz="2000">
                <a:solidFill>
                  <a:srgbClr val="373D3F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Projectized organizations are at the opposite end of the organizational spectrum from functional organizations.</a:t>
            </a:r>
            <a:endParaRPr sz="2000">
              <a:solidFill>
                <a:srgbClr val="373D3F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73D3F"/>
              </a:buClr>
              <a:buSzPts val="2000"/>
              <a:buFont typeface="Arial"/>
              <a:buChar char="●"/>
            </a:pPr>
            <a:r>
              <a:rPr lang="en" sz="2000">
                <a:solidFill>
                  <a:srgbClr val="373D3F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In a projectized organization, operations are </a:t>
            </a:r>
            <a:r>
              <a:rPr lang="en" sz="2000" b="1">
                <a:solidFill>
                  <a:srgbClr val="373D3F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minimal </a:t>
            </a:r>
            <a:r>
              <a:rPr lang="en" sz="2000">
                <a:solidFill>
                  <a:srgbClr val="373D3F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and the project manager has great authority over resources and personnel decisions.</a:t>
            </a:r>
            <a:endParaRPr sz="2000" b="1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0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b="1">
                <a:latin typeface="Arial"/>
                <a:ea typeface="Arial"/>
                <a:cs typeface="Arial"/>
                <a:sym typeface="Arial"/>
              </a:rPr>
              <a:t>Matrix Organizations </a:t>
            </a:r>
            <a:endParaRPr b="1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20"/>
          <p:cNvSpPr txBox="1">
            <a:spLocks noGrp="1"/>
          </p:cNvSpPr>
          <p:nvPr>
            <p:ph type="body" idx="1"/>
          </p:nvPr>
        </p:nvSpPr>
        <p:spPr>
          <a:xfrm>
            <a:off x="342350" y="1242875"/>
            <a:ext cx="8257500" cy="330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000">
                <a:solidFill>
                  <a:srgbClr val="373D3F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A matrix structure tries to combine the strengths a functional organization provides for operations management with the strengths a projectized organization provides for project management.</a:t>
            </a:r>
            <a:endParaRPr sz="20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Picture 2" title="Matrix Organization Graphic">
            <a:extLst>
              <a:ext uri="{FF2B5EF4-FFF2-40B4-BE49-F238E27FC236}">
                <a16:creationId xmlns:a16="http://schemas.microsoft.com/office/drawing/2014/main" id="{B5755494-E710-4901-A378-8A3F2D3BB1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9561" y="2472903"/>
            <a:ext cx="3837667" cy="197864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Geometric">
  <a:themeElements>
    <a:clrScheme name="Geometric">
      <a:dk1>
        <a:srgbClr val="2A3990"/>
      </a:dk1>
      <a:lt1>
        <a:srgbClr val="FFFFFF"/>
      </a:lt1>
      <a:dk2>
        <a:srgbClr val="434343"/>
      </a:dk2>
      <a:lt2>
        <a:srgbClr val="999999"/>
      </a:lt2>
      <a:accent1>
        <a:srgbClr val="212D74"/>
      </a:accent1>
      <a:accent2>
        <a:srgbClr val="3949AB"/>
      </a:accent2>
      <a:accent3>
        <a:srgbClr val="9C254D"/>
      </a:accent3>
      <a:accent4>
        <a:srgbClr val="D23369"/>
      </a:accent4>
      <a:accent5>
        <a:srgbClr val="F06292"/>
      </a:accent5>
      <a:accent6>
        <a:srgbClr val="7890CD"/>
      </a:accent6>
      <a:hlink>
        <a:srgbClr val="F06292"/>
      </a:hlink>
      <a:folHlink>
        <a:srgbClr val="F062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</TotalTime>
  <Words>759</Words>
  <Application>Microsoft Office PowerPoint</Application>
  <PresentationFormat>On-screen Show (16:9)</PresentationFormat>
  <Paragraphs>72</Paragraphs>
  <Slides>16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Lora</vt:lpstr>
      <vt:lpstr>Roboto</vt:lpstr>
      <vt:lpstr>Tahoma</vt:lpstr>
      <vt:lpstr>Geometric</vt:lpstr>
      <vt:lpstr>Essentials of Project Management</vt:lpstr>
      <vt:lpstr>2.1. Learning Objectives</vt:lpstr>
      <vt:lpstr>2.2 Structures </vt:lpstr>
      <vt:lpstr>Functional Organizations   </vt:lpstr>
      <vt:lpstr>Functional Organizations  </vt:lpstr>
      <vt:lpstr>Projectized Organization</vt:lpstr>
      <vt:lpstr>Dedicated Project Team </vt:lpstr>
      <vt:lpstr>Projectized Organization </vt:lpstr>
      <vt:lpstr>Matrix Organizations </vt:lpstr>
      <vt:lpstr>2.3 Culture </vt:lpstr>
      <vt:lpstr>2.4 Strategy</vt:lpstr>
      <vt:lpstr>2.5 Project Selection </vt:lpstr>
      <vt:lpstr>The Project Selection Process </vt:lpstr>
      <vt:lpstr>The Project Selection Process</vt:lpstr>
      <vt:lpstr>Project Selection Methods </vt:lpstr>
      <vt:lpstr>Key Takeaways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Essentials of Project Management Chapter 2</dc:title>
  <dc:creator>Halle-Shook, Michele</dc:creator>
  <cp:lastModifiedBy>Steeves, Catherine</cp:lastModifiedBy>
  <cp:revision>3</cp:revision>
  <dcterms:modified xsi:type="dcterms:W3CDTF">2023-11-08T13:48:18Z</dcterms:modified>
</cp:coreProperties>
</file>