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2" r:id="rId1"/>
  </p:sldMasterIdLst>
  <p:notesMasterIdLst>
    <p:notesMasterId r:id="rId12"/>
  </p:notesMasterIdLst>
  <p:sldIdLst>
    <p:sldId id="256" r:id="rId2"/>
    <p:sldId id="259" r:id="rId3"/>
    <p:sldId id="260" r:id="rId4"/>
    <p:sldId id="268" r:id="rId5"/>
    <p:sldId id="264" r:id="rId6"/>
    <p:sldId id="263" r:id="rId7"/>
    <p:sldId id="261" r:id="rId8"/>
    <p:sldId id="266" r:id="rId9"/>
    <p:sldId id="267"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9" autoAdjust="0"/>
    <p:restoredTop sz="94673" autoAdjust="0"/>
  </p:normalViewPr>
  <p:slideViewPr>
    <p:cSldViewPr snapToGrid="0">
      <p:cViewPr varScale="1">
        <p:scale>
          <a:sx n="84" d="100"/>
          <a:sy n="84" d="100"/>
        </p:scale>
        <p:origin x="518" y="77"/>
      </p:cViewPr>
      <p:guideLst/>
    </p:cSldViewPr>
  </p:slideViewPr>
  <p:notesTextViewPr>
    <p:cViewPr>
      <p:scale>
        <a:sx n="1" d="1"/>
        <a:sy n="1" d="1"/>
      </p:scale>
      <p:origin x="0" y="0"/>
    </p:cViewPr>
  </p:notesTextViewPr>
  <p:notesViewPr>
    <p:cSldViewPr snapToGrid="0">
      <p:cViewPr varScale="1">
        <p:scale>
          <a:sx n="67" d="100"/>
          <a:sy n="67" d="100"/>
        </p:scale>
        <p:origin x="2309"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09BAEC-7D34-43F7-A3C6-CE830DCDEF6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F052841-700E-4CF7-83DE-451BC36D3673}">
      <dgm:prSet phldrT="[Text]" custT="1"/>
      <dgm:spPr/>
      <dgm:t>
        <a:bodyPr/>
        <a:lstStyle/>
        <a:p>
          <a:r>
            <a:rPr lang="en-US" sz="2200" b="1" dirty="0">
              <a:latin typeface="Calibri Light" panose="020F0302020204030204" pitchFamily="34" charset="0"/>
              <a:cs typeface="Calibri Light" panose="020F0302020204030204" pitchFamily="34" charset="0"/>
            </a:rPr>
            <a:t>Universal Criteria</a:t>
          </a:r>
        </a:p>
      </dgm:t>
    </dgm:pt>
    <dgm:pt modelId="{59980480-1757-4B88-A457-144FCBAFDC27}" type="parTrans" cxnId="{1C4F9723-0409-4BAA-9D43-C3EF47006D5A}">
      <dgm:prSet/>
      <dgm:spPr/>
      <dgm:t>
        <a:bodyPr/>
        <a:lstStyle/>
        <a:p>
          <a:endParaRPr lang="en-US"/>
        </a:p>
      </dgm:t>
    </dgm:pt>
    <dgm:pt modelId="{273CD752-062F-4F0A-AF52-C87E1E502F32}" type="sibTrans" cxnId="{1C4F9723-0409-4BAA-9D43-C3EF47006D5A}">
      <dgm:prSet/>
      <dgm:spPr/>
      <dgm:t>
        <a:bodyPr/>
        <a:lstStyle/>
        <a:p>
          <a:endParaRPr lang="en-US"/>
        </a:p>
      </dgm:t>
    </dgm:pt>
    <dgm:pt modelId="{D2D16A2E-4B0F-41B2-A450-DEBC95BC2C3C}">
      <dgm:prSet phldrT="[Text]"/>
      <dgm:spPr/>
      <dgm:t>
        <a:bodyPr/>
        <a:lstStyle/>
        <a:p>
          <a:r>
            <a:rPr lang="en-US" dirty="0">
              <a:latin typeface="Calibri Light" panose="020F0302020204030204" pitchFamily="34" charset="0"/>
              <a:cs typeface="Calibri Light" panose="020F0302020204030204" pitchFamily="34" charset="0"/>
            </a:rPr>
            <a:t>Facilitator knowledgeable about scenario</a:t>
          </a:r>
        </a:p>
      </dgm:t>
    </dgm:pt>
    <dgm:pt modelId="{5F6FDB20-5552-4255-AA0E-F7E2596525D9}" type="parTrans" cxnId="{225E4A2B-8246-4FB8-B2ED-20261BEDA308}">
      <dgm:prSet/>
      <dgm:spPr/>
      <dgm:t>
        <a:bodyPr/>
        <a:lstStyle/>
        <a:p>
          <a:endParaRPr lang="en-US"/>
        </a:p>
      </dgm:t>
    </dgm:pt>
    <dgm:pt modelId="{D3D89117-00AC-4D7E-B077-1431A5A50D3E}" type="sibTrans" cxnId="{225E4A2B-8246-4FB8-B2ED-20261BEDA308}">
      <dgm:prSet/>
      <dgm:spPr/>
      <dgm:t>
        <a:bodyPr/>
        <a:lstStyle/>
        <a:p>
          <a:endParaRPr lang="en-US"/>
        </a:p>
      </dgm:t>
    </dgm:pt>
    <dgm:pt modelId="{B57256E2-3A11-44E5-88A9-3B35C74D9FF5}">
      <dgm:prSet phldrT="[Text]" custT="1"/>
      <dgm:spPr/>
      <dgm:t>
        <a:bodyPr/>
        <a:lstStyle/>
        <a:p>
          <a:pPr>
            <a:lnSpc>
              <a:spcPct val="100000"/>
            </a:lnSpc>
            <a:spcAft>
              <a:spcPts val="0"/>
            </a:spcAft>
          </a:pPr>
          <a:r>
            <a:rPr lang="en-US" sz="2200" b="1" dirty="0">
              <a:latin typeface="Calibri Light" panose="020F0302020204030204" pitchFamily="34" charset="0"/>
              <a:cs typeface="Calibri Light" panose="020F0302020204030204" pitchFamily="34" charset="0"/>
            </a:rPr>
            <a:t>Preparation </a:t>
          </a:r>
        </a:p>
        <a:p>
          <a:pPr>
            <a:lnSpc>
              <a:spcPct val="100000"/>
            </a:lnSpc>
            <a:spcAft>
              <a:spcPts val="0"/>
            </a:spcAft>
          </a:pPr>
          <a:r>
            <a:rPr lang="en-US" sz="2200" b="1" dirty="0">
              <a:latin typeface="Calibri Light" panose="020F0302020204030204" pitchFamily="34" charset="0"/>
              <a:cs typeface="Calibri Light" panose="020F0302020204030204" pitchFamily="34" charset="0"/>
            </a:rPr>
            <a:t>Criteria</a:t>
          </a:r>
          <a:r>
            <a:rPr lang="en-US" sz="2400" b="1" dirty="0">
              <a:latin typeface="Calibri Light" panose="020F0302020204030204" pitchFamily="34" charset="0"/>
              <a:cs typeface="Calibri Light" panose="020F0302020204030204" pitchFamily="34" charset="0"/>
            </a:rPr>
            <a:t>	</a:t>
          </a:r>
        </a:p>
      </dgm:t>
    </dgm:pt>
    <dgm:pt modelId="{80597249-03D8-473F-B72C-7141CA62587C}" type="parTrans" cxnId="{FE0CFDDF-4024-4728-8505-FD5786B0FD26}">
      <dgm:prSet/>
      <dgm:spPr/>
      <dgm:t>
        <a:bodyPr/>
        <a:lstStyle/>
        <a:p>
          <a:endParaRPr lang="en-US"/>
        </a:p>
      </dgm:t>
    </dgm:pt>
    <dgm:pt modelId="{1C624BBA-220A-474D-BBCF-768B1F396C4C}" type="sibTrans" cxnId="{FE0CFDDF-4024-4728-8505-FD5786B0FD26}">
      <dgm:prSet/>
      <dgm:spPr/>
      <dgm:t>
        <a:bodyPr/>
        <a:lstStyle/>
        <a:p>
          <a:endParaRPr lang="en-US"/>
        </a:p>
      </dgm:t>
    </dgm:pt>
    <dgm:pt modelId="{1A9DEF35-D7F8-4F87-9E46-95A5246F2289}">
      <dgm:prSet phldrT="[Text]"/>
      <dgm:spPr/>
      <dgm:t>
        <a:bodyPr/>
        <a:lstStyle/>
        <a:p>
          <a:r>
            <a:rPr lang="en-US" dirty="0">
              <a:latin typeface="Calibri Light" panose="020F0302020204030204" pitchFamily="34" charset="0"/>
              <a:cs typeface="Calibri Light" panose="020F0302020204030204" pitchFamily="34" charset="0"/>
            </a:rPr>
            <a:t>Appropriate and variety of materials developed to help learners achieve learning objectives</a:t>
          </a:r>
        </a:p>
      </dgm:t>
    </dgm:pt>
    <dgm:pt modelId="{C85CD203-20D1-44EA-AF9B-919416150373}" type="parTrans" cxnId="{FBEC861B-DF86-4F7B-94A8-BD3CB058CA69}">
      <dgm:prSet/>
      <dgm:spPr/>
      <dgm:t>
        <a:bodyPr/>
        <a:lstStyle/>
        <a:p>
          <a:endParaRPr lang="en-US"/>
        </a:p>
      </dgm:t>
    </dgm:pt>
    <dgm:pt modelId="{5CC73485-8275-478C-A05D-DFC37CBD1222}" type="sibTrans" cxnId="{FBEC861B-DF86-4F7B-94A8-BD3CB058CA69}">
      <dgm:prSet/>
      <dgm:spPr/>
      <dgm:t>
        <a:bodyPr/>
        <a:lstStyle/>
        <a:p>
          <a:endParaRPr lang="en-US"/>
        </a:p>
      </dgm:t>
    </dgm:pt>
    <dgm:pt modelId="{1C8D481A-5FB7-4389-9919-F80192737D44}">
      <dgm:prSet phldrT="[Text]"/>
      <dgm:spPr/>
      <dgm:t>
        <a:bodyPr/>
        <a:lstStyle/>
        <a:p>
          <a:r>
            <a:rPr lang="en-US" dirty="0">
              <a:latin typeface="Calibri Light" panose="020F0302020204030204" pitchFamily="34" charset="0"/>
              <a:cs typeface="Calibri Light" panose="020F0302020204030204" pitchFamily="34" charset="0"/>
            </a:rPr>
            <a:t>Delivered in a timely fashion to augment learning</a:t>
          </a:r>
        </a:p>
      </dgm:t>
    </dgm:pt>
    <dgm:pt modelId="{456526BF-210C-46E0-947D-1D54E4A85F94}" type="parTrans" cxnId="{6C9263AA-2FA7-43D1-AD6F-ACD2860A357B}">
      <dgm:prSet/>
      <dgm:spPr/>
      <dgm:t>
        <a:bodyPr/>
        <a:lstStyle/>
        <a:p>
          <a:endParaRPr lang="en-US"/>
        </a:p>
      </dgm:t>
    </dgm:pt>
    <dgm:pt modelId="{1524A9EB-6C3F-491F-A31E-09BB688F9912}" type="sibTrans" cxnId="{6C9263AA-2FA7-43D1-AD6F-ACD2860A357B}">
      <dgm:prSet/>
      <dgm:spPr/>
      <dgm:t>
        <a:bodyPr/>
        <a:lstStyle/>
        <a:p>
          <a:endParaRPr lang="en-US"/>
        </a:p>
      </dgm:t>
    </dgm:pt>
    <dgm:pt modelId="{052E38F5-B1A9-45F5-878C-9A437907892A}">
      <dgm:prSet phldrT="[Text]" custT="1"/>
      <dgm:spPr/>
      <dgm:t>
        <a:bodyPr/>
        <a:lstStyle/>
        <a:p>
          <a:r>
            <a:rPr lang="en-US" sz="2200" b="1" dirty="0">
              <a:latin typeface="Calibri Light" panose="020F0302020204030204" pitchFamily="34" charset="0"/>
              <a:cs typeface="Calibri Light" panose="020F0302020204030204" pitchFamily="34" charset="0"/>
            </a:rPr>
            <a:t>Briefing Criteria</a:t>
          </a:r>
        </a:p>
      </dgm:t>
    </dgm:pt>
    <dgm:pt modelId="{99575720-69F3-48EA-8528-66C41C1D5324}" type="parTrans" cxnId="{712F4DF7-CAA0-4B73-B9B3-4FCB7380CC3D}">
      <dgm:prSet/>
      <dgm:spPr/>
      <dgm:t>
        <a:bodyPr/>
        <a:lstStyle/>
        <a:p>
          <a:endParaRPr lang="en-US"/>
        </a:p>
      </dgm:t>
    </dgm:pt>
    <dgm:pt modelId="{30D72B73-57AF-4749-84D8-0DCC058A6BD0}" type="sibTrans" cxnId="{712F4DF7-CAA0-4B73-B9B3-4FCB7380CC3D}">
      <dgm:prSet/>
      <dgm:spPr/>
      <dgm:t>
        <a:bodyPr/>
        <a:lstStyle/>
        <a:p>
          <a:endParaRPr lang="en-US"/>
        </a:p>
      </dgm:t>
    </dgm:pt>
    <dgm:pt modelId="{329C2618-BC41-4CB5-9DF9-B5082D5DEB4C}">
      <dgm:prSet phldrT="[Text]"/>
      <dgm:spPr/>
      <dgm:t>
        <a:bodyPr/>
        <a:lstStyle/>
        <a:p>
          <a:r>
            <a:rPr lang="en-US" dirty="0">
              <a:latin typeface="Calibri Light" panose="020F0302020204030204" pitchFamily="34" charset="0"/>
              <a:cs typeface="Calibri Light" panose="020F0302020204030204" pitchFamily="34" charset="0"/>
            </a:rPr>
            <a:t>Expectations, logistics, roles</a:t>
          </a:r>
        </a:p>
      </dgm:t>
    </dgm:pt>
    <dgm:pt modelId="{EBE8426D-43DE-4873-8B44-8A128474AA83}" type="parTrans" cxnId="{7768AF41-0A9B-4179-AC76-5D765BC46CEE}">
      <dgm:prSet/>
      <dgm:spPr/>
      <dgm:t>
        <a:bodyPr/>
        <a:lstStyle/>
        <a:p>
          <a:endParaRPr lang="en-US"/>
        </a:p>
      </dgm:t>
    </dgm:pt>
    <dgm:pt modelId="{22030D2D-3719-40E9-85B1-27D0BE810041}" type="sibTrans" cxnId="{7768AF41-0A9B-4179-AC76-5D765BC46CEE}">
      <dgm:prSet/>
      <dgm:spPr/>
      <dgm:t>
        <a:bodyPr/>
        <a:lstStyle/>
        <a:p>
          <a:endParaRPr lang="en-US"/>
        </a:p>
      </dgm:t>
    </dgm:pt>
    <dgm:pt modelId="{C1DEE67B-50A9-4AAD-8375-C754D3EEFE7B}">
      <dgm:prSet phldrT="[Text]"/>
      <dgm:spPr/>
      <dgm:t>
        <a:bodyPr/>
        <a:lstStyle/>
        <a:p>
          <a:r>
            <a:rPr lang="en-US" b="1" dirty="0">
              <a:latin typeface="Calibri Light" panose="020F0302020204030204" pitchFamily="34" charset="0"/>
              <a:cs typeface="Calibri Light" panose="020F0302020204030204" pitchFamily="34" charset="0"/>
            </a:rPr>
            <a:t>PSYCHOLOGICALLY SAFE ENVIRONMENT</a:t>
          </a:r>
        </a:p>
      </dgm:t>
    </dgm:pt>
    <dgm:pt modelId="{4F2E4831-1287-42B9-B73D-FECEA3CE4876}" type="parTrans" cxnId="{32DD5B8B-5E1C-482D-942D-E21E5776CAB7}">
      <dgm:prSet/>
      <dgm:spPr/>
      <dgm:t>
        <a:bodyPr/>
        <a:lstStyle/>
        <a:p>
          <a:endParaRPr lang="en-US"/>
        </a:p>
      </dgm:t>
    </dgm:pt>
    <dgm:pt modelId="{F3455023-C2B4-40B3-A537-88097BE8A81D}" type="sibTrans" cxnId="{32DD5B8B-5E1C-482D-942D-E21E5776CAB7}">
      <dgm:prSet/>
      <dgm:spPr/>
      <dgm:t>
        <a:bodyPr/>
        <a:lstStyle/>
        <a:p>
          <a:endParaRPr lang="en-US"/>
        </a:p>
      </dgm:t>
    </dgm:pt>
    <dgm:pt modelId="{451986BF-AF2A-4564-B243-D7C83EF8525B}">
      <dgm:prSet phldrT="[Text]"/>
      <dgm:spPr/>
      <dgm:t>
        <a:bodyPr/>
        <a:lstStyle/>
        <a:p>
          <a:r>
            <a:rPr lang="en-US" dirty="0">
              <a:latin typeface="Calibri Light" panose="020F0302020204030204" pitchFamily="34" charset="0"/>
              <a:cs typeface="Calibri Light" panose="020F0302020204030204" pitchFamily="34" charset="0"/>
            </a:rPr>
            <a:t>Prebriefing developed with regard to learning objectives and knowledge and experience of learners</a:t>
          </a:r>
        </a:p>
      </dgm:t>
    </dgm:pt>
    <dgm:pt modelId="{28FD1834-D3D7-4E17-840F-076E916C9A7B}" type="parTrans" cxnId="{467FA562-3473-4096-8B19-82E5018B0EE7}">
      <dgm:prSet/>
      <dgm:spPr/>
      <dgm:t>
        <a:bodyPr/>
        <a:lstStyle/>
        <a:p>
          <a:endParaRPr lang="en-US"/>
        </a:p>
      </dgm:t>
    </dgm:pt>
    <dgm:pt modelId="{CBF73C5C-5819-4BE9-9471-51C03D2EC3B5}" type="sibTrans" cxnId="{467FA562-3473-4096-8B19-82E5018B0EE7}">
      <dgm:prSet/>
      <dgm:spPr/>
      <dgm:t>
        <a:bodyPr/>
        <a:lstStyle/>
        <a:p>
          <a:endParaRPr lang="en-US"/>
        </a:p>
      </dgm:t>
    </dgm:pt>
    <dgm:pt modelId="{95BACBF0-C367-46DE-B8DC-8E1F43208D53}">
      <dgm:prSet phldrT="[Text]"/>
      <dgm:spPr/>
      <dgm:t>
        <a:bodyPr/>
        <a:lstStyle/>
        <a:p>
          <a:r>
            <a:rPr lang="en-US" dirty="0">
              <a:latin typeface="Calibri Light" panose="020F0302020204030204" pitchFamily="34" charset="0"/>
              <a:cs typeface="Calibri Light" panose="020F0302020204030204" pitchFamily="34" charset="0"/>
            </a:rPr>
            <a:t>Orientation to simulation environment, modality and equipment</a:t>
          </a:r>
        </a:p>
      </dgm:t>
    </dgm:pt>
    <dgm:pt modelId="{23366B92-E5FA-4D7B-9F3D-BC674509BEBE}" type="parTrans" cxnId="{9B1D04E9-6DEE-48FE-BB8C-82A4124A50A9}">
      <dgm:prSet/>
      <dgm:spPr/>
      <dgm:t>
        <a:bodyPr/>
        <a:lstStyle/>
        <a:p>
          <a:endParaRPr lang="en-US"/>
        </a:p>
      </dgm:t>
    </dgm:pt>
    <dgm:pt modelId="{32636DFA-A28C-4983-AE26-6F0053034A01}" type="sibTrans" cxnId="{9B1D04E9-6DEE-48FE-BB8C-82A4124A50A9}">
      <dgm:prSet/>
      <dgm:spPr/>
      <dgm:t>
        <a:bodyPr/>
        <a:lstStyle/>
        <a:p>
          <a:endParaRPr lang="en-US"/>
        </a:p>
      </dgm:t>
    </dgm:pt>
    <dgm:pt modelId="{C6293107-409B-4F47-AEB9-77FB8247D738}">
      <dgm:prSet phldrT="[Text]"/>
      <dgm:spPr/>
      <dgm:t>
        <a:bodyPr/>
        <a:lstStyle/>
        <a:p>
          <a:r>
            <a:rPr lang="en-US" b="1" dirty="0">
              <a:latin typeface="Calibri Light" panose="020F0302020204030204" pitchFamily="34" charset="0"/>
              <a:cs typeface="Calibri Light" panose="020F0302020204030204" pitchFamily="34" charset="0"/>
            </a:rPr>
            <a:t>Learning Objectives </a:t>
          </a:r>
          <a:r>
            <a:rPr lang="en-US" dirty="0">
              <a:latin typeface="Calibri Light" panose="020F0302020204030204" pitchFamily="34" charset="0"/>
              <a:cs typeface="Calibri Light" panose="020F0302020204030204" pitchFamily="34" charset="0"/>
            </a:rPr>
            <a:t>– general overview and context</a:t>
          </a:r>
        </a:p>
      </dgm:t>
    </dgm:pt>
    <dgm:pt modelId="{897A408B-727E-4981-BBBB-216DF80849DF}" type="parTrans" cxnId="{8EB58B25-933D-46AF-AECB-F9A9217AF7FE}">
      <dgm:prSet/>
      <dgm:spPr/>
      <dgm:t>
        <a:bodyPr/>
        <a:lstStyle/>
        <a:p>
          <a:endParaRPr lang="en-US"/>
        </a:p>
      </dgm:t>
    </dgm:pt>
    <dgm:pt modelId="{CBD607DD-A0F0-44BA-BAE8-6D5739F154C4}" type="sibTrans" cxnId="{8EB58B25-933D-46AF-AECB-F9A9217AF7FE}">
      <dgm:prSet/>
      <dgm:spPr/>
      <dgm:t>
        <a:bodyPr/>
        <a:lstStyle/>
        <a:p>
          <a:endParaRPr lang="en-US"/>
        </a:p>
      </dgm:t>
    </dgm:pt>
    <dgm:pt modelId="{06E75CA4-65DE-4B6A-B52A-1D34DD8719C3}" type="pres">
      <dgm:prSet presAssocID="{B109BAEC-7D34-43F7-A3C6-CE830DCDEF69}" presName="linearFlow" presStyleCnt="0">
        <dgm:presLayoutVars>
          <dgm:dir/>
          <dgm:animLvl val="lvl"/>
          <dgm:resizeHandles val="exact"/>
        </dgm:presLayoutVars>
      </dgm:prSet>
      <dgm:spPr/>
      <dgm:t>
        <a:bodyPr/>
        <a:lstStyle/>
        <a:p>
          <a:endParaRPr lang="en-US"/>
        </a:p>
      </dgm:t>
    </dgm:pt>
    <dgm:pt modelId="{9A5E27C2-DD18-4B88-9A9A-E0B955F98380}" type="pres">
      <dgm:prSet presAssocID="{1F052841-700E-4CF7-83DE-451BC36D3673}" presName="composite" presStyleCnt="0"/>
      <dgm:spPr/>
    </dgm:pt>
    <dgm:pt modelId="{31F53F52-9910-4290-99DC-6CD50B3D75D0}" type="pres">
      <dgm:prSet presAssocID="{1F052841-700E-4CF7-83DE-451BC36D3673}" presName="parentText" presStyleLbl="alignNode1" presStyleIdx="0" presStyleCnt="3">
        <dgm:presLayoutVars>
          <dgm:chMax val="1"/>
          <dgm:bulletEnabled val="1"/>
        </dgm:presLayoutVars>
      </dgm:prSet>
      <dgm:spPr/>
      <dgm:t>
        <a:bodyPr/>
        <a:lstStyle/>
        <a:p>
          <a:endParaRPr lang="en-US"/>
        </a:p>
      </dgm:t>
    </dgm:pt>
    <dgm:pt modelId="{C5B4F638-C271-4422-A568-9AA30C999585}" type="pres">
      <dgm:prSet presAssocID="{1F052841-700E-4CF7-83DE-451BC36D3673}" presName="descendantText" presStyleLbl="alignAcc1" presStyleIdx="0" presStyleCnt="3">
        <dgm:presLayoutVars>
          <dgm:bulletEnabled val="1"/>
        </dgm:presLayoutVars>
      </dgm:prSet>
      <dgm:spPr/>
      <dgm:t>
        <a:bodyPr/>
        <a:lstStyle/>
        <a:p>
          <a:endParaRPr lang="en-US"/>
        </a:p>
      </dgm:t>
    </dgm:pt>
    <dgm:pt modelId="{5A92C04A-3C94-4880-A20D-A6B64760AB36}" type="pres">
      <dgm:prSet presAssocID="{273CD752-062F-4F0A-AF52-C87E1E502F32}" presName="sp" presStyleCnt="0"/>
      <dgm:spPr/>
    </dgm:pt>
    <dgm:pt modelId="{1A8ADA6A-06B8-4EE9-BF7E-574623223C14}" type="pres">
      <dgm:prSet presAssocID="{B57256E2-3A11-44E5-88A9-3B35C74D9FF5}" presName="composite" presStyleCnt="0"/>
      <dgm:spPr/>
    </dgm:pt>
    <dgm:pt modelId="{8B435974-E7FD-4FB9-9685-8884982D43D2}" type="pres">
      <dgm:prSet presAssocID="{B57256E2-3A11-44E5-88A9-3B35C74D9FF5}" presName="parentText" presStyleLbl="alignNode1" presStyleIdx="1" presStyleCnt="3" custScaleX="111326" custLinFactNeighborX="-12135" custLinFactNeighborY="447">
        <dgm:presLayoutVars>
          <dgm:chMax val="1"/>
          <dgm:bulletEnabled val="1"/>
        </dgm:presLayoutVars>
      </dgm:prSet>
      <dgm:spPr/>
      <dgm:t>
        <a:bodyPr/>
        <a:lstStyle/>
        <a:p>
          <a:endParaRPr lang="en-US"/>
        </a:p>
      </dgm:t>
    </dgm:pt>
    <dgm:pt modelId="{1A051B5F-1954-4FE8-887D-8AE6ED61E760}" type="pres">
      <dgm:prSet presAssocID="{B57256E2-3A11-44E5-88A9-3B35C74D9FF5}" presName="descendantText" presStyleLbl="alignAcc1" presStyleIdx="1" presStyleCnt="3" custLinFactNeighborX="2286" custLinFactNeighborY="-1368">
        <dgm:presLayoutVars>
          <dgm:bulletEnabled val="1"/>
        </dgm:presLayoutVars>
      </dgm:prSet>
      <dgm:spPr/>
      <dgm:t>
        <a:bodyPr/>
        <a:lstStyle/>
        <a:p>
          <a:endParaRPr lang="en-US"/>
        </a:p>
      </dgm:t>
    </dgm:pt>
    <dgm:pt modelId="{D82392AB-D08E-412F-9DBC-44678819B46E}" type="pres">
      <dgm:prSet presAssocID="{1C624BBA-220A-474D-BBCF-768B1F396C4C}" presName="sp" presStyleCnt="0"/>
      <dgm:spPr/>
    </dgm:pt>
    <dgm:pt modelId="{2E35274A-5F0D-44CB-A4B3-FC5BAA5BC3EA}" type="pres">
      <dgm:prSet presAssocID="{052E38F5-B1A9-45F5-878C-9A437907892A}" presName="composite" presStyleCnt="0"/>
      <dgm:spPr/>
    </dgm:pt>
    <dgm:pt modelId="{C965998C-1515-4C45-9E50-5985E796E418}" type="pres">
      <dgm:prSet presAssocID="{052E38F5-B1A9-45F5-878C-9A437907892A}" presName="parentText" presStyleLbl="alignNode1" presStyleIdx="2" presStyleCnt="3">
        <dgm:presLayoutVars>
          <dgm:chMax val="1"/>
          <dgm:bulletEnabled val="1"/>
        </dgm:presLayoutVars>
      </dgm:prSet>
      <dgm:spPr/>
      <dgm:t>
        <a:bodyPr/>
        <a:lstStyle/>
        <a:p>
          <a:endParaRPr lang="en-US"/>
        </a:p>
      </dgm:t>
    </dgm:pt>
    <dgm:pt modelId="{C2F1242D-2104-49AA-9814-D8EB861AAB1A}" type="pres">
      <dgm:prSet presAssocID="{052E38F5-B1A9-45F5-878C-9A437907892A}" presName="descendantText" presStyleLbl="alignAcc1" presStyleIdx="2" presStyleCnt="3">
        <dgm:presLayoutVars>
          <dgm:bulletEnabled val="1"/>
        </dgm:presLayoutVars>
      </dgm:prSet>
      <dgm:spPr/>
      <dgm:t>
        <a:bodyPr/>
        <a:lstStyle/>
        <a:p>
          <a:endParaRPr lang="en-US"/>
        </a:p>
      </dgm:t>
    </dgm:pt>
  </dgm:ptLst>
  <dgm:cxnLst>
    <dgm:cxn modelId="{9B1D04E9-6DEE-48FE-BB8C-82A4124A50A9}" srcId="{052E38F5-B1A9-45F5-878C-9A437907892A}" destId="{95BACBF0-C367-46DE-B8DC-8E1F43208D53}" srcOrd="1" destOrd="0" parTransId="{23366B92-E5FA-4D7B-9F3D-BC674509BEBE}" sibTransId="{32636DFA-A28C-4983-AE26-6F0053034A01}"/>
    <dgm:cxn modelId="{ED230993-737A-4CD3-8C72-0059044705C9}" type="presOf" srcId="{B109BAEC-7D34-43F7-A3C6-CE830DCDEF69}" destId="{06E75CA4-65DE-4B6A-B52A-1D34DD8719C3}" srcOrd="0" destOrd="0" presId="urn:microsoft.com/office/officeart/2005/8/layout/chevron2"/>
    <dgm:cxn modelId="{F869F454-E480-4378-848C-8214D419D067}" type="presOf" srcId="{C1DEE67B-50A9-4AAD-8375-C754D3EEFE7B}" destId="{C2F1242D-2104-49AA-9814-D8EB861AAB1A}" srcOrd="0" destOrd="2" presId="urn:microsoft.com/office/officeart/2005/8/layout/chevron2"/>
    <dgm:cxn modelId="{32DD5B8B-5E1C-482D-942D-E21E5776CAB7}" srcId="{052E38F5-B1A9-45F5-878C-9A437907892A}" destId="{C1DEE67B-50A9-4AAD-8375-C754D3EEFE7B}" srcOrd="2" destOrd="0" parTransId="{4F2E4831-1287-42B9-B73D-FECEA3CE4876}" sibTransId="{F3455023-C2B4-40B3-A537-88097BE8A81D}"/>
    <dgm:cxn modelId="{2E7A4FB2-2B33-4EB5-9006-01124147C6CB}" type="presOf" srcId="{1F052841-700E-4CF7-83DE-451BC36D3673}" destId="{31F53F52-9910-4290-99DC-6CD50B3D75D0}" srcOrd="0" destOrd="0" presId="urn:microsoft.com/office/officeart/2005/8/layout/chevron2"/>
    <dgm:cxn modelId="{FE0CFDDF-4024-4728-8505-FD5786B0FD26}" srcId="{B109BAEC-7D34-43F7-A3C6-CE830DCDEF69}" destId="{B57256E2-3A11-44E5-88A9-3B35C74D9FF5}" srcOrd="1" destOrd="0" parTransId="{80597249-03D8-473F-B72C-7141CA62587C}" sibTransId="{1C624BBA-220A-474D-BBCF-768B1F396C4C}"/>
    <dgm:cxn modelId="{A271DB5B-5787-4908-AAA9-D7DE24753B50}" type="presOf" srcId="{329C2618-BC41-4CB5-9DF9-B5082D5DEB4C}" destId="{C2F1242D-2104-49AA-9814-D8EB861AAB1A}" srcOrd="0" destOrd="0" presId="urn:microsoft.com/office/officeart/2005/8/layout/chevron2"/>
    <dgm:cxn modelId="{467FA562-3473-4096-8B19-82E5018B0EE7}" srcId="{1F052841-700E-4CF7-83DE-451BC36D3673}" destId="{451986BF-AF2A-4564-B243-D7C83EF8525B}" srcOrd="2" destOrd="0" parTransId="{28FD1834-D3D7-4E17-840F-076E916C9A7B}" sibTransId="{CBF73C5C-5819-4BE9-9471-51C03D2EC3B5}"/>
    <dgm:cxn modelId="{BF9739F1-5360-4DB3-B98D-62CC879741F2}" type="presOf" srcId="{1C8D481A-5FB7-4389-9919-F80192737D44}" destId="{1A051B5F-1954-4FE8-887D-8AE6ED61E760}" srcOrd="0" destOrd="1" presId="urn:microsoft.com/office/officeart/2005/8/layout/chevron2"/>
    <dgm:cxn modelId="{712F4DF7-CAA0-4B73-B9B3-4FCB7380CC3D}" srcId="{B109BAEC-7D34-43F7-A3C6-CE830DCDEF69}" destId="{052E38F5-B1A9-45F5-878C-9A437907892A}" srcOrd="2" destOrd="0" parTransId="{99575720-69F3-48EA-8528-66C41C1D5324}" sibTransId="{30D72B73-57AF-4749-84D8-0DCC058A6BD0}"/>
    <dgm:cxn modelId="{270BDF5C-CCE3-43FA-9290-DBC7F69F856F}" type="presOf" srcId="{C6293107-409B-4F47-AEB9-77FB8247D738}" destId="{C5B4F638-C271-4422-A568-9AA30C999585}" srcOrd="0" destOrd="1" presId="urn:microsoft.com/office/officeart/2005/8/layout/chevron2"/>
    <dgm:cxn modelId="{FBEC861B-DF86-4F7B-94A8-BD3CB058CA69}" srcId="{B57256E2-3A11-44E5-88A9-3B35C74D9FF5}" destId="{1A9DEF35-D7F8-4F87-9E46-95A5246F2289}" srcOrd="0" destOrd="0" parTransId="{C85CD203-20D1-44EA-AF9B-919416150373}" sibTransId="{5CC73485-8275-478C-A05D-DFC37CBD1222}"/>
    <dgm:cxn modelId="{77693AF8-6743-4B0D-A0D4-D45D82B578C6}" type="presOf" srcId="{B57256E2-3A11-44E5-88A9-3B35C74D9FF5}" destId="{8B435974-E7FD-4FB9-9685-8884982D43D2}" srcOrd="0" destOrd="0" presId="urn:microsoft.com/office/officeart/2005/8/layout/chevron2"/>
    <dgm:cxn modelId="{5BF87023-33B8-42B5-8801-CBADC7A378E4}" type="presOf" srcId="{052E38F5-B1A9-45F5-878C-9A437907892A}" destId="{C965998C-1515-4C45-9E50-5985E796E418}" srcOrd="0" destOrd="0" presId="urn:microsoft.com/office/officeart/2005/8/layout/chevron2"/>
    <dgm:cxn modelId="{46009D30-2CC9-4A24-9A6F-023C4193C5CB}" type="presOf" srcId="{D2D16A2E-4B0F-41B2-A450-DEBC95BC2C3C}" destId="{C5B4F638-C271-4422-A568-9AA30C999585}" srcOrd="0" destOrd="0" presId="urn:microsoft.com/office/officeart/2005/8/layout/chevron2"/>
    <dgm:cxn modelId="{4C451CFA-B64D-4CCA-A586-CB118E461A8C}" type="presOf" srcId="{95BACBF0-C367-46DE-B8DC-8E1F43208D53}" destId="{C2F1242D-2104-49AA-9814-D8EB861AAB1A}" srcOrd="0" destOrd="1" presId="urn:microsoft.com/office/officeart/2005/8/layout/chevron2"/>
    <dgm:cxn modelId="{8EB58B25-933D-46AF-AECB-F9A9217AF7FE}" srcId="{1F052841-700E-4CF7-83DE-451BC36D3673}" destId="{C6293107-409B-4F47-AEB9-77FB8247D738}" srcOrd="1" destOrd="0" parTransId="{897A408B-727E-4981-BBBB-216DF80849DF}" sibTransId="{CBD607DD-A0F0-44BA-BAE8-6D5739F154C4}"/>
    <dgm:cxn modelId="{6C9263AA-2FA7-43D1-AD6F-ACD2860A357B}" srcId="{B57256E2-3A11-44E5-88A9-3B35C74D9FF5}" destId="{1C8D481A-5FB7-4389-9919-F80192737D44}" srcOrd="1" destOrd="0" parTransId="{456526BF-210C-46E0-947D-1D54E4A85F94}" sibTransId="{1524A9EB-6C3F-491F-A31E-09BB688F9912}"/>
    <dgm:cxn modelId="{A0F51F8D-CB01-4578-A94A-C2954528929E}" type="presOf" srcId="{1A9DEF35-D7F8-4F87-9E46-95A5246F2289}" destId="{1A051B5F-1954-4FE8-887D-8AE6ED61E760}" srcOrd="0" destOrd="0" presId="urn:microsoft.com/office/officeart/2005/8/layout/chevron2"/>
    <dgm:cxn modelId="{7768AF41-0A9B-4179-AC76-5D765BC46CEE}" srcId="{052E38F5-B1A9-45F5-878C-9A437907892A}" destId="{329C2618-BC41-4CB5-9DF9-B5082D5DEB4C}" srcOrd="0" destOrd="0" parTransId="{EBE8426D-43DE-4873-8B44-8A128474AA83}" sibTransId="{22030D2D-3719-40E9-85B1-27D0BE810041}"/>
    <dgm:cxn modelId="{1C4F9723-0409-4BAA-9D43-C3EF47006D5A}" srcId="{B109BAEC-7D34-43F7-A3C6-CE830DCDEF69}" destId="{1F052841-700E-4CF7-83DE-451BC36D3673}" srcOrd="0" destOrd="0" parTransId="{59980480-1757-4B88-A457-144FCBAFDC27}" sibTransId="{273CD752-062F-4F0A-AF52-C87E1E502F32}"/>
    <dgm:cxn modelId="{225E4A2B-8246-4FB8-B2ED-20261BEDA308}" srcId="{1F052841-700E-4CF7-83DE-451BC36D3673}" destId="{D2D16A2E-4B0F-41B2-A450-DEBC95BC2C3C}" srcOrd="0" destOrd="0" parTransId="{5F6FDB20-5552-4255-AA0E-F7E2596525D9}" sibTransId="{D3D89117-00AC-4D7E-B077-1431A5A50D3E}"/>
    <dgm:cxn modelId="{598A0E0F-4E63-448F-B197-E989183CE1B3}" type="presOf" srcId="{451986BF-AF2A-4564-B243-D7C83EF8525B}" destId="{C5B4F638-C271-4422-A568-9AA30C999585}" srcOrd="0" destOrd="2" presId="urn:microsoft.com/office/officeart/2005/8/layout/chevron2"/>
    <dgm:cxn modelId="{CC98413D-3156-4C1C-B1E7-F455D9A1F9DA}" type="presParOf" srcId="{06E75CA4-65DE-4B6A-B52A-1D34DD8719C3}" destId="{9A5E27C2-DD18-4B88-9A9A-E0B955F98380}" srcOrd="0" destOrd="0" presId="urn:microsoft.com/office/officeart/2005/8/layout/chevron2"/>
    <dgm:cxn modelId="{FDDD3231-303D-4495-9CA6-2F70F5121263}" type="presParOf" srcId="{9A5E27C2-DD18-4B88-9A9A-E0B955F98380}" destId="{31F53F52-9910-4290-99DC-6CD50B3D75D0}" srcOrd="0" destOrd="0" presId="urn:microsoft.com/office/officeart/2005/8/layout/chevron2"/>
    <dgm:cxn modelId="{EE0E7F02-AFDA-46C3-A3B9-F77A37C62082}" type="presParOf" srcId="{9A5E27C2-DD18-4B88-9A9A-E0B955F98380}" destId="{C5B4F638-C271-4422-A568-9AA30C999585}" srcOrd="1" destOrd="0" presId="urn:microsoft.com/office/officeart/2005/8/layout/chevron2"/>
    <dgm:cxn modelId="{A4907A03-2C58-4019-84E1-667C7C46AC9A}" type="presParOf" srcId="{06E75CA4-65DE-4B6A-B52A-1D34DD8719C3}" destId="{5A92C04A-3C94-4880-A20D-A6B64760AB36}" srcOrd="1" destOrd="0" presId="urn:microsoft.com/office/officeart/2005/8/layout/chevron2"/>
    <dgm:cxn modelId="{CBEFEFAD-FDDD-4130-9F8A-6469EED8970A}" type="presParOf" srcId="{06E75CA4-65DE-4B6A-B52A-1D34DD8719C3}" destId="{1A8ADA6A-06B8-4EE9-BF7E-574623223C14}" srcOrd="2" destOrd="0" presId="urn:microsoft.com/office/officeart/2005/8/layout/chevron2"/>
    <dgm:cxn modelId="{280115C4-E960-4651-89F3-10FF5C4443B6}" type="presParOf" srcId="{1A8ADA6A-06B8-4EE9-BF7E-574623223C14}" destId="{8B435974-E7FD-4FB9-9685-8884982D43D2}" srcOrd="0" destOrd="0" presId="urn:microsoft.com/office/officeart/2005/8/layout/chevron2"/>
    <dgm:cxn modelId="{FAEF9345-D336-4690-B3F4-8461ADAF188B}" type="presParOf" srcId="{1A8ADA6A-06B8-4EE9-BF7E-574623223C14}" destId="{1A051B5F-1954-4FE8-887D-8AE6ED61E760}" srcOrd="1" destOrd="0" presId="urn:microsoft.com/office/officeart/2005/8/layout/chevron2"/>
    <dgm:cxn modelId="{2EB5D5B7-3C85-4189-ADCE-C85A8A232969}" type="presParOf" srcId="{06E75CA4-65DE-4B6A-B52A-1D34DD8719C3}" destId="{D82392AB-D08E-412F-9DBC-44678819B46E}" srcOrd="3" destOrd="0" presId="urn:microsoft.com/office/officeart/2005/8/layout/chevron2"/>
    <dgm:cxn modelId="{585B6F78-C1CA-432E-9D04-3F326ECAEBBE}" type="presParOf" srcId="{06E75CA4-65DE-4B6A-B52A-1D34DD8719C3}" destId="{2E35274A-5F0D-44CB-A4B3-FC5BAA5BC3EA}" srcOrd="4" destOrd="0" presId="urn:microsoft.com/office/officeart/2005/8/layout/chevron2"/>
    <dgm:cxn modelId="{28E3C7CD-5D9E-4E5E-ADD3-CFBFF79CD302}" type="presParOf" srcId="{2E35274A-5F0D-44CB-A4B3-FC5BAA5BC3EA}" destId="{C965998C-1515-4C45-9E50-5985E796E418}" srcOrd="0" destOrd="0" presId="urn:microsoft.com/office/officeart/2005/8/layout/chevron2"/>
    <dgm:cxn modelId="{BEDA29AB-EF4F-4FC1-8955-EACB7ED7FAE0}" type="presParOf" srcId="{2E35274A-5F0D-44CB-A4B3-FC5BAA5BC3EA}" destId="{C2F1242D-2104-49AA-9814-D8EB861AAB1A}"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06F9F-DF11-4029-8FE3-7945F81B15ED}" type="datetimeFigureOut">
              <a:rPr lang="en-US" smtClean="0"/>
              <a:t>12/9/2021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5"/>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5"/>
            <a:ext cx="2971800" cy="458787"/>
          </a:xfrm>
          <a:prstGeom prst="rect">
            <a:avLst/>
          </a:prstGeom>
        </p:spPr>
        <p:txBody>
          <a:bodyPr vert="horz" lIns="91440" tIns="45720" rIns="91440" bIns="45720" rtlCol="0" anchor="b"/>
          <a:lstStyle>
            <a:lvl1pPr algn="r">
              <a:defRPr sz="1200"/>
            </a:lvl1pPr>
          </a:lstStyle>
          <a:p>
            <a:fld id="{8DB1633B-0608-4278-8E7D-FCEBBA4ED36B}" type="slidenum">
              <a:rPr lang="en-US" smtClean="0"/>
              <a:t>‹#›</a:t>
            </a:fld>
            <a:endParaRPr lang="en-US" dirty="0"/>
          </a:p>
        </p:txBody>
      </p:sp>
    </p:spTree>
    <p:extLst>
      <p:ext uri="{BB962C8B-B14F-4D97-AF65-F5344CB8AC3E}">
        <p14:creationId xmlns:p14="http://schemas.microsoft.com/office/powerpoint/2010/main" val="3407259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Elizabeth Horsley and I am currently the Director of Simulation at The Brooklyn Hospital Center in Brooklyn New York.   I am so honoured to have been asked to prepare a small lecture as part of this eCampus Ontario initiative around simulation education.  </a:t>
            </a:r>
          </a:p>
          <a:p>
            <a:endParaRPr lang="en-US" dirty="0"/>
          </a:p>
          <a:p>
            <a:r>
              <a:rPr lang="en-US" dirty="0"/>
              <a:t>Over the past year, I had the great opportunity to be on the writing team for a brand new “Healthcare Simulation Standard of Best Practice” – around “prebriefing”.   This talk will be a brief overview of the major concepts and components of a Prebrief.</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DB1633B-0608-4278-8E7D-FCEBBA4ED36B}" type="slidenum">
              <a:rPr lang="en-US" smtClean="0"/>
              <a:t>1</a:t>
            </a:fld>
            <a:endParaRPr lang="en-US" dirty="0"/>
          </a:p>
        </p:txBody>
      </p:sp>
    </p:spTree>
    <p:extLst>
      <p:ext uri="{BB962C8B-B14F-4D97-AF65-F5344CB8AC3E}">
        <p14:creationId xmlns:p14="http://schemas.microsoft.com/office/powerpoint/2010/main" val="1670840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highly suggest having a look at the best practice standard, the Rudolph article and if you’d like more on CoI, check the Cheng article.   </a:t>
            </a:r>
          </a:p>
        </p:txBody>
      </p:sp>
      <p:sp>
        <p:nvSpPr>
          <p:cNvPr id="4" name="Slide Number Placeholder 3"/>
          <p:cNvSpPr>
            <a:spLocks noGrp="1"/>
          </p:cNvSpPr>
          <p:nvPr>
            <p:ph type="sldNum" sz="quarter" idx="10"/>
          </p:nvPr>
        </p:nvSpPr>
        <p:spPr/>
        <p:txBody>
          <a:bodyPr/>
          <a:lstStyle/>
          <a:p>
            <a:fld id="{8DB1633B-0608-4278-8E7D-FCEBBA4ED36B}" type="slidenum">
              <a:rPr lang="en-US" smtClean="0"/>
              <a:t>10</a:t>
            </a:fld>
            <a:endParaRPr lang="en-US" dirty="0"/>
          </a:p>
        </p:txBody>
      </p:sp>
    </p:spTree>
    <p:extLst>
      <p:ext uri="{BB962C8B-B14F-4D97-AF65-F5344CB8AC3E}">
        <p14:creationId xmlns:p14="http://schemas.microsoft.com/office/powerpoint/2010/main" val="138348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you may be wondering how someone from Brooklyn NY came to be recording for eCampus Ontario…well, as you can see, I am indeed Canadian!  I am a graduate of Queens and McMaster, as well as I have a son who graduated from Trent and another currently at Dalhousie.  As I say, I am very Canadian in that my husband owns a Home Hardware….and yes, I have a solid decade under my belt as a very proud hockey mom!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worked in nursing education in Ontario, and received one of the early grants in 2004 to develop and implement a simulation program.  Yes, I have been in simulation a LONG time and I am so very excited to see the trajectory.  15 years ago it was “enough” to be able to make your SimMan desaturate…now, here we are with evidence-based best practices, certifications and designations and educational opportunities abound. </a:t>
            </a:r>
          </a:p>
        </p:txBody>
      </p:sp>
      <p:sp>
        <p:nvSpPr>
          <p:cNvPr id="4" name="Slide Number Placeholder 3"/>
          <p:cNvSpPr>
            <a:spLocks noGrp="1"/>
          </p:cNvSpPr>
          <p:nvPr>
            <p:ph type="sldNum" sz="quarter" idx="10"/>
          </p:nvPr>
        </p:nvSpPr>
        <p:spPr/>
        <p:txBody>
          <a:bodyPr/>
          <a:lstStyle/>
          <a:p>
            <a:fld id="{DC6461D9-0F7D-4D90-A102-D5EC36DF6F96}" type="slidenum">
              <a:rPr lang="en-US" smtClean="0"/>
              <a:t>2</a:t>
            </a:fld>
            <a:endParaRPr lang="en-US" dirty="0"/>
          </a:p>
        </p:txBody>
      </p:sp>
    </p:spTree>
    <p:extLst>
      <p:ext uri="{BB962C8B-B14F-4D97-AF65-F5344CB8AC3E}">
        <p14:creationId xmlns:p14="http://schemas.microsoft.com/office/powerpoint/2010/main" val="931712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73138"/>
            <a:ext cx="5486400" cy="3086100"/>
          </a:xfrm>
        </p:spPr>
      </p:sp>
      <p:sp>
        <p:nvSpPr>
          <p:cNvPr id="3" name="Notes Placeholder 2"/>
          <p:cNvSpPr>
            <a:spLocks noGrp="1"/>
          </p:cNvSpPr>
          <p:nvPr>
            <p:ph type="body" idx="1"/>
          </p:nvPr>
        </p:nvSpPr>
        <p:spPr>
          <a:xfrm>
            <a:off x="685800" y="4149090"/>
            <a:ext cx="5486400" cy="3851910"/>
          </a:xfrm>
        </p:spPr>
        <p:txBody>
          <a:bodyPr/>
          <a:lstStyle/>
          <a:p>
            <a:pPr marL="171450" indent="-171450">
              <a:buFont typeface="Arial" panose="020B0604020202020204" pitchFamily="34" charset="0"/>
              <a:buChar char="•"/>
            </a:pPr>
            <a:r>
              <a:rPr lang="en-US" dirty="0"/>
              <a:t>So prebriefing – prebriefing certainly is not a new concept, but it has, over the past few years come into its own so to speak.   Previously, ideas of prebriefing were eluded to in discussions of facilitation, or simulation design.  It more or less took the form of learners perhaps knowing their role, who to call if they needed help and how to use the defibrillator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Certainly the Covid pandemic changed so much of health professions education.  The shift to virtual environments required educators to adapt nimbly and quickly.  It was not simply a matter of throwing a few slides on a Zoom or video taping a scenario.   Some aspects of simulation easily translated, but virtual teaching does require a new and or modified skills set. </a:t>
            </a:r>
          </a:p>
          <a:p>
            <a:endParaRPr lang="en-US" dirty="0"/>
          </a:p>
          <a:p>
            <a:pPr marL="171450" indent="-171450">
              <a:buFont typeface="Arial" panose="020B0604020202020204" pitchFamily="34" charset="0"/>
              <a:buChar char="•"/>
            </a:pPr>
            <a:r>
              <a:rPr lang="en-US" dirty="0"/>
              <a:t>The literature is clear  - whether in person or virtual – the higher the level of engagement on the part of the learners, there will be deeper and more meaningful learning and ultimately transfers to the patient care setting.  </a:t>
            </a:r>
          </a:p>
          <a:p>
            <a:endParaRPr lang="en-US" dirty="0"/>
          </a:p>
          <a:p>
            <a:r>
              <a:rPr lang="en-US" dirty="0"/>
              <a:t>This presentation will provide an overview of the identified, evidence based best practices for debriefing and how these contribute to a psychologically safe learning environment, which results in more engaged and robust simulation experiences and debriefings. </a:t>
            </a:r>
          </a:p>
        </p:txBody>
      </p:sp>
      <p:sp>
        <p:nvSpPr>
          <p:cNvPr id="4" name="Slide Number Placeholder 3"/>
          <p:cNvSpPr>
            <a:spLocks noGrp="1"/>
          </p:cNvSpPr>
          <p:nvPr>
            <p:ph type="sldNum" sz="quarter" idx="10"/>
          </p:nvPr>
        </p:nvSpPr>
        <p:spPr/>
        <p:txBody>
          <a:bodyPr/>
          <a:lstStyle/>
          <a:p>
            <a:fld id="{DC6461D9-0F7D-4D90-A102-D5EC36DF6F96}" type="slidenum">
              <a:rPr lang="en-US" smtClean="0"/>
              <a:t>3</a:t>
            </a:fld>
            <a:endParaRPr lang="en-US" dirty="0"/>
          </a:p>
        </p:txBody>
      </p:sp>
    </p:spTree>
    <p:extLst>
      <p:ext uri="{BB962C8B-B14F-4D97-AF65-F5344CB8AC3E}">
        <p14:creationId xmlns:p14="http://schemas.microsoft.com/office/powerpoint/2010/main" val="1575844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is from a very recent paper which was a thematic analysis of engagement in distance debriefings.  </a:t>
            </a:r>
          </a:p>
          <a:p>
            <a:endParaRPr lang="en-US" dirty="0"/>
          </a:p>
          <a:p>
            <a:r>
              <a:rPr lang="en-US" dirty="0"/>
              <a:t>Interesting too, I was in a meeting this week where one of the participants reported the marked difference in how her students engaged in her simulation activities after she implemented a structured pre-brief.   It works! </a:t>
            </a:r>
          </a:p>
        </p:txBody>
      </p:sp>
      <p:sp>
        <p:nvSpPr>
          <p:cNvPr id="4" name="Slide Number Placeholder 3"/>
          <p:cNvSpPr>
            <a:spLocks noGrp="1"/>
          </p:cNvSpPr>
          <p:nvPr>
            <p:ph type="sldNum" sz="quarter" idx="10"/>
          </p:nvPr>
        </p:nvSpPr>
        <p:spPr/>
        <p:txBody>
          <a:bodyPr/>
          <a:lstStyle/>
          <a:p>
            <a:fld id="{8DB1633B-0608-4278-8E7D-FCEBBA4ED36B}" type="slidenum">
              <a:rPr lang="en-US" smtClean="0"/>
              <a:t>4</a:t>
            </a:fld>
            <a:endParaRPr lang="en-US" dirty="0"/>
          </a:p>
        </p:txBody>
      </p:sp>
    </p:spTree>
    <p:extLst>
      <p:ext uri="{BB962C8B-B14F-4D97-AF65-F5344CB8AC3E}">
        <p14:creationId xmlns:p14="http://schemas.microsoft.com/office/powerpoint/2010/main" val="3713615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75" y="835025"/>
            <a:ext cx="4286250" cy="2411413"/>
          </a:xfrm>
        </p:spPr>
      </p:sp>
      <p:sp>
        <p:nvSpPr>
          <p:cNvPr id="3" name="Notes Placeholder 2"/>
          <p:cNvSpPr>
            <a:spLocks noGrp="1"/>
          </p:cNvSpPr>
          <p:nvPr>
            <p:ph type="body" idx="1"/>
          </p:nvPr>
        </p:nvSpPr>
        <p:spPr>
          <a:xfrm>
            <a:off x="605790" y="3246120"/>
            <a:ext cx="5486400" cy="3771900"/>
          </a:xfrm>
        </p:spPr>
        <p:txBody>
          <a:bodyPr/>
          <a:lstStyle/>
          <a:p>
            <a:r>
              <a:rPr lang="en-US" sz="1100" dirty="0"/>
              <a:t>An Overview of the Healthcare Simulation Standards of Best Practice – Prebriefing – these elements should be adhered to regardless of medium</a:t>
            </a:r>
          </a:p>
          <a:p>
            <a:endParaRPr lang="en-US" sz="1100" b="1" u="sng" dirty="0"/>
          </a:p>
          <a:p>
            <a:r>
              <a:rPr lang="en-US" sz="1100" b="1" u="sng" dirty="0"/>
              <a:t>Universal Criteria </a:t>
            </a:r>
            <a:r>
              <a:rPr lang="en-US" sz="1100" b="1" dirty="0"/>
              <a:t>– </a:t>
            </a:r>
            <a:r>
              <a:rPr lang="en-US" sz="1100" dirty="0"/>
              <a:t>knowledgeable about the planned scenario AND best practices for facilitating a scenario – this has come through loud and clear that effective simulation will only occur with properly prepared and knowledgeable facilitators. </a:t>
            </a:r>
          </a:p>
          <a:p>
            <a:r>
              <a:rPr lang="en-US" sz="1100" dirty="0"/>
              <a:t>Like many things in simulation, </a:t>
            </a:r>
            <a:r>
              <a:rPr lang="en-US" sz="1100" b="1" dirty="0"/>
              <a:t>the Prebrief should also take into account the learning objectives and learner level and experience. </a:t>
            </a:r>
            <a:r>
              <a:rPr lang="en-US" sz="1100" dirty="0"/>
              <a:t> Novice learners will require more direction while your senior groups may be fine with just a working diagnoses. Admittedly, it is a fine balance, finding that point where you are giving just the right amount of information without impeding critical thinking but that will come as you gain familiarity with using simulation.  </a:t>
            </a:r>
          </a:p>
          <a:p>
            <a:r>
              <a:rPr lang="en-US" sz="1100" b="1" u="sng" dirty="0"/>
              <a:t>Preparation -  </a:t>
            </a:r>
            <a:r>
              <a:rPr lang="en-US" sz="1100" dirty="0"/>
              <a:t>this refers to what you want the learners to know prior to coming to the simulation experience.  If they have some basics, it should make for a better learning experience.   Perhaps you want them to review left vs. right sided CVA or ventilator settings or a certain ACLS or trauma algorithm.    These prep activities can take many forms from virtual games to plain pen and paper exercises – whatever works for you.  Some schools have  a “Ticket to ride” type system or they prepare concept maps or care plans ahead to ensure learners are prepared adequately.  </a:t>
            </a:r>
            <a:endParaRPr lang="en-US" sz="1100" b="1" u="sng" dirty="0"/>
          </a:p>
          <a:p>
            <a:r>
              <a:rPr lang="en-US" sz="1100" b="1" u="sng" dirty="0"/>
              <a:t>Briefing – </a:t>
            </a:r>
            <a:r>
              <a:rPr lang="en-US" sz="1100" dirty="0"/>
              <a:t>this is the information given just prior to the simulation event – and can take the form of roles, logistics, how equipment works (the defibrillator),do you want the learners to take a manual BP or is an automated one fine – if so how do they do it?  Where are supplies?  How can they call for help?   Where are lab values or xrays?  Any little bits of information that will help the case flow more smoothly – and you aren’t wasting valuable sim time as learners look for supplies or try to connect defib pads…..</a:t>
            </a:r>
          </a:p>
          <a:p>
            <a:r>
              <a:rPr lang="en-US" sz="1100" b="1" u="sng" dirty="0"/>
              <a:t>And finally – </a:t>
            </a:r>
            <a:r>
              <a:rPr lang="en-US" sz="1100" dirty="0"/>
              <a:t>one of the most important concepts of all…</a:t>
            </a:r>
            <a:r>
              <a:rPr lang="en-US" sz="1100" b="1" dirty="0"/>
              <a:t>Atmosphere of psychological safety</a:t>
            </a:r>
            <a:r>
              <a:rPr lang="en-US" sz="1100" dirty="0"/>
              <a:t>  </a:t>
            </a:r>
            <a:r>
              <a:rPr lang="en-US" sz="1100" b="1" dirty="0"/>
              <a:t>This is the sense learners have that they are indeed in a safe learning space and can take some risks without fear of reprisal or consequences. ..  Learners need to have this in order to openly communicate and participate.  </a:t>
            </a:r>
            <a:endParaRPr lang="en-US" sz="1100" dirty="0"/>
          </a:p>
          <a:p>
            <a:r>
              <a:rPr lang="en-US" sz="1100" b="1" dirty="0"/>
              <a:t>There’s a fantastic paper, by Jenny Rudolph and colleagues at the Centre for Medical Simulation at Harvard called “Establishing a Safe Container for Learning”.   I highly believe EVERY single person working in simulation needs to read this paper. </a:t>
            </a:r>
          </a:p>
          <a:p>
            <a:endParaRPr lang="en-US" sz="1100" dirty="0"/>
          </a:p>
        </p:txBody>
      </p:sp>
      <p:sp>
        <p:nvSpPr>
          <p:cNvPr id="4" name="Slide Number Placeholder 3"/>
          <p:cNvSpPr>
            <a:spLocks noGrp="1"/>
          </p:cNvSpPr>
          <p:nvPr>
            <p:ph type="sldNum" sz="quarter" idx="10"/>
          </p:nvPr>
        </p:nvSpPr>
        <p:spPr/>
        <p:txBody>
          <a:bodyPr/>
          <a:lstStyle/>
          <a:p>
            <a:fld id="{8DB1633B-0608-4278-8E7D-FCEBBA4ED36B}" type="slidenum">
              <a:rPr lang="en-US" smtClean="0"/>
              <a:t>5</a:t>
            </a:fld>
            <a:endParaRPr lang="en-US" dirty="0"/>
          </a:p>
        </p:txBody>
      </p:sp>
    </p:spTree>
    <p:extLst>
      <p:ext uri="{BB962C8B-B14F-4D97-AF65-F5344CB8AC3E}">
        <p14:creationId xmlns:p14="http://schemas.microsoft.com/office/powerpoint/2010/main" val="69592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954780"/>
            <a:ext cx="5486400" cy="4046220"/>
          </a:xfrm>
        </p:spPr>
        <p:txBody>
          <a:bodyPr/>
          <a:lstStyle/>
          <a:p>
            <a:endParaRPr lang="en-US" b="1" dirty="0"/>
          </a:p>
          <a:p>
            <a:endParaRPr lang="en-US" b="1" dirty="0"/>
          </a:p>
          <a:p>
            <a:r>
              <a:rPr lang="en-US" b="1" dirty="0"/>
              <a:t> </a:t>
            </a:r>
          </a:p>
          <a:p>
            <a:r>
              <a:rPr lang="en-US" dirty="0"/>
              <a:t>Adam Cheng  (from Calgary – you might be familiar with his PEARLS debriefing framework) led a prolific team in publishing  </a:t>
            </a:r>
            <a:r>
              <a:rPr lang="en-US" b="1" dirty="0"/>
              <a:t> A practical guide to virtual debriefings: communities of inquiry perspective. </a:t>
            </a:r>
            <a:r>
              <a:rPr lang="en-US" dirty="0"/>
              <a:t>In this paper, the CoI framework is applied to virtual simulation and debriefing.  CoI is a conceptual framework that was “originally developed for asynchronous, text-based online learning”.  There are 3 core elements that contribute to the learning experience (1) social presence, (2) teaching presence, and (3) cognitive presence. CoI is rooted in the principle that a strong sense of community contributes to effective virtual learning.  The 3 core elements mesh to create the a meaningful learning experience.  Here you see great Venn diagram visual in Cheng’s article to depict this framework---I highly encourage you to check it out!</a:t>
            </a:r>
          </a:p>
          <a:p>
            <a:endParaRPr lang="en-US" dirty="0"/>
          </a:p>
          <a:p>
            <a:r>
              <a:rPr lang="en-US" dirty="0"/>
              <a:t>Now, this paper was focused on debriefing, however a good prebriefing is vital to the effectiveness of the subsequent debrief.  If the learners feel psychologically safe and engaged there will be more robust and enthusiastic participation in the simulation activity and the debriefing. </a:t>
            </a:r>
          </a:p>
          <a:p>
            <a:endParaRPr lang="en-US" dirty="0"/>
          </a:p>
          <a:p>
            <a:r>
              <a:rPr lang="en-US" dirty="0"/>
              <a:t>   I’m going to review each of these core elements with respect to prebriefing</a:t>
            </a:r>
          </a:p>
          <a:p>
            <a:endParaRPr lang="en-US" dirty="0"/>
          </a:p>
        </p:txBody>
      </p:sp>
      <p:sp>
        <p:nvSpPr>
          <p:cNvPr id="4" name="Slide Number Placeholder 3"/>
          <p:cNvSpPr>
            <a:spLocks noGrp="1"/>
          </p:cNvSpPr>
          <p:nvPr>
            <p:ph type="sldNum" sz="quarter" idx="10"/>
          </p:nvPr>
        </p:nvSpPr>
        <p:spPr/>
        <p:txBody>
          <a:bodyPr/>
          <a:lstStyle/>
          <a:p>
            <a:fld id="{8DB1633B-0608-4278-8E7D-FCEBBA4ED36B}" type="slidenum">
              <a:rPr lang="en-US" smtClean="0"/>
              <a:t>6</a:t>
            </a:fld>
            <a:endParaRPr lang="en-US" dirty="0"/>
          </a:p>
        </p:txBody>
      </p:sp>
    </p:spTree>
    <p:extLst>
      <p:ext uri="{BB962C8B-B14F-4D97-AF65-F5344CB8AC3E}">
        <p14:creationId xmlns:p14="http://schemas.microsoft.com/office/powerpoint/2010/main" val="324309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34840"/>
          </a:xfrm>
        </p:spPr>
        <p:txBody>
          <a:bodyPr/>
          <a:lstStyle/>
          <a:p>
            <a:r>
              <a:rPr lang="en-US" dirty="0"/>
              <a:t>This is the sense that everyone participating feels as if they are indeed socially present, and much like traditional simulation, this is a real as possible.  	Participants need to feel as if they, and everyone else are indeed REAL people behind the screens</a:t>
            </a:r>
            <a:endParaRPr lang="en-US" b="1" dirty="0"/>
          </a:p>
          <a:p>
            <a:endParaRPr lang="en-US" b="1" dirty="0"/>
          </a:p>
          <a:p>
            <a:r>
              <a:rPr lang="en-US" dirty="0"/>
              <a:t>Social presence involves creating a forum where participants feel comfortable to openly share their thought and emotions.   The three elements of social presence are:</a:t>
            </a:r>
          </a:p>
          <a:p>
            <a:pPr marL="171450" indent="-171450">
              <a:buFontTx/>
              <a:buChar char="-"/>
            </a:pPr>
            <a:r>
              <a:rPr lang="en-US" dirty="0"/>
              <a:t>Open communication</a:t>
            </a:r>
          </a:p>
          <a:p>
            <a:pPr marL="171450" indent="-171450">
              <a:buFontTx/>
              <a:buChar char="-"/>
            </a:pPr>
            <a:r>
              <a:rPr lang="en-US" dirty="0"/>
              <a:t>Emotional expression </a:t>
            </a:r>
          </a:p>
          <a:p>
            <a:pPr marL="171450" indent="-171450">
              <a:buFontTx/>
              <a:buChar char="-"/>
            </a:pPr>
            <a:r>
              <a:rPr lang="en-US" dirty="0"/>
              <a:t>Group cohesion – trust and support of the group – psyc safety!</a:t>
            </a:r>
          </a:p>
          <a:p>
            <a:pPr marL="228600" indent="-228600">
              <a:buAutoNum type="arabicParenBoth"/>
            </a:pPr>
            <a:endParaRPr lang="en-US" dirty="0"/>
          </a:p>
          <a:p>
            <a:r>
              <a:rPr lang="en-US" b="1" dirty="0"/>
              <a:t>I don’t think we realized just how much of human communication and interaction is rooted in non-verbal activities. Transferring to a virtual platform is more than just a change of venue.  You can’t just think “well, I’m in front of camera instead of around a table…” There are certain adaptations that need to be made in order for your prebriefing to remain effective.  </a:t>
            </a:r>
            <a:endParaRPr lang="en-US" dirty="0"/>
          </a:p>
          <a:p>
            <a:r>
              <a:rPr lang="en-US" b="1" dirty="0"/>
              <a:t>Virtual is not just a physical change of platform.  It’s also having to be more explicit as we can’t rely on those little nuanced things like tone, eye contact, head bobbing and shaking, expressions, the “uh huhs”.    I used to teach a number of difference simulation education courses.   Going virtual was very difficult because I just didn’t have the energy of the room to draw upon.  </a:t>
            </a:r>
          </a:p>
          <a:p>
            <a:endParaRPr lang="en-US" b="1" dirty="0"/>
          </a:p>
          <a:p>
            <a:r>
              <a:rPr lang="en-US" b="1" dirty="0"/>
              <a:t>CAMERA ON DOES NOT EQUAL ENGAGEMENT AND CAMERA OFF DOES NOT EQUAL DISENGAGEMENT!</a:t>
            </a:r>
            <a:endParaRPr lang="en-US" dirty="0"/>
          </a:p>
          <a:p>
            <a:endParaRPr lang="en-US" dirty="0"/>
          </a:p>
          <a:p>
            <a:endParaRPr lang="en-US" dirty="0"/>
          </a:p>
          <a:p>
            <a:r>
              <a:rPr lang="en-US" b="1" dirty="0"/>
              <a:t> </a:t>
            </a:r>
            <a:endParaRPr lang="en-US" dirty="0"/>
          </a:p>
          <a:p>
            <a:r>
              <a:rPr lang="en-US" dirty="0"/>
              <a:t> </a:t>
            </a:r>
          </a:p>
          <a:p>
            <a:pPr lvl="0"/>
            <a:endParaRPr lang="en-US" b="1" dirty="0"/>
          </a:p>
        </p:txBody>
      </p:sp>
      <p:sp>
        <p:nvSpPr>
          <p:cNvPr id="4" name="Slide Number Placeholder 3"/>
          <p:cNvSpPr>
            <a:spLocks noGrp="1"/>
          </p:cNvSpPr>
          <p:nvPr>
            <p:ph type="sldNum" sz="quarter" idx="10"/>
          </p:nvPr>
        </p:nvSpPr>
        <p:spPr/>
        <p:txBody>
          <a:bodyPr/>
          <a:lstStyle/>
          <a:p>
            <a:fld id="{8DB1633B-0608-4278-8E7D-FCEBBA4ED36B}" type="slidenum">
              <a:rPr lang="en-US" smtClean="0"/>
              <a:t>7</a:t>
            </a:fld>
            <a:endParaRPr lang="en-US" dirty="0"/>
          </a:p>
        </p:txBody>
      </p:sp>
    </p:spTree>
    <p:extLst>
      <p:ext uri="{BB962C8B-B14F-4D97-AF65-F5344CB8AC3E}">
        <p14:creationId xmlns:p14="http://schemas.microsoft.com/office/powerpoint/2010/main" val="744392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Educator presence. </a:t>
            </a:r>
          </a:p>
          <a:p>
            <a:endParaRPr lang="en-US" b="1" dirty="0"/>
          </a:p>
          <a:p>
            <a:r>
              <a:rPr lang="en-US" dirty="0"/>
              <a:t>Designing and directing the activity</a:t>
            </a:r>
          </a:p>
          <a:p>
            <a:r>
              <a:rPr lang="en-US" dirty="0"/>
              <a:t>MINIMIZE technical delays – this contributes to cognitive load, which again diminishes ability to focus on the simulation at hand</a:t>
            </a:r>
          </a:p>
          <a:p>
            <a:r>
              <a:rPr lang="en-US" dirty="0"/>
              <a:t>Pilot yourself – the lighting, the audio, the time of day….my westerly facing window….</a:t>
            </a:r>
          </a:p>
          <a:p>
            <a:endParaRPr lang="en-US" dirty="0"/>
          </a:p>
        </p:txBody>
      </p:sp>
      <p:sp>
        <p:nvSpPr>
          <p:cNvPr id="4" name="Slide Number Placeholder 3"/>
          <p:cNvSpPr>
            <a:spLocks noGrp="1"/>
          </p:cNvSpPr>
          <p:nvPr>
            <p:ph type="sldNum" sz="quarter" idx="10"/>
          </p:nvPr>
        </p:nvSpPr>
        <p:spPr/>
        <p:txBody>
          <a:bodyPr/>
          <a:lstStyle/>
          <a:p>
            <a:fld id="{8DB1633B-0608-4278-8E7D-FCEBBA4ED36B}" type="slidenum">
              <a:rPr lang="en-US" smtClean="0"/>
              <a:t>8</a:t>
            </a:fld>
            <a:endParaRPr lang="en-US" dirty="0"/>
          </a:p>
        </p:txBody>
      </p:sp>
    </p:spTree>
    <p:extLst>
      <p:ext uri="{BB962C8B-B14F-4D97-AF65-F5344CB8AC3E}">
        <p14:creationId xmlns:p14="http://schemas.microsoft.com/office/powerpoint/2010/main" val="273213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Cognitive presence is about how learners construct meaning – the prebriefing is the time to give the learners the information and rules of engagement so to speak that will allow this to happen</a:t>
            </a:r>
          </a:p>
          <a:p>
            <a:endParaRPr lang="en-US" b="1" dirty="0"/>
          </a:p>
          <a:p>
            <a:r>
              <a:rPr lang="en-US" b="1" dirty="0"/>
              <a:t>Sense of comfort in collaborating with others via this platform</a:t>
            </a:r>
          </a:p>
          <a:p>
            <a:r>
              <a:rPr lang="en-US" b="1" dirty="0"/>
              <a:t>Explicitly clarify the rules of engagement – raising hands, how to speak up, chat features….</a:t>
            </a:r>
          </a:p>
          <a:p>
            <a:r>
              <a:rPr lang="en-US" b="1" dirty="0"/>
              <a:t>Facilitators are skilled in facilitating the simulation process</a:t>
            </a:r>
            <a:endParaRPr lang="en-US" dirty="0"/>
          </a:p>
        </p:txBody>
      </p:sp>
      <p:sp>
        <p:nvSpPr>
          <p:cNvPr id="4" name="Slide Number Placeholder 3"/>
          <p:cNvSpPr>
            <a:spLocks noGrp="1"/>
          </p:cNvSpPr>
          <p:nvPr>
            <p:ph type="sldNum" sz="quarter" idx="10"/>
          </p:nvPr>
        </p:nvSpPr>
        <p:spPr/>
        <p:txBody>
          <a:bodyPr/>
          <a:lstStyle/>
          <a:p>
            <a:fld id="{8DB1633B-0608-4278-8E7D-FCEBBA4ED36B}" type="slidenum">
              <a:rPr lang="en-US" smtClean="0"/>
              <a:t>9</a:t>
            </a:fld>
            <a:endParaRPr lang="en-US" dirty="0"/>
          </a:p>
        </p:txBody>
      </p:sp>
    </p:spTree>
    <p:extLst>
      <p:ext uri="{BB962C8B-B14F-4D97-AF65-F5344CB8AC3E}">
        <p14:creationId xmlns:p14="http://schemas.microsoft.com/office/powerpoint/2010/main" val="2930291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6631DCF-A5E3-4207-AC5E-278FA6BA5F58}" type="datetimeFigureOut">
              <a:rPr lang="en-US" smtClean="0"/>
              <a:t>12/9/2021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392715150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3540098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1777020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1244531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3743144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3221333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3145326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6631DCF-A5E3-4207-AC5E-278FA6BA5F58}"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236584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6631DCF-A5E3-4207-AC5E-278FA6BA5F58}"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228798883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373399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78929227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489458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1041406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164638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131451707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87255801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631DCF-A5E3-4207-AC5E-278FA6BA5F58}" type="datetimeFigureOut">
              <a:rPr lang="en-US" smtClean="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1902165-30FB-4090-AD56-262FEDEEB6D6}" type="slidenum">
              <a:rPr lang="en-US" smtClean="0"/>
              <a:t>‹#›</a:t>
            </a:fld>
            <a:endParaRPr lang="en-US" dirty="0"/>
          </a:p>
        </p:txBody>
      </p:sp>
    </p:spTree>
    <p:extLst>
      <p:ext uri="{BB962C8B-B14F-4D97-AF65-F5344CB8AC3E}">
        <p14:creationId xmlns:p14="http://schemas.microsoft.com/office/powerpoint/2010/main" val="19319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6631DCF-A5E3-4207-AC5E-278FA6BA5F58}" type="datetimeFigureOut">
              <a:rPr lang="en-US" smtClean="0"/>
              <a:t>12/9/2021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1902165-30FB-4090-AD56-262FEDEEB6D6}" type="slidenum">
              <a:rPr lang="en-US" smtClean="0"/>
              <a:t>‹#›</a:t>
            </a:fld>
            <a:endParaRPr lang="en-US" dirty="0"/>
          </a:p>
        </p:txBody>
      </p:sp>
    </p:spTree>
    <p:extLst>
      <p:ext uri="{BB962C8B-B14F-4D97-AF65-F5344CB8AC3E}">
        <p14:creationId xmlns:p14="http://schemas.microsoft.com/office/powerpoint/2010/main" val="4009209356"/>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 id="2147484297" r:id="rId15"/>
    <p:sldLayoutId id="2147484298" r:id="rId16"/>
    <p:sldLayoutId id="214748429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mailto:ehorsley@tbh.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s://doi.org/10.1186/s41077-021-00192-y"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eg"/><Relationship Id="rId4" Type="http://schemas.openxmlformats.org/officeDocument/2006/relationships/notesSlide" Target="../notesSlides/notesSlide2.xml"/><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8056" y="1285917"/>
            <a:ext cx="11155680" cy="2677648"/>
          </a:xfrm>
        </p:spPr>
        <p:txBody>
          <a:bodyPr>
            <a:normAutofit/>
          </a:bodyPr>
          <a:lstStyle/>
          <a:p>
            <a:pPr algn="ctr"/>
            <a:r>
              <a:rPr lang="en-US" sz="4800" b="1" dirty="0">
                <a:latin typeface="Calibri" panose="020F0502020204030204" pitchFamily="34" charset="0"/>
                <a:cs typeface="Calibri" panose="020F0502020204030204" pitchFamily="34" charset="0"/>
              </a:rPr>
              <a:t>A Framework for Prebriefing</a:t>
            </a:r>
          </a:p>
        </p:txBody>
      </p:sp>
      <p:sp>
        <p:nvSpPr>
          <p:cNvPr id="3" name="Subtitle 2"/>
          <p:cNvSpPr>
            <a:spLocks noGrp="1"/>
          </p:cNvSpPr>
          <p:nvPr>
            <p:ph type="subTitle" idx="1"/>
          </p:nvPr>
        </p:nvSpPr>
        <p:spPr>
          <a:xfrm>
            <a:off x="1173243" y="4247028"/>
            <a:ext cx="8825658" cy="861420"/>
          </a:xfrm>
        </p:spPr>
        <p:txBody>
          <a:bodyPr>
            <a:noAutofit/>
          </a:bodyPr>
          <a:lstStyle/>
          <a:p>
            <a:pPr>
              <a:lnSpc>
                <a:spcPct val="100000"/>
              </a:lnSpc>
              <a:spcBef>
                <a:spcPts val="0"/>
              </a:spcBef>
              <a:spcAft>
                <a:spcPts val="0"/>
              </a:spcAft>
            </a:pPr>
            <a:r>
              <a:rPr lang="en-US" sz="2800" b="1" cap="none" dirty="0">
                <a:latin typeface="Calibri Light" panose="020F0302020204030204" pitchFamily="34" charset="0"/>
                <a:cs typeface="Calibri Light" panose="020F0302020204030204" pitchFamily="34" charset="0"/>
              </a:rPr>
              <a:t>Elizabeth Horsley MSMS RN CHSE</a:t>
            </a:r>
          </a:p>
          <a:p>
            <a:pPr>
              <a:lnSpc>
                <a:spcPct val="100000"/>
              </a:lnSpc>
              <a:spcBef>
                <a:spcPts val="0"/>
              </a:spcBef>
              <a:spcAft>
                <a:spcPts val="0"/>
              </a:spcAft>
            </a:pPr>
            <a:r>
              <a:rPr lang="en-US" sz="2800" cap="none" dirty="0">
                <a:latin typeface="Calibri Light" panose="020F0302020204030204" pitchFamily="34" charset="0"/>
                <a:cs typeface="Calibri Light" panose="020F0302020204030204" pitchFamily="34" charset="0"/>
              </a:rPr>
              <a:t>Director of Simulation – The Brooklyn Hospital Center</a:t>
            </a:r>
          </a:p>
          <a:p>
            <a:pPr>
              <a:lnSpc>
                <a:spcPct val="100000"/>
              </a:lnSpc>
              <a:spcBef>
                <a:spcPts val="0"/>
              </a:spcBef>
              <a:spcAft>
                <a:spcPts val="0"/>
              </a:spcAft>
            </a:pPr>
            <a:r>
              <a:rPr lang="en-US" sz="2800" cap="none" dirty="0">
                <a:latin typeface="Calibri Light" panose="020F0302020204030204" pitchFamily="34" charset="0"/>
                <a:cs typeface="Calibri Light" panose="020F0302020204030204" pitchFamily="34" charset="0"/>
              </a:rPr>
              <a:t>Brooklyn, New York. </a:t>
            </a:r>
          </a:p>
          <a:p>
            <a:pPr>
              <a:lnSpc>
                <a:spcPct val="100000"/>
              </a:lnSpc>
              <a:spcBef>
                <a:spcPts val="0"/>
              </a:spcBef>
              <a:spcAft>
                <a:spcPts val="0"/>
              </a:spcAft>
            </a:pPr>
            <a:r>
              <a:rPr lang="en-US" sz="2800" cap="none" dirty="0">
                <a:latin typeface="Calibri Light" panose="020F0302020204030204" pitchFamily="34" charset="0"/>
                <a:cs typeface="Calibri Light" panose="020F0302020204030204" pitchFamily="34" charset="0"/>
                <a:hlinkClick r:id="rId5"/>
              </a:rPr>
              <a:t>ehorsley@tbh.org</a:t>
            </a:r>
            <a:r>
              <a:rPr lang="en-US" sz="2800" cap="none" dirty="0">
                <a:latin typeface="Calibri Light" panose="020F0302020204030204" pitchFamily="34" charset="0"/>
                <a:cs typeface="Calibri Light" panose="020F0302020204030204" pitchFamily="34" charset="0"/>
              </a:rPr>
              <a:t> </a:t>
            </a:r>
          </a:p>
        </p:txBody>
      </p:sp>
      <p:pic>
        <p:nvPicPr>
          <p:cNvPr id="4" name="Audio 3">
            <a:hlinkClick r:id="" action="ppaction://media"/>
            <a:extLst>
              <a:ext uri="{FF2B5EF4-FFF2-40B4-BE49-F238E27FC236}">
                <a16:creationId xmlns:a16="http://schemas.microsoft.com/office/drawing/2014/main" xmlns="" id="{00450FDB-E365-104C-BB34-F9FF94CA60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70673492"/>
      </p:ext>
    </p:extLst>
  </p:cSld>
  <p:clrMapOvr>
    <a:masterClrMapping/>
  </p:clrMapOvr>
  <mc:AlternateContent xmlns:mc="http://schemas.openxmlformats.org/markup-compatibility/2006" xmlns:p14="http://schemas.microsoft.com/office/powerpoint/2010/main">
    <mc:Choice Requires="p14">
      <p:transition spd="slow" p14:dur="2000" advTm="18262"/>
    </mc:Choice>
    <mc:Fallback xmlns="">
      <p:transition spd="slow" advTm="18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Light" panose="020F0302020204030204" pitchFamily="34" charset="0"/>
                <a:cs typeface="Calibri Light" panose="020F0302020204030204" pitchFamily="34" charset="0"/>
              </a:rPr>
              <a:t>References</a:t>
            </a:r>
          </a:p>
        </p:txBody>
      </p:sp>
      <p:sp>
        <p:nvSpPr>
          <p:cNvPr id="3" name="Content Placeholder 2"/>
          <p:cNvSpPr>
            <a:spLocks noGrp="1"/>
          </p:cNvSpPr>
          <p:nvPr>
            <p:ph idx="1"/>
          </p:nvPr>
        </p:nvSpPr>
        <p:spPr>
          <a:xfrm>
            <a:off x="1154954" y="2603500"/>
            <a:ext cx="8958310" cy="3416300"/>
          </a:xfrm>
        </p:spPr>
        <p:txBody>
          <a:bodyPr>
            <a:normAutofit fontScale="92500"/>
          </a:bodyPr>
          <a:lstStyle/>
          <a:p>
            <a:r>
              <a:rPr lang="en-US" dirty="0">
                <a:latin typeface="Calibri Light" panose="020F0302020204030204" pitchFamily="34" charset="0"/>
                <a:cs typeface="Calibri Light" panose="020F0302020204030204" pitchFamily="34" charset="0"/>
              </a:rPr>
              <a:t>Cheng, A., Kolbe, M., Grant, V., Eller, S., Hales, R., Symon, B., Griswold, S. &amp; Eppich, W.  </a:t>
            </a:r>
            <a:r>
              <a:rPr lang="en-US" b="1" dirty="0">
                <a:latin typeface="Calibri Light" panose="020F0302020204030204" pitchFamily="34" charset="0"/>
                <a:cs typeface="Calibri Light" panose="020F0302020204030204" pitchFamily="34" charset="0"/>
              </a:rPr>
              <a:t>A practical guide to virtual debriefings: communities of inquiry perspective.</a:t>
            </a:r>
            <a:r>
              <a:rPr lang="en-US" dirty="0">
                <a:latin typeface="Calibri Light" panose="020F0302020204030204" pitchFamily="34" charset="0"/>
                <a:cs typeface="Calibri Light" panose="020F0302020204030204" pitchFamily="34" charset="0"/>
              </a:rPr>
              <a:t> </a:t>
            </a:r>
            <a:r>
              <a:rPr lang="en-US" i="1" dirty="0">
                <a:latin typeface="Calibri Light" panose="020F0302020204030204" pitchFamily="34" charset="0"/>
                <a:cs typeface="Calibri Light" panose="020F0302020204030204" pitchFamily="34" charset="0"/>
              </a:rPr>
              <a:t>Advances in Simulation.</a:t>
            </a:r>
            <a:r>
              <a:rPr lang="en-US" dirty="0">
                <a:latin typeface="Calibri Light" panose="020F0302020204030204" pitchFamily="34" charset="0"/>
                <a:cs typeface="Calibri Light" panose="020F0302020204030204" pitchFamily="34" charset="0"/>
              </a:rPr>
              <a:t> 5,</a:t>
            </a:r>
            <a:r>
              <a:rPr lang="en-US" b="1"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18 (2020). https://doi.org/10.1186/s41077-020-00141-1</a:t>
            </a:r>
          </a:p>
          <a:p>
            <a:r>
              <a:rPr lang="en-US" dirty="0">
                <a:latin typeface="Calibri Light" panose="020F0302020204030204" pitchFamily="34" charset="0"/>
                <a:cs typeface="Calibri Light" panose="020F0302020204030204" pitchFamily="34" charset="0"/>
              </a:rPr>
              <a:t>McDermott, D., Ludlow, J., Horsley, E., &amp; Meakim, C. (2021). </a:t>
            </a:r>
            <a:r>
              <a:rPr lang="en-US" b="1" dirty="0">
                <a:latin typeface="Calibri Light" panose="020F0302020204030204" pitchFamily="34" charset="0"/>
                <a:cs typeface="Calibri Light" panose="020F0302020204030204" pitchFamily="34" charset="0"/>
              </a:rPr>
              <a:t>Healthcare Simulation Standards of Best Practice</a:t>
            </a:r>
            <a:r>
              <a:rPr lang="en-US" b="1" baseline="30000" dirty="0">
                <a:latin typeface="Calibri Light" panose="020F0302020204030204" pitchFamily="34" charset="0"/>
                <a:cs typeface="Calibri Light" panose="020F0302020204030204" pitchFamily="34" charset="0"/>
              </a:rPr>
              <a:t>TM</a:t>
            </a:r>
            <a:r>
              <a:rPr lang="en-US" b="1" dirty="0">
                <a:latin typeface="Calibri Light" panose="020F0302020204030204" pitchFamily="34" charset="0"/>
                <a:cs typeface="Calibri Light" panose="020F0302020204030204" pitchFamily="34" charset="0"/>
              </a:rPr>
              <a:t> Prebriefing: Preparation and Briefing. </a:t>
            </a:r>
            <a:r>
              <a:rPr lang="en-US" i="1" dirty="0">
                <a:latin typeface="Calibri Light" panose="020F0302020204030204" pitchFamily="34" charset="0"/>
                <a:cs typeface="Calibri Light" panose="020F0302020204030204" pitchFamily="34" charset="0"/>
              </a:rPr>
              <a:t>Clinical Simulation in Nursing,</a:t>
            </a:r>
            <a:r>
              <a:rPr lang="en-US" dirty="0">
                <a:latin typeface="Calibri Light" panose="020F0302020204030204" pitchFamily="34" charset="0"/>
                <a:cs typeface="Calibri Light" panose="020F0302020204030204" pitchFamily="34" charset="0"/>
              </a:rPr>
              <a:t> </a:t>
            </a:r>
            <a:r>
              <a:rPr lang="en-US" i="1" dirty="0">
                <a:latin typeface="Calibri Light" panose="020F0302020204030204" pitchFamily="34" charset="0"/>
                <a:cs typeface="Calibri Light" panose="020F0302020204030204" pitchFamily="34" charset="0"/>
              </a:rPr>
              <a:t>58</a:t>
            </a:r>
            <a:r>
              <a:rPr lang="en-US" dirty="0">
                <a:latin typeface="Calibri Light" panose="020F0302020204030204" pitchFamily="34" charset="0"/>
                <a:cs typeface="Calibri Light" panose="020F0302020204030204" pitchFamily="34" charset="0"/>
              </a:rPr>
              <a:t>, 9-13.</a:t>
            </a:r>
          </a:p>
          <a:p>
            <a:r>
              <a:rPr lang="en-US" dirty="0">
                <a:latin typeface="Calibri Light" panose="020F0302020204030204" pitchFamily="34" charset="0"/>
                <a:cs typeface="Calibri Light" panose="020F0302020204030204" pitchFamily="34" charset="0"/>
              </a:rPr>
              <a:t>Mosher, C.J., Morton, A. &amp; Palaganas, J.C. </a:t>
            </a:r>
            <a:r>
              <a:rPr lang="en-US" b="1" dirty="0">
                <a:latin typeface="Calibri Light" panose="020F0302020204030204" pitchFamily="34" charset="0"/>
                <a:cs typeface="Calibri Light" panose="020F0302020204030204" pitchFamily="34" charset="0"/>
              </a:rPr>
              <a:t>Perspectives of engagement in distance debriefings. </a:t>
            </a:r>
            <a:r>
              <a:rPr lang="en-US" i="1" dirty="0">
                <a:latin typeface="Calibri Light" panose="020F0302020204030204" pitchFamily="34" charset="0"/>
                <a:cs typeface="Calibri Light" panose="020F0302020204030204" pitchFamily="34" charset="0"/>
              </a:rPr>
              <a:t>Advances in Simulation</a:t>
            </a:r>
            <a:r>
              <a:rPr lang="en-US" dirty="0">
                <a:latin typeface="Calibri Light" panose="020F0302020204030204" pitchFamily="34" charset="0"/>
                <a:cs typeface="Calibri Light" panose="020F0302020204030204" pitchFamily="34" charset="0"/>
              </a:rPr>
              <a:t> 6,</a:t>
            </a:r>
            <a:r>
              <a:rPr lang="en-US" b="1"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40 (2021). </a:t>
            </a:r>
            <a:r>
              <a:rPr lang="en-US" dirty="0">
                <a:latin typeface="Calibri Light" panose="020F0302020204030204" pitchFamily="34" charset="0"/>
                <a:cs typeface="Calibri Light" panose="020F0302020204030204" pitchFamily="34" charset="0"/>
                <a:hlinkClick r:id="rId5"/>
              </a:rPr>
              <a:t>https://doi.org/10.1186/s41077-021-00192-y</a:t>
            </a: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Rudolph JW, Raemer DB, Simon R. </a:t>
            </a:r>
            <a:r>
              <a:rPr lang="en-US" b="1" dirty="0">
                <a:latin typeface="Calibri Light" panose="020F0302020204030204" pitchFamily="34" charset="0"/>
                <a:cs typeface="Calibri Light" panose="020F0302020204030204" pitchFamily="34" charset="0"/>
              </a:rPr>
              <a:t>Establishing a safe container for learning in simulation: the role of the presimulation briefing</a:t>
            </a:r>
            <a:r>
              <a:rPr lang="en-US" dirty="0">
                <a:latin typeface="Calibri Light" panose="020F0302020204030204" pitchFamily="34" charset="0"/>
                <a:cs typeface="Calibri Light" panose="020F0302020204030204" pitchFamily="34" charset="0"/>
              </a:rPr>
              <a:t>. Simulation in Healthcare. 2014 Dec;9(6):339-49. doi: 10.1097/SIH.0000000000000047. PMID: 25188485.</a:t>
            </a:r>
          </a:p>
          <a:p>
            <a:endParaRPr lang="en-US" dirty="0">
              <a:latin typeface="Calibri Light" panose="020F0302020204030204" pitchFamily="34" charset="0"/>
              <a:cs typeface="Calibri Light" panose="020F0302020204030204" pitchFamily="34" charset="0"/>
            </a:endParaRPr>
          </a:p>
        </p:txBody>
      </p:sp>
      <p:pic>
        <p:nvPicPr>
          <p:cNvPr id="4" name="Audio 3">
            <a:hlinkClick r:id="" action="ppaction://media"/>
            <a:extLst>
              <a:ext uri="{FF2B5EF4-FFF2-40B4-BE49-F238E27FC236}">
                <a16:creationId xmlns:a16="http://schemas.microsoft.com/office/drawing/2014/main" xmlns="" id="{C175394D-2B13-874C-ADFA-7EDBCE8A6B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00011230"/>
      </p:ext>
    </p:extLst>
  </p:cSld>
  <p:clrMapOvr>
    <a:masterClrMapping/>
  </p:clrMapOvr>
  <mc:AlternateContent xmlns:mc="http://schemas.openxmlformats.org/markup-compatibility/2006" xmlns:p14="http://schemas.microsoft.com/office/powerpoint/2010/main">
    <mc:Choice Requires="p14">
      <p:transition spd="slow" p14:dur="2000" advTm="40527"/>
    </mc:Choice>
    <mc:Fallback xmlns="">
      <p:transition spd="slow" advTm="4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lstStyle/>
          <a:p>
            <a:pPr marL="0" indent="0">
              <a:buNone/>
            </a:pPr>
            <a:endParaRPr lang="en-US" dirty="0"/>
          </a:p>
          <a:p>
            <a:endParaRPr lang="en-US" dirty="0"/>
          </a:p>
          <a:p>
            <a:pPr marL="0" indent="0">
              <a:buNone/>
            </a:pPr>
            <a:endParaRPr lang="en-US" dirty="0"/>
          </a:p>
        </p:txBody>
      </p:sp>
      <p:sp>
        <p:nvSpPr>
          <p:cNvPr id="2" name="AutoShape 2" descr="Image result for i am canadia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9210" y="735986"/>
            <a:ext cx="3207309" cy="1212575"/>
          </a:xfrm>
          <a:prstGeom prst="rect">
            <a:avLst/>
          </a:prstGeom>
          <a:ln w="190500" cap="sq">
            <a:solidFill>
              <a:schemeClr val="bg1">
                <a:lumMod val="5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p:cNvSpPr/>
          <p:nvPr/>
        </p:nvSpPr>
        <p:spPr>
          <a:xfrm>
            <a:off x="7551469" y="3185989"/>
            <a:ext cx="4044895" cy="3108543"/>
          </a:xfrm>
          <a:prstGeom prst="rect">
            <a:avLst/>
          </a:prstGeom>
          <a:solidFill>
            <a:schemeClr val="bg1">
              <a:lumMod val="95000"/>
            </a:schemeClr>
          </a:solidFill>
          <a:ln w="38100">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000" b="1" u="sng"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Education </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2016 -</a:t>
            </a:r>
            <a:r>
              <a:rPr lang="en-US" sz="1600" b="1" dirty="0">
                <a:latin typeface="Calibri Light" panose="020F0302020204030204" pitchFamily="34" charset="0"/>
                <a:cs typeface="Calibri Light" panose="020F0302020204030204" pitchFamily="34" charset="0"/>
              </a:rPr>
              <a:t> Master of Science in Medical and Healthcare Simulation, </a:t>
            </a:r>
            <a:r>
              <a:rPr lang="en-US" sz="1600" dirty="0">
                <a:latin typeface="Calibri Light" panose="020F0302020204030204" pitchFamily="34" charset="0"/>
                <a:cs typeface="Calibri Light" panose="020F0302020204030204" pitchFamily="34" charset="0"/>
              </a:rPr>
              <a:t>Drexel University, Philadelphia, Pennsylvania. </a:t>
            </a:r>
          </a:p>
          <a:p>
            <a:r>
              <a:rPr lang="en-US" sz="1600" dirty="0">
                <a:latin typeface="Calibri Light" panose="020F0302020204030204" pitchFamily="34" charset="0"/>
                <a:cs typeface="Calibri Light" panose="020F0302020204030204" pitchFamily="34" charset="0"/>
              </a:rPr>
              <a:t>1993 - </a:t>
            </a:r>
            <a:r>
              <a:rPr lang="en-US" sz="1600" b="1" dirty="0">
                <a:latin typeface="Calibri Light" panose="020F0302020204030204" pitchFamily="34" charset="0"/>
                <a:cs typeface="Calibri Light" panose="020F0302020204030204" pitchFamily="34" charset="0"/>
              </a:rPr>
              <a:t>Bachelor of Science in Nursing</a:t>
            </a:r>
            <a:r>
              <a:rPr lang="en-US" sz="1600" dirty="0">
                <a:latin typeface="Calibri Light" panose="020F0302020204030204" pitchFamily="34" charset="0"/>
                <a:cs typeface="Calibri Light" panose="020F0302020204030204" pitchFamily="34" charset="0"/>
              </a:rPr>
              <a:t>, McMaster University, Hamilton, Ontario.</a:t>
            </a:r>
          </a:p>
          <a:p>
            <a:r>
              <a:rPr lang="en-US" sz="1600" dirty="0">
                <a:latin typeface="Calibri Light" panose="020F0302020204030204" pitchFamily="34" charset="0"/>
                <a:cs typeface="Calibri Light" panose="020F0302020204030204" pitchFamily="34" charset="0"/>
              </a:rPr>
              <a:t>1993 - </a:t>
            </a:r>
            <a:r>
              <a:rPr lang="en-US" sz="1600" b="1" dirty="0">
                <a:latin typeface="Calibri Light" panose="020F0302020204030204" pitchFamily="34" charset="0"/>
                <a:cs typeface="Calibri Light" panose="020F0302020204030204" pitchFamily="34" charset="0"/>
              </a:rPr>
              <a:t>Operating Room Nursing Certificate</a:t>
            </a:r>
            <a:r>
              <a:rPr lang="en-US" sz="1600" dirty="0">
                <a:latin typeface="Calibri Light" panose="020F0302020204030204" pitchFamily="34" charset="0"/>
                <a:cs typeface="Calibri Light" panose="020F0302020204030204" pitchFamily="34" charset="0"/>
              </a:rPr>
              <a:t>, George Brown College. Toronto, Ontario. </a:t>
            </a:r>
          </a:p>
          <a:p>
            <a:r>
              <a:rPr lang="en-US" sz="1600" dirty="0">
                <a:latin typeface="Calibri Light" panose="020F0302020204030204" pitchFamily="34" charset="0"/>
                <a:cs typeface="Calibri Light" panose="020F0302020204030204" pitchFamily="34" charset="0"/>
              </a:rPr>
              <a:t>1989 - </a:t>
            </a:r>
            <a:r>
              <a:rPr lang="en-US" sz="1600" b="1" dirty="0">
                <a:latin typeface="Calibri Light" panose="020F0302020204030204" pitchFamily="34" charset="0"/>
                <a:cs typeface="Calibri Light" panose="020F0302020204030204" pitchFamily="34" charset="0"/>
              </a:rPr>
              <a:t>Bachelor of Arts (Honours</a:t>
            </a:r>
            <a:r>
              <a:rPr lang="en-US" sz="1600" dirty="0">
                <a:latin typeface="Calibri Light" panose="020F0302020204030204" pitchFamily="34" charset="0"/>
                <a:cs typeface="Calibri Light" panose="020F0302020204030204" pitchFamily="34" charset="0"/>
              </a:rPr>
              <a:t>), Queen’s University. Kingston, Ontario. </a:t>
            </a:r>
          </a:p>
          <a:p>
            <a:endParaRPr lang="en-US" sz="1600" dirty="0">
              <a:latin typeface="Calibri Light" panose="020F0302020204030204" pitchFamily="34" charset="0"/>
              <a:cs typeface="Calibri Light" panose="020F0302020204030204" pitchFamily="34" charset="0"/>
            </a:endParaRPr>
          </a:p>
        </p:txBody>
      </p:sp>
      <p:sp>
        <p:nvSpPr>
          <p:cNvPr id="9" name="TextBox 8"/>
          <p:cNvSpPr txBox="1"/>
          <p:nvPr/>
        </p:nvSpPr>
        <p:spPr>
          <a:xfrm flipH="1">
            <a:off x="3985248" y="2132918"/>
            <a:ext cx="3389886" cy="4339650"/>
          </a:xfrm>
          <a:prstGeom prst="rect">
            <a:avLst/>
          </a:prstGeom>
          <a:solidFill>
            <a:schemeClr val="bg1">
              <a:lumMod val="95000"/>
            </a:schemeClr>
          </a:solidFill>
          <a:ln w="38100">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u="sng"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Simulation Education</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2020 - </a:t>
            </a:r>
            <a:r>
              <a:rPr lang="en-US" sz="1600" b="1" dirty="0">
                <a:latin typeface="Calibri Light" panose="020F0302020204030204" pitchFamily="34" charset="0"/>
                <a:cs typeface="Calibri Light" panose="020F0302020204030204" pitchFamily="34" charset="0"/>
              </a:rPr>
              <a:t>Master Debriefer Course (Virtual Edition) </a:t>
            </a:r>
            <a:r>
              <a:rPr lang="en-US" sz="1600" dirty="0">
                <a:latin typeface="Calibri Light" panose="020F0302020204030204" pitchFamily="34" charset="0"/>
                <a:cs typeface="Calibri Light" panose="020F0302020204030204" pitchFamily="34" charset="0"/>
              </a:rPr>
              <a:t>The Debriefing Academy. </a:t>
            </a:r>
          </a:p>
          <a:p>
            <a:r>
              <a:rPr lang="en-US" sz="1600" dirty="0">
                <a:latin typeface="Calibri Light" panose="020F0302020204030204" pitchFamily="34" charset="0"/>
                <a:cs typeface="Calibri Light" panose="020F0302020204030204" pitchFamily="34" charset="0"/>
              </a:rPr>
              <a:t>2018 - </a:t>
            </a:r>
            <a:r>
              <a:rPr lang="en-US" sz="1600" b="1" dirty="0">
                <a:latin typeface="Calibri Light" panose="020F0302020204030204" pitchFamily="34" charset="0"/>
                <a:cs typeface="Calibri Light" panose="020F0302020204030204" pitchFamily="34" charset="0"/>
              </a:rPr>
              <a:t>Interprofessional Education Collaborative (IPEC) Spring Education Institute, </a:t>
            </a:r>
            <a:r>
              <a:rPr lang="en-US" sz="1600" dirty="0">
                <a:latin typeface="Calibri Light" panose="020F0302020204030204" pitchFamily="34" charset="0"/>
                <a:cs typeface="Calibri Light" panose="020F0302020204030204" pitchFamily="34" charset="0"/>
              </a:rPr>
              <a:t>Washington, DC. </a:t>
            </a:r>
          </a:p>
          <a:p>
            <a:r>
              <a:rPr lang="en-US" sz="1600" dirty="0">
                <a:latin typeface="Calibri Light" panose="020F0302020204030204" pitchFamily="34" charset="0"/>
                <a:cs typeface="Calibri Light" panose="020F0302020204030204" pitchFamily="34" charset="0"/>
              </a:rPr>
              <a:t>2017 - </a:t>
            </a:r>
            <a:r>
              <a:rPr lang="en-US" sz="1600" b="1" dirty="0">
                <a:latin typeface="Calibri Light" panose="020F0302020204030204" pitchFamily="34" charset="0"/>
                <a:cs typeface="Calibri Light" panose="020F0302020204030204" pitchFamily="34" charset="0"/>
              </a:rPr>
              <a:t>Designing and Implementing Simulation-Based Mastery Learning, </a:t>
            </a:r>
            <a:r>
              <a:rPr lang="en-US" sz="1600" dirty="0">
                <a:latin typeface="Calibri Light" panose="020F0302020204030204" pitchFamily="34" charset="0"/>
                <a:cs typeface="Calibri Light" panose="020F0302020204030204" pitchFamily="34" charset="0"/>
              </a:rPr>
              <a:t> Northwestern University, Chicago. </a:t>
            </a:r>
          </a:p>
          <a:p>
            <a:r>
              <a:rPr lang="en-US" sz="1600" dirty="0">
                <a:latin typeface="Calibri Light" panose="020F0302020204030204" pitchFamily="34" charset="0"/>
                <a:cs typeface="Calibri Light" panose="020F0302020204030204" pitchFamily="34" charset="0"/>
              </a:rPr>
              <a:t>2015 - </a:t>
            </a:r>
            <a:r>
              <a:rPr lang="en-US" sz="1600" b="1" dirty="0">
                <a:latin typeface="Calibri Light" panose="020F0302020204030204" pitchFamily="34" charset="0"/>
                <a:cs typeface="Calibri Light" panose="020F0302020204030204" pitchFamily="34" charset="0"/>
              </a:rPr>
              <a:t>Comprehensive Instructor Workshop, </a:t>
            </a:r>
            <a:r>
              <a:rPr lang="en-US" sz="1600" dirty="0">
                <a:latin typeface="Calibri Light" panose="020F0302020204030204" pitchFamily="34" charset="0"/>
                <a:cs typeface="Calibri Light" panose="020F0302020204030204" pitchFamily="34" charset="0"/>
              </a:rPr>
              <a:t>Center for Medical Simulation, Boston.</a:t>
            </a:r>
          </a:p>
          <a:p>
            <a:r>
              <a:rPr lang="en-US" sz="1600" dirty="0">
                <a:latin typeface="Calibri Light" panose="020F0302020204030204" pitchFamily="34" charset="0"/>
                <a:cs typeface="Calibri Light" panose="020F0302020204030204" pitchFamily="34" charset="0"/>
              </a:rPr>
              <a:t>2015 - </a:t>
            </a:r>
            <a:r>
              <a:rPr lang="en-US" sz="1600" b="1" dirty="0">
                <a:latin typeface="Calibri Light" panose="020F0302020204030204" pitchFamily="34" charset="0"/>
                <a:cs typeface="Calibri Light" panose="020F0302020204030204" pitchFamily="34" charset="0"/>
              </a:rPr>
              <a:t>Certified Healthcare Simulation Educator (CHSE) </a:t>
            </a:r>
            <a:r>
              <a:rPr lang="en-US" sz="1600" dirty="0">
                <a:latin typeface="Calibri Light" panose="020F0302020204030204" pitchFamily="34" charset="0"/>
                <a:cs typeface="Calibri Light" panose="020F0302020204030204" pitchFamily="34" charset="0"/>
              </a:rPr>
              <a:t>– Society for Simulation in Healthcare. </a:t>
            </a:r>
          </a:p>
          <a:p>
            <a:endParaRPr lang="en-US" sz="1600" dirty="0">
              <a:latin typeface="Calibri Light" panose="020F0302020204030204" pitchFamily="34" charset="0"/>
              <a:cs typeface="Calibri Light" panose="020F0302020204030204" pitchFamily="34" charset="0"/>
            </a:endParaRPr>
          </a:p>
        </p:txBody>
      </p:sp>
      <p:sp>
        <p:nvSpPr>
          <p:cNvPr id="10" name="TextBox 9"/>
          <p:cNvSpPr txBox="1"/>
          <p:nvPr/>
        </p:nvSpPr>
        <p:spPr>
          <a:xfrm>
            <a:off x="660093" y="3856467"/>
            <a:ext cx="3209212" cy="2431435"/>
          </a:xfrm>
          <a:prstGeom prst="rect">
            <a:avLst/>
          </a:prstGeom>
          <a:solidFill>
            <a:schemeClr val="bg1">
              <a:lumMod val="95000"/>
            </a:schemeClr>
          </a:solidFill>
          <a:ln w="38100">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u="sng"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Work </a:t>
            </a:r>
          </a:p>
          <a:p>
            <a:pPr algn="ctr"/>
            <a:endParaRPr lang="en-US" sz="2000" b="1" u="sng"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1993-2001 - </a:t>
            </a:r>
            <a:r>
              <a:rPr lang="en-US" sz="1600" b="1" dirty="0">
                <a:latin typeface="Calibri Light" panose="020F0302020204030204" pitchFamily="34" charset="0"/>
                <a:cs typeface="Calibri Light" panose="020F0302020204030204" pitchFamily="34" charset="0"/>
              </a:rPr>
              <a:t>OR/PACU Nurse</a:t>
            </a:r>
          </a:p>
          <a:p>
            <a:r>
              <a:rPr lang="en-US" sz="1600" dirty="0">
                <a:latin typeface="Calibri Light" panose="020F0302020204030204" pitchFamily="34" charset="0"/>
                <a:cs typeface="Calibri Light" panose="020F0302020204030204" pitchFamily="34" charset="0"/>
              </a:rPr>
              <a:t>2003-2016 - </a:t>
            </a:r>
            <a:r>
              <a:rPr lang="en-US" sz="1600" b="1" dirty="0">
                <a:latin typeface="Calibri Light" panose="020F0302020204030204" pitchFamily="34" charset="0"/>
                <a:cs typeface="Calibri Light" panose="020F0302020204030204" pitchFamily="34" charset="0"/>
              </a:rPr>
              <a:t>Undergraduate Nursing – Nursing Learning Resource Centre Coordinator</a:t>
            </a:r>
          </a:p>
          <a:p>
            <a:r>
              <a:rPr lang="en-US" sz="1600" dirty="0">
                <a:latin typeface="Calibri Light" panose="020F0302020204030204" pitchFamily="34" charset="0"/>
                <a:cs typeface="Calibri Light" panose="020F0302020204030204" pitchFamily="34" charset="0"/>
              </a:rPr>
              <a:t>2017 - </a:t>
            </a:r>
            <a:r>
              <a:rPr lang="en-US" sz="1600" b="1" dirty="0">
                <a:latin typeface="Calibri Light" panose="020F0302020204030204" pitchFamily="34" charset="0"/>
                <a:cs typeface="Calibri Light" panose="020F0302020204030204" pitchFamily="34" charset="0"/>
              </a:rPr>
              <a:t>Director of Simulation, The Brooklyn Hospital Center</a:t>
            </a:r>
          </a:p>
          <a:p>
            <a:endParaRPr lang="en-US" sz="1600" b="1" dirty="0">
              <a:latin typeface="Calibri Light" panose="020F0302020204030204" pitchFamily="34" charset="0"/>
              <a:cs typeface="Calibri Light" panose="020F0302020204030204" pitchFamily="34" charset="0"/>
            </a:endParaRPr>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8870" r="3918" b="29684"/>
          <a:stretch/>
        </p:blipFill>
        <p:spPr>
          <a:xfrm>
            <a:off x="7518717" y="1512835"/>
            <a:ext cx="1863023" cy="803657"/>
          </a:xfrm>
          <a:prstGeom prst="rect">
            <a:avLst/>
          </a:prstGeom>
          <a:ln w="9525">
            <a:solidFill>
              <a:schemeClr val="bg1">
                <a:lumMod val="50000"/>
              </a:schemeClr>
            </a:solidFill>
          </a:ln>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1469" y="2415791"/>
            <a:ext cx="1812858" cy="599637"/>
          </a:xfrm>
          <a:prstGeom prst="rect">
            <a:avLst/>
          </a:prstGeom>
          <a:ln>
            <a:solidFill>
              <a:schemeClr val="bg1">
                <a:lumMod val="50000"/>
              </a:schemeClr>
            </a:solidFill>
          </a:ln>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6167" y="2060078"/>
            <a:ext cx="922831" cy="922831"/>
          </a:xfrm>
          <a:prstGeom prst="rect">
            <a:avLst/>
          </a:prstGeom>
          <a:ln>
            <a:solidFill>
              <a:schemeClr val="bg1">
                <a:lumMod val="50000"/>
              </a:schemeClr>
            </a:solidFill>
          </a:ln>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2231" y="893504"/>
            <a:ext cx="1791345" cy="2697131"/>
          </a:xfrm>
          <a:prstGeom prst="rect">
            <a:avLst/>
          </a:prstGeom>
          <a:ln w="88900" cap="sq" cmpd="thickThin">
            <a:solidFill>
              <a:schemeClr val="bg1">
                <a:lumMod val="50000"/>
              </a:schemeClr>
            </a:solidFill>
            <a:prstDash val="solid"/>
            <a:miter lim="800000"/>
          </a:ln>
          <a:effectLst>
            <a:innerShdw blurRad="76200">
              <a:srgbClr val="000000"/>
            </a:innerShdw>
          </a:effectLst>
        </p:spPr>
      </p:pic>
      <p:pic>
        <p:nvPicPr>
          <p:cNvPr id="2050" name="Picture 2" descr="Queen&amp;#39;s Logo and Wordmarks | Queen&amp;#39;s Universit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18717" y="422046"/>
            <a:ext cx="1332267" cy="1013078"/>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1" name="AutoShape 4" descr="McMaster University Logo PNG Transparent – Brands Logos"/>
          <p:cNvSpPr>
            <a:spLocks noChangeAspect="1" noChangeArrowheads="1"/>
          </p:cNvSpPr>
          <p:nvPr/>
        </p:nvSpPr>
        <p:spPr bwMode="auto">
          <a:xfrm>
            <a:off x="416685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6" descr="McMaster University Logo PNG Transparent – Brands Log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8" descr="McMaster University Logo PNG Transparent – Brands Log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10" descr="McMaster University - Wikiped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AutoShape 12" descr="McMaster University - Wikipedi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AutoShape 14" descr="McMaster University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3916" y="1658419"/>
            <a:ext cx="1316146" cy="1316146"/>
          </a:xfrm>
          <a:prstGeom prst="rect">
            <a:avLst/>
          </a:prstGeom>
          <a:ln>
            <a:solidFill>
              <a:schemeClr val="bg1">
                <a:lumMod val="50000"/>
              </a:schemeClr>
            </a:solidFill>
          </a:ln>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404" y="2599110"/>
            <a:ext cx="1061264" cy="1066002"/>
          </a:xfrm>
          <a:prstGeom prst="rect">
            <a:avLst/>
          </a:prstGeom>
          <a:ln w="9525">
            <a:solidFill>
              <a:schemeClr val="bg1">
                <a:lumMod val="50000"/>
              </a:schemeClr>
            </a:solidFill>
          </a:ln>
        </p:spPr>
      </p:pic>
      <p:pic>
        <p:nvPicPr>
          <p:cNvPr id="7" name="Audio 6">
            <a:hlinkClick r:id="" action="ppaction://media"/>
            <a:extLst>
              <a:ext uri="{FF2B5EF4-FFF2-40B4-BE49-F238E27FC236}">
                <a16:creationId xmlns:a16="http://schemas.microsoft.com/office/drawing/2014/main" xmlns="" id="{C7D57451-77C5-DC45-B4E6-D0ED864DFB1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699818"/>
      </p:ext>
    </p:extLst>
  </p:cSld>
  <p:clrMapOvr>
    <a:masterClrMapping/>
  </p:clrMapOvr>
  <mc:AlternateContent xmlns:mc="http://schemas.openxmlformats.org/markup-compatibility/2006" xmlns:p14="http://schemas.microsoft.com/office/powerpoint/2010/main">
    <mc:Choice Requires="p14">
      <p:transition spd="slow" p14:dur="2000" advTm="76707"/>
    </mc:Choice>
    <mc:Fallback xmlns="">
      <p:transition spd="slow" advTm="76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latin typeface="Calibri Light" panose="020F0302020204030204" pitchFamily="34" charset="0"/>
                <a:cs typeface="Calibri Light" panose="020F0302020204030204" pitchFamily="34" charset="0"/>
              </a:rPr>
              <a:t>Learning Objectives</a:t>
            </a:r>
          </a:p>
        </p:txBody>
      </p:sp>
      <p:sp>
        <p:nvSpPr>
          <p:cNvPr id="5" name="Content Placeholder 4"/>
          <p:cNvSpPr>
            <a:spLocks noGrp="1"/>
          </p:cNvSpPr>
          <p:nvPr>
            <p:ph idx="1"/>
          </p:nvPr>
        </p:nvSpPr>
        <p:spPr>
          <a:xfrm>
            <a:off x="1154955" y="2575488"/>
            <a:ext cx="9360646" cy="4068769"/>
          </a:xfrm>
        </p:spPr>
        <p:txBody>
          <a:bodyPr>
            <a:normAutofit fontScale="85000" lnSpcReduction="10000"/>
          </a:bodyPr>
          <a:lstStyle/>
          <a:p>
            <a:pPr>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List best practices for pre-briefing in face-to-face and in virtual environments.</a:t>
            </a:r>
          </a:p>
          <a:p>
            <a:pPr>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Discuss how an effective prebriefing contributes to a psychologically safe learning environment.</a:t>
            </a:r>
          </a:p>
          <a:p>
            <a:pPr marL="0" indent="0">
              <a:buNone/>
            </a:pPr>
            <a:endParaRPr lang="en-US" altLang="en-US" sz="3600" b="1" dirty="0">
              <a:solidFill>
                <a:schemeClr val="accent1"/>
              </a:solidFill>
              <a:latin typeface="Calibri Light" panose="020F0302020204030204" pitchFamily="34" charset="0"/>
              <a:cs typeface="Calibri Light" panose="020F0302020204030204" pitchFamily="34" charset="0"/>
            </a:endParaRPr>
          </a:p>
          <a:p>
            <a:pPr marL="0" indent="0">
              <a:buNone/>
            </a:pPr>
            <a:r>
              <a:rPr lang="en-US" altLang="en-US" sz="3600" b="1" dirty="0">
                <a:solidFill>
                  <a:schemeClr val="accent1"/>
                </a:solidFill>
                <a:latin typeface="Calibri Light" panose="020F0302020204030204" pitchFamily="34" charset="0"/>
                <a:cs typeface="Calibri Light" panose="020F0302020204030204" pitchFamily="34" charset="0"/>
              </a:rPr>
              <a:t>“The learner should know the context within which they will be expected to learn or perform…” </a:t>
            </a:r>
            <a:r>
              <a:rPr lang="en-US" altLang="en-US" sz="3600" dirty="0">
                <a:solidFill>
                  <a:schemeClr val="accent1"/>
                </a:solidFill>
                <a:latin typeface="Calibri Light" panose="020F0302020204030204" pitchFamily="34" charset="0"/>
                <a:cs typeface="Calibri Light" panose="020F0302020204030204" pitchFamily="34" charset="0"/>
              </a:rPr>
              <a:t>(Dr. Kim Leighton)</a:t>
            </a:r>
            <a:r>
              <a:rPr lang="en-US" sz="3600" dirty="0">
                <a:latin typeface="Calibri Light" panose="020F0302020204030204" pitchFamily="34" charset="0"/>
                <a:cs typeface="Calibri Light" panose="020F0302020204030204" pitchFamily="34" charset="0"/>
              </a:rPr>
              <a:t/>
            </a:r>
            <a:br>
              <a:rPr lang="en-US" sz="3600" dirty="0">
                <a:latin typeface="Calibri Light" panose="020F0302020204030204" pitchFamily="34" charset="0"/>
                <a:cs typeface="Calibri Light" panose="020F0302020204030204" pitchFamily="34" charset="0"/>
              </a:rPr>
            </a:br>
            <a:endParaRPr lang="en-US" sz="3600" dirty="0">
              <a:latin typeface="Calibri Light" panose="020F0302020204030204" pitchFamily="34" charset="0"/>
              <a:cs typeface="Calibri Light" panose="020F0302020204030204" pitchFamily="34" charset="0"/>
            </a:endParaRPr>
          </a:p>
        </p:txBody>
      </p:sp>
      <p:pic>
        <p:nvPicPr>
          <p:cNvPr id="10" name="Audio 9">
            <a:hlinkClick r:id="" action="ppaction://media"/>
            <a:extLst>
              <a:ext uri="{FF2B5EF4-FFF2-40B4-BE49-F238E27FC236}">
                <a16:creationId xmlns:a16="http://schemas.microsoft.com/office/drawing/2014/main" xmlns="" id="{37A179F0-AAD0-E34A-BF9E-8EB6081DB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7019317"/>
      </p:ext>
    </p:extLst>
  </p:cSld>
  <p:clrMapOvr>
    <a:masterClrMapping/>
  </p:clrMapOvr>
  <mc:AlternateContent xmlns:mc="http://schemas.openxmlformats.org/markup-compatibility/2006" xmlns:p14="http://schemas.microsoft.com/office/powerpoint/2010/main">
    <mc:Choice Requires="p14">
      <p:transition spd="slow" p14:dur="2000" advTm="110998"/>
    </mc:Choice>
    <mc:Fallback xmlns="">
      <p:transition spd="slow" advTm="11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24803" y="2685796"/>
            <a:ext cx="7257526" cy="3416300"/>
          </a:xfrm>
        </p:spPr>
        <p:txBody>
          <a:bodyPr/>
          <a:lstStyle/>
          <a:p>
            <a:r>
              <a:rPr lang="en-US" sz="2400" i="1" dirty="0">
                <a:latin typeface="Calibri Light" panose="020F0302020204030204" pitchFamily="34" charset="0"/>
                <a:cs typeface="Calibri Light" panose="020F0302020204030204" pitchFamily="34" charset="0"/>
              </a:rPr>
              <a:t>“…we needed to do a more sophisticated prebrief.  And when we did the more sophisticated prebriefing we got more interaction…just to kind of give them that warning short that this is a very different style of simulation than what they’re used to and also just being very specific about the flow.”</a:t>
            </a:r>
            <a:r>
              <a:rPr lang="en-US" i="1" dirty="0">
                <a:latin typeface="Calibri Light" panose="020F0302020204030204" pitchFamily="34" charset="0"/>
                <a:cs typeface="Calibri Light" panose="020F0302020204030204" pitchFamily="34" charset="0"/>
              </a:rPr>
              <a:t>  </a:t>
            </a:r>
          </a:p>
          <a:p>
            <a:pPr marL="0" indent="0">
              <a:buNone/>
            </a:pPr>
            <a:r>
              <a:rPr lang="en-US" i="1" dirty="0">
                <a:latin typeface="Calibri Light" panose="020F0302020204030204" pitchFamily="34" charset="0"/>
                <a:cs typeface="Calibri Light" panose="020F0302020204030204" pitchFamily="34" charset="0"/>
              </a:rPr>
              <a:t>	(Mosher, Morton &amp; Palaganas, 2021, p. 9). </a:t>
            </a:r>
          </a:p>
        </p:txBody>
      </p:sp>
      <p:pic>
        <p:nvPicPr>
          <p:cNvPr id="4" name="Audio 3">
            <a:hlinkClick r:id="" action="ppaction://media"/>
            <a:extLst>
              <a:ext uri="{FF2B5EF4-FFF2-40B4-BE49-F238E27FC236}">
                <a16:creationId xmlns:a16="http://schemas.microsoft.com/office/drawing/2014/main" xmlns="" id="{006FE94C-3A1D-8440-966A-84AC901A99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1110972"/>
      </p:ext>
    </p:extLst>
  </p:cSld>
  <p:clrMapOvr>
    <a:masterClrMapping/>
  </p:clrMapOvr>
  <mc:AlternateContent xmlns:mc="http://schemas.openxmlformats.org/markup-compatibility/2006" xmlns:p14="http://schemas.microsoft.com/office/powerpoint/2010/main">
    <mc:Choice Requires="p14">
      <p:transition spd="slow" p14:dur="2000" advTm="46879"/>
    </mc:Choice>
    <mc:Fallback xmlns="">
      <p:transition spd="slow" advTm="46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23659582"/>
              </p:ext>
            </p:extLst>
          </p:nvPr>
        </p:nvGraphicFramePr>
        <p:xfrm>
          <a:off x="1775987" y="728761"/>
          <a:ext cx="8526732" cy="5448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6176513" y="5969479"/>
            <a:ext cx="184731" cy="369332"/>
          </a:xfrm>
          <a:prstGeom prst="rect">
            <a:avLst/>
          </a:prstGeom>
          <a:noFill/>
        </p:spPr>
        <p:txBody>
          <a:bodyPr wrap="none" rtlCol="0">
            <a:spAutoFit/>
          </a:bodyPr>
          <a:lstStyle/>
          <a:p>
            <a:endParaRPr lang="en-US" dirty="0"/>
          </a:p>
        </p:txBody>
      </p:sp>
      <p:sp>
        <p:nvSpPr>
          <p:cNvPr id="6" name="TextBox 5"/>
          <p:cNvSpPr txBox="1"/>
          <p:nvPr/>
        </p:nvSpPr>
        <p:spPr>
          <a:xfrm>
            <a:off x="4822165" y="5814204"/>
            <a:ext cx="6314535" cy="738664"/>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McDermott, D., Ludlow, J., Horsley, E., &amp; Meakim, C. (2021). </a:t>
            </a:r>
            <a:r>
              <a:rPr lang="en-US" sz="1400" b="1" dirty="0">
                <a:latin typeface="Calibri Light" panose="020F0302020204030204" pitchFamily="34" charset="0"/>
                <a:cs typeface="Calibri Light" panose="020F0302020204030204" pitchFamily="34" charset="0"/>
              </a:rPr>
              <a:t>Healthcare Simulation Standards of Best Practice</a:t>
            </a:r>
            <a:r>
              <a:rPr lang="en-US" sz="1400" b="1" baseline="30000" dirty="0">
                <a:latin typeface="Calibri Light" panose="020F0302020204030204" pitchFamily="34" charset="0"/>
                <a:cs typeface="Calibri Light" panose="020F0302020204030204" pitchFamily="34" charset="0"/>
              </a:rPr>
              <a:t>TM</a:t>
            </a:r>
            <a:r>
              <a:rPr lang="en-US" sz="1400" b="1" dirty="0">
                <a:latin typeface="Calibri Light" panose="020F0302020204030204" pitchFamily="34" charset="0"/>
                <a:cs typeface="Calibri Light" panose="020F0302020204030204" pitchFamily="34" charset="0"/>
              </a:rPr>
              <a:t> Prebriefing: Preparation and Briefing. </a:t>
            </a:r>
            <a:r>
              <a:rPr lang="en-US" sz="1400" b="1" i="1" dirty="0">
                <a:latin typeface="Calibri Light" panose="020F0302020204030204" pitchFamily="34" charset="0"/>
                <a:cs typeface="Calibri Light" panose="020F0302020204030204" pitchFamily="34" charset="0"/>
              </a:rPr>
              <a:t>C</a:t>
            </a:r>
            <a:r>
              <a:rPr lang="en-US" sz="1400" i="1" dirty="0">
                <a:latin typeface="Calibri Light" panose="020F0302020204030204" pitchFamily="34" charset="0"/>
                <a:cs typeface="Calibri Light" panose="020F0302020204030204" pitchFamily="34" charset="0"/>
              </a:rPr>
              <a:t>linical Simulation in Nursing,</a:t>
            </a:r>
            <a:r>
              <a:rPr lang="en-US" sz="1400" dirty="0">
                <a:latin typeface="Calibri Light" panose="020F0302020204030204" pitchFamily="34" charset="0"/>
                <a:cs typeface="Calibri Light" panose="020F0302020204030204" pitchFamily="34" charset="0"/>
              </a:rPr>
              <a:t> </a:t>
            </a:r>
            <a:r>
              <a:rPr lang="en-US" sz="1400" i="1" dirty="0">
                <a:latin typeface="Calibri Light" panose="020F0302020204030204" pitchFamily="34" charset="0"/>
                <a:cs typeface="Calibri Light" panose="020F0302020204030204" pitchFamily="34" charset="0"/>
              </a:rPr>
              <a:t>58</a:t>
            </a:r>
            <a:r>
              <a:rPr lang="en-US" sz="1400" dirty="0">
                <a:latin typeface="Calibri Light" panose="020F0302020204030204" pitchFamily="34" charset="0"/>
                <a:cs typeface="Calibri Light" panose="020F0302020204030204" pitchFamily="34" charset="0"/>
              </a:rPr>
              <a:t>, 9-13.</a:t>
            </a:r>
          </a:p>
        </p:txBody>
      </p:sp>
      <p:pic>
        <p:nvPicPr>
          <p:cNvPr id="3" name="Audio 2">
            <a:hlinkClick r:id="" action="ppaction://media"/>
            <a:extLst>
              <a:ext uri="{FF2B5EF4-FFF2-40B4-BE49-F238E27FC236}">
                <a16:creationId xmlns:a16="http://schemas.microsoft.com/office/drawing/2014/main" xmlns="" id="{9DEE07BB-C249-0045-843D-1EE92248F7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5193871"/>
      </p:ext>
    </p:extLst>
  </p:cSld>
  <p:clrMapOvr>
    <a:masterClrMapping/>
  </p:clrMapOvr>
  <mc:AlternateContent xmlns:mc="http://schemas.openxmlformats.org/markup-compatibility/2006" xmlns:p14="http://schemas.microsoft.com/office/powerpoint/2010/main">
    <mc:Choice Requires="p14">
      <p:transition spd="slow" p14:dur="2000" advTm="387279"/>
    </mc:Choice>
    <mc:Fallback xmlns="">
      <p:transition spd="slow" advTm="38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Light" panose="020F0302020204030204" pitchFamily="34" charset="0"/>
                <a:cs typeface="Calibri Light" panose="020F0302020204030204" pitchFamily="34" charset="0"/>
              </a:rPr>
              <a:t>Communities of Inquiry (CoI) Framework</a:t>
            </a:r>
          </a:p>
        </p:txBody>
      </p:sp>
      <p:pic>
        <p:nvPicPr>
          <p:cNvPr id="1026" name="Picture 2" descr="Fig. 1"/>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073702" y="2461659"/>
            <a:ext cx="5658818" cy="419822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xmlns="" id="{659449D4-43A9-B946-A3DF-7B3FE9F99E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90645806"/>
      </p:ext>
    </p:extLst>
  </p:cSld>
  <p:clrMapOvr>
    <a:masterClrMapping/>
  </p:clrMapOvr>
  <mc:AlternateContent xmlns:mc="http://schemas.openxmlformats.org/markup-compatibility/2006" xmlns:p14="http://schemas.microsoft.com/office/powerpoint/2010/main">
    <mc:Choice Requires="p14">
      <p:transition spd="slow" p14:dur="2000" advTm="139030"/>
    </mc:Choice>
    <mc:Fallback xmlns="">
      <p:transition spd="slow" advTm="139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latin typeface="Calibri Light" panose="020F0302020204030204" pitchFamily="34" charset="0"/>
                <a:cs typeface="Calibri Light" panose="020F0302020204030204" pitchFamily="34" charset="0"/>
              </a:rPr>
              <a:t>CoI – Key Elements – Social Presence</a:t>
            </a:r>
          </a:p>
        </p:txBody>
      </p:sp>
      <p:sp>
        <p:nvSpPr>
          <p:cNvPr id="5" name="Text Placeholder 4"/>
          <p:cNvSpPr>
            <a:spLocks noGrp="1"/>
          </p:cNvSpPr>
          <p:nvPr>
            <p:ph type="body" idx="1"/>
          </p:nvPr>
        </p:nvSpPr>
        <p:spPr>
          <a:xfrm>
            <a:off x="545911" y="2402332"/>
            <a:ext cx="4825157" cy="441452"/>
          </a:xfrm>
        </p:spPr>
        <p:txBody>
          <a:bodyPr/>
          <a:lstStyle/>
          <a:p>
            <a:r>
              <a:rPr lang="en-US" b="1" dirty="0">
                <a:latin typeface="Calibri Light" panose="020F0302020204030204" pitchFamily="34" charset="0"/>
                <a:cs typeface="Calibri Light" panose="020F0302020204030204" pitchFamily="34" charset="0"/>
              </a:rPr>
              <a:t>Barriers</a:t>
            </a:r>
          </a:p>
        </p:txBody>
      </p:sp>
      <p:sp>
        <p:nvSpPr>
          <p:cNvPr id="15" name="Rectangle 2"/>
          <p:cNvSpPr>
            <a:spLocks noGrp="1" noChangeArrowheads="1"/>
          </p:cNvSpPr>
          <p:nvPr>
            <p:ph sz="half" idx="2"/>
          </p:nvPr>
        </p:nvSpPr>
        <p:spPr bwMode="auto">
          <a:xfrm>
            <a:off x="458075" y="2843784"/>
            <a:ext cx="4752070" cy="419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nSpc>
                <a:spcPct val="107000"/>
              </a:lnSpc>
              <a:spcBef>
                <a:spcPts val="0"/>
              </a:spcBef>
              <a:buFont typeface="Arial" panose="020B0604020202020204" pitchFamily="34" charset="0"/>
              <a:buChar char="•"/>
            </a:pPr>
            <a:r>
              <a:rPr lang="en-US"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Computer interfaces interfering with eye contact</a:t>
            </a:r>
          </a:p>
          <a:p>
            <a:pPr lvl="0">
              <a:lnSpc>
                <a:spcPct val="107000"/>
              </a:lnSpc>
              <a:spcBef>
                <a:spcPts val="0"/>
              </a:spcBef>
              <a:buFont typeface="Arial" panose="020B0604020202020204" pitchFamily="34" charset="0"/>
              <a:buChar char="•"/>
            </a:pPr>
            <a:r>
              <a:rPr lang="en-US"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Directionality of gaze – conveying empathy, validation…?</a:t>
            </a:r>
          </a:p>
          <a:p>
            <a:pPr>
              <a:lnSpc>
                <a:spcPct val="107000"/>
              </a:lnSpc>
              <a:spcBef>
                <a:spcPts val="0"/>
              </a:spcBef>
              <a:buFont typeface="Arial" panose="020B0604020202020204" pitchFamily="34" charset="0"/>
              <a:buChar char="•"/>
            </a:pPr>
            <a:r>
              <a:rPr lang="en-US"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Unable to read body language </a:t>
            </a:r>
          </a:p>
          <a:p>
            <a:pPr lvl="0">
              <a:lnSpc>
                <a:spcPct val="107000"/>
              </a:lnSpc>
              <a:spcBef>
                <a:spcPts val="0"/>
              </a:spcBef>
              <a:buFont typeface="Arial" panose="020B0604020202020204" pitchFamily="34" charset="0"/>
              <a:buChar char="•"/>
            </a:pPr>
            <a:r>
              <a:rPr lang="en-US"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Difficulty gaging upset learners</a:t>
            </a:r>
          </a:p>
          <a:p>
            <a:pPr lvl="0">
              <a:lnSpc>
                <a:spcPct val="107000"/>
              </a:lnSpc>
              <a:spcBef>
                <a:spcPts val="0"/>
              </a:spcBef>
              <a:buFont typeface="Arial" panose="020B0604020202020204" pitchFamily="34" charset="0"/>
              <a:buChar char="•"/>
            </a:pPr>
            <a:r>
              <a:rPr lang="en-US"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Location of participants - tuning in from a public space with non-participants in the background – others may not feel it is a confidential space</a:t>
            </a:r>
          </a:p>
          <a:p>
            <a:pPr lvl="0">
              <a:lnSpc>
                <a:spcPct val="107000"/>
              </a:lnSpc>
              <a:spcBef>
                <a:spcPts val="0"/>
              </a:spcBef>
              <a:buFont typeface="Arial" panose="020B0604020202020204" pitchFamily="34" charset="0"/>
              <a:buChar char="•"/>
            </a:pPr>
            <a:r>
              <a:rPr lang="en-US"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Conscientious of “watching themselves”</a:t>
            </a:r>
          </a:p>
          <a:p>
            <a:pPr lvl="0">
              <a:lnSpc>
                <a:spcPct val="107000"/>
              </a:lnSpc>
              <a:spcBef>
                <a:spcPts val="0"/>
              </a:spcBef>
              <a:spcAft>
                <a:spcPts val="800"/>
              </a:spcAft>
              <a:buFont typeface="Arial" panose="020B0604020202020204" pitchFamily="34" charset="0"/>
              <a:buChar char="•"/>
            </a:pPr>
            <a:r>
              <a:rPr lang="en-US" dirty="0">
                <a:solidFill>
                  <a:schemeClr val="bg2">
                    <a:lumMod val="25000"/>
                  </a:schemeClr>
                </a:solidFill>
                <a:latin typeface="Calibri Light" panose="020F0302020204030204" pitchFamily="34" charset="0"/>
                <a:ea typeface="Calibri" panose="020F0502020204030204" pitchFamily="34" charset="0"/>
                <a:cs typeface="Calibri Light" panose="020F0302020204030204" pitchFamily="34" charset="0"/>
              </a:rPr>
              <a:t>Missing out on “ah-has, uh-huhs…”</a:t>
            </a:r>
            <a:endParaRPr kumimoji="0" lang="en-US" altLang="en-US" b="1" i="0" u="none" strike="noStrike" cap="none" normalizeH="0" baseline="0" dirty="0">
              <a:ln>
                <a:noFill/>
              </a:ln>
              <a:solidFill>
                <a:schemeClr val="bg2">
                  <a:lumMod val="25000"/>
                </a:schemeClr>
              </a:solidFill>
              <a:effectLst/>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b="1"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Placeholder 5"/>
          <p:cNvSpPr>
            <a:spLocks noGrp="1"/>
          </p:cNvSpPr>
          <p:nvPr>
            <p:ph type="body" sz="quarter" idx="3"/>
          </p:nvPr>
        </p:nvSpPr>
        <p:spPr>
          <a:xfrm>
            <a:off x="5458904" y="2267522"/>
            <a:ext cx="4825159" cy="576262"/>
          </a:xfrm>
        </p:spPr>
        <p:txBody>
          <a:bodyPr/>
          <a:lstStyle/>
          <a:p>
            <a:r>
              <a:rPr lang="en-US" b="1" dirty="0">
                <a:latin typeface="Calibri Light" panose="020F0302020204030204" pitchFamily="34" charset="0"/>
                <a:cs typeface="Calibri Light" panose="020F0302020204030204" pitchFamily="34" charset="0"/>
              </a:rPr>
              <a:t>Strategies</a:t>
            </a:r>
          </a:p>
        </p:txBody>
      </p:sp>
      <p:sp>
        <p:nvSpPr>
          <p:cNvPr id="20" name="Content Placeholder 19"/>
          <p:cNvSpPr>
            <a:spLocks noGrp="1"/>
          </p:cNvSpPr>
          <p:nvPr>
            <p:ph sz="quarter" idx="4"/>
          </p:nvPr>
        </p:nvSpPr>
        <p:spPr>
          <a:xfrm>
            <a:off x="5371068" y="2882238"/>
            <a:ext cx="6022356" cy="3977640"/>
          </a:xfrm>
        </p:spPr>
        <p:txBody>
          <a:bodyPr>
            <a:normAutofit fontScale="77500" lnSpcReduction="20000"/>
          </a:bodyPr>
          <a:lstStyle/>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Establishing </a:t>
            </a:r>
            <a:r>
              <a:rPr lang="en-US" sz="2300" b="1" dirty="0">
                <a:latin typeface="Calibri Light" panose="020F0302020204030204" pitchFamily="34" charset="0"/>
                <a:cs typeface="Calibri Light" panose="020F0302020204030204" pitchFamily="34" charset="0"/>
              </a:rPr>
              <a:t>fiction contract </a:t>
            </a:r>
            <a:r>
              <a:rPr lang="en-US" sz="2300" dirty="0">
                <a:latin typeface="Calibri Light" panose="020F0302020204030204" pitchFamily="34" charset="0"/>
                <a:cs typeface="Calibri Light" panose="020F0302020204030204" pitchFamily="34" charset="0"/>
              </a:rPr>
              <a:t>– meaning learners treat this as a real patient/situation and proceed as such </a:t>
            </a:r>
          </a:p>
          <a:p>
            <a:pPr lvl="0">
              <a:lnSpc>
                <a:spcPct val="120000"/>
              </a:lnSpc>
              <a:spcBef>
                <a:spcPts val="0"/>
              </a:spcBef>
              <a:buFont typeface="Arial" panose="020B0604020202020204" pitchFamily="34" charset="0"/>
              <a:buChar char="•"/>
            </a:pPr>
            <a:r>
              <a:rPr lang="en-US" sz="2300" b="1" dirty="0">
                <a:latin typeface="Calibri Light" panose="020F0302020204030204" pitchFamily="34" charset="0"/>
                <a:cs typeface="Calibri Light" panose="020F0302020204030204" pitchFamily="34" charset="0"/>
              </a:rPr>
              <a:t>Basic Assumption </a:t>
            </a:r>
            <a:r>
              <a:rPr lang="en-US" sz="2300" dirty="0">
                <a:latin typeface="Calibri Light" panose="020F0302020204030204" pitchFamily="34" charset="0"/>
                <a:cs typeface="Calibri Light" panose="020F0302020204030204" pitchFamily="34" charset="0"/>
              </a:rPr>
              <a:t>– “everyone here is smart, cares and wants to learn…”</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Introductions of participants</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Orient learners to the environment</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Clarify learning objectives, expectations, logistics </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Is this being recorded?  What happens with the recording? </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Names on their box – and use names!</a:t>
            </a:r>
          </a:p>
          <a:p>
            <a:pPr lvl="0">
              <a:lnSpc>
                <a:spcPct val="120000"/>
              </a:lnSpc>
              <a:spcBef>
                <a:spcPts val="0"/>
              </a:spcBef>
              <a:buFont typeface="Arial" panose="020B0604020202020204" pitchFamily="34" charset="0"/>
              <a:buChar char="•"/>
            </a:pPr>
            <a:r>
              <a:rPr lang="en-US" sz="2300" b="1" dirty="0">
                <a:latin typeface="Calibri Light" panose="020F0302020204030204" pitchFamily="34" charset="0"/>
                <a:cs typeface="Calibri Light" panose="020F0302020204030204" pitchFamily="34" charset="0"/>
              </a:rPr>
              <a:t>Rules of engagement</a:t>
            </a:r>
            <a:endParaRPr lang="en-US" sz="2300" dirty="0">
              <a:latin typeface="Calibri Light" panose="020F0302020204030204" pitchFamily="34" charset="0"/>
              <a:cs typeface="Calibri Light" panose="020F0302020204030204" pitchFamily="34" charset="0"/>
            </a:endParaRP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Respectful communication</a:t>
            </a:r>
          </a:p>
          <a:p>
            <a:pPr lvl="0">
              <a:lnSpc>
                <a:spcPct val="120000"/>
              </a:lnSpc>
              <a:spcBef>
                <a:spcPts val="0"/>
              </a:spcBef>
              <a:spcAft>
                <a:spcPts val="800"/>
              </a:spcAft>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Be careful – sarcasm and humour can be lost in an online setting</a:t>
            </a:r>
            <a:endParaRPr lang="en-US" sz="2300" dirty="0">
              <a:latin typeface="Calibri Light" panose="020F0302020204030204" pitchFamily="34" charset="0"/>
              <a:ea typeface="Calibri" panose="020F0502020204030204" pitchFamily="34" charset="0"/>
              <a:cs typeface="Calibri Light" panose="020F0302020204030204" pitchFamily="34" charset="0"/>
            </a:endParaRPr>
          </a:p>
          <a:p>
            <a:endParaRPr lang="en-US" dirty="0"/>
          </a:p>
        </p:txBody>
      </p:sp>
      <p:pic>
        <p:nvPicPr>
          <p:cNvPr id="2" name="Audio 1">
            <a:hlinkClick r:id="" action="ppaction://media"/>
            <a:extLst>
              <a:ext uri="{FF2B5EF4-FFF2-40B4-BE49-F238E27FC236}">
                <a16:creationId xmlns:a16="http://schemas.microsoft.com/office/drawing/2014/main" xmlns="" id="{9368F55D-A2DF-BA4A-969C-826E80C06C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33405124"/>
      </p:ext>
    </p:extLst>
  </p:cSld>
  <p:clrMapOvr>
    <a:masterClrMapping/>
  </p:clrMapOvr>
  <mc:AlternateContent xmlns:mc="http://schemas.openxmlformats.org/markup-compatibility/2006" xmlns:p14="http://schemas.microsoft.com/office/powerpoint/2010/main">
    <mc:Choice Requires="p14">
      <p:transition spd="slow" p14:dur="2000" advTm="287250"/>
    </mc:Choice>
    <mc:Fallback xmlns="">
      <p:transition spd="slow" advTm="28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Light" panose="020F0302020204030204" pitchFamily="34" charset="0"/>
                <a:cs typeface="Calibri Light" panose="020F0302020204030204" pitchFamily="34" charset="0"/>
              </a:rPr>
              <a:t>CoI – Key Elements – Educator Presence</a:t>
            </a:r>
            <a:endParaRPr lang="en-US" dirty="0"/>
          </a:p>
        </p:txBody>
      </p:sp>
      <p:sp>
        <p:nvSpPr>
          <p:cNvPr id="12" name="Text Placeholder 11"/>
          <p:cNvSpPr>
            <a:spLocks noGrp="1"/>
          </p:cNvSpPr>
          <p:nvPr>
            <p:ph type="body" idx="1"/>
          </p:nvPr>
        </p:nvSpPr>
        <p:spPr>
          <a:xfrm>
            <a:off x="1154955" y="2457196"/>
            <a:ext cx="4825157" cy="576262"/>
          </a:xfrm>
        </p:spPr>
        <p:txBody>
          <a:bodyPr/>
          <a:lstStyle/>
          <a:p>
            <a:r>
              <a:rPr lang="en-US" b="1" dirty="0">
                <a:latin typeface="Calibri Light" panose="020F0302020204030204" pitchFamily="34" charset="0"/>
                <a:cs typeface="Calibri Light" panose="020F0302020204030204" pitchFamily="34" charset="0"/>
              </a:rPr>
              <a:t>Barriers</a:t>
            </a:r>
          </a:p>
        </p:txBody>
      </p:sp>
      <p:sp>
        <p:nvSpPr>
          <p:cNvPr id="14" name="Text Placeholder 13"/>
          <p:cNvSpPr>
            <a:spLocks noGrp="1"/>
          </p:cNvSpPr>
          <p:nvPr>
            <p:ph type="body" sz="quarter" idx="3"/>
          </p:nvPr>
        </p:nvSpPr>
        <p:spPr>
          <a:xfrm>
            <a:off x="5980112" y="2491232"/>
            <a:ext cx="4825159" cy="576262"/>
          </a:xfrm>
        </p:spPr>
        <p:txBody>
          <a:bodyPr/>
          <a:lstStyle/>
          <a:p>
            <a:r>
              <a:rPr lang="en-US" b="1" dirty="0">
                <a:latin typeface="Calibri Light" panose="020F0302020204030204" pitchFamily="34" charset="0"/>
                <a:cs typeface="Calibri Light" panose="020F0302020204030204" pitchFamily="34" charset="0"/>
              </a:rPr>
              <a:t>Strategies</a:t>
            </a:r>
          </a:p>
        </p:txBody>
      </p:sp>
      <p:sp>
        <p:nvSpPr>
          <p:cNvPr id="15" name="Content Placeholder 14"/>
          <p:cNvSpPr>
            <a:spLocks noGrp="1"/>
          </p:cNvSpPr>
          <p:nvPr>
            <p:ph sz="quarter" idx="4"/>
          </p:nvPr>
        </p:nvSpPr>
        <p:spPr>
          <a:xfrm>
            <a:off x="5980112" y="3177412"/>
            <a:ext cx="4825159" cy="3129599"/>
          </a:xfrm>
        </p:spPr>
        <p:txBody>
          <a:bodyPr>
            <a:normAutofit/>
          </a:bodyPr>
          <a:lstStyle/>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Good visibility – facilitator is centred</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Good lighting – </a:t>
            </a:r>
            <a:r>
              <a:rPr lang="en-US" b="1" dirty="0">
                <a:latin typeface="Calibri Light" panose="020F0302020204030204" pitchFamily="34" charset="0"/>
                <a:cs typeface="Calibri Light" panose="020F0302020204030204" pitchFamily="34" charset="0"/>
              </a:rPr>
              <a:t>Pilot yourself!</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Test your sound quality!</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Look into the camera Sound quality</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Grid-gallery view</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Use of chatbox</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Minimize distractions</a:t>
            </a:r>
          </a:p>
          <a:p>
            <a:pPr lvl="0">
              <a:lnSpc>
                <a:spcPct val="107000"/>
              </a:lnSpc>
              <a:spcBef>
                <a:spcPts val="0"/>
              </a:spcBef>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What happens if there is an issue - “Plan B”  </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How to communication without interrupting</a:t>
            </a:r>
          </a:p>
          <a:p>
            <a:pPr lvl="0">
              <a:lnSpc>
                <a:spcPct val="107000"/>
              </a:lnSpc>
              <a:spcBef>
                <a:spcPts val="0"/>
              </a:spcBef>
              <a:spcAft>
                <a:spcPts val="8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Frameworks, scripts, - it’s ok to use them! </a:t>
            </a:r>
            <a:endParaRPr lang="en-US" dirty="0">
              <a:latin typeface="Calibri Light" panose="020F0302020204030204" pitchFamily="34" charset="0"/>
              <a:ea typeface="Calibri" panose="020F0502020204030204" pitchFamily="34" charset="0"/>
              <a:cs typeface="Calibri Light" panose="020F0302020204030204" pitchFamily="34" charset="0"/>
            </a:endParaRPr>
          </a:p>
          <a:p>
            <a:endParaRPr lang="en-US" dirty="0"/>
          </a:p>
        </p:txBody>
      </p:sp>
      <p:sp>
        <p:nvSpPr>
          <p:cNvPr id="17" name="Content Placeholder 16"/>
          <p:cNvSpPr>
            <a:spLocks noGrp="1"/>
          </p:cNvSpPr>
          <p:nvPr>
            <p:ph sz="half" idx="2"/>
          </p:nvPr>
        </p:nvSpPr>
        <p:spPr/>
        <p:txBody>
          <a:bodyPr>
            <a:noAutofit/>
          </a:bodyPr>
          <a:lstStyle/>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Technology! </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Poor audio/video impedes quality</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Inability to screen share</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TIME ZONES </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Too much cognitive load with managing content and technology, group dynamics…</a:t>
            </a:r>
          </a:p>
        </p:txBody>
      </p:sp>
      <p:pic>
        <p:nvPicPr>
          <p:cNvPr id="3" name="Audio 2">
            <a:hlinkClick r:id="" action="ppaction://media"/>
            <a:extLst>
              <a:ext uri="{FF2B5EF4-FFF2-40B4-BE49-F238E27FC236}">
                <a16:creationId xmlns:a16="http://schemas.microsoft.com/office/drawing/2014/main" xmlns="" id="{A385B1A4-6C7B-7B46-ACC2-05F90A109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768423"/>
      </p:ext>
    </p:extLst>
  </p:cSld>
  <p:clrMapOvr>
    <a:masterClrMapping/>
  </p:clrMapOvr>
  <mc:AlternateContent xmlns:mc="http://schemas.openxmlformats.org/markup-compatibility/2006" xmlns:p14="http://schemas.microsoft.com/office/powerpoint/2010/main">
    <mc:Choice Requires="p14">
      <p:transition spd="slow" p14:dur="2000" advTm="175682"/>
    </mc:Choice>
    <mc:Fallback xmlns="">
      <p:transition spd="slow" advTm="17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Light" panose="020F0302020204030204" pitchFamily="34" charset="0"/>
                <a:cs typeface="Calibri Light" panose="020F0302020204030204" pitchFamily="34" charset="0"/>
              </a:rPr>
              <a:t>CoI – Key Elements – Cognitive Presence</a:t>
            </a:r>
            <a:endParaRPr lang="en-US" dirty="0"/>
          </a:p>
        </p:txBody>
      </p:sp>
      <p:sp>
        <p:nvSpPr>
          <p:cNvPr id="9" name="Text Placeholder 8"/>
          <p:cNvSpPr>
            <a:spLocks noGrp="1"/>
          </p:cNvSpPr>
          <p:nvPr>
            <p:ph type="body" idx="1"/>
          </p:nvPr>
        </p:nvSpPr>
        <p:spPr>
          <a:xfrm>
            <a:off x="1154954" y="2429764"/>
            <a:ext cx="4825157" cy="576262"/>
          </a:xfrm>
        </p:spPr>
        <p:txBody>
          <a:bodyPr/>
          <a:lstStyle/>
          <a:p>
            <a:r>
              <a:rPr lang="en-US" b="1" dirty="0">
                <a:latin typeface="Calibri Light" panose="020F0302020204030204" pitchFamily="34" charset="0"/>
                <a:cs typeface="Calibri Light" panose="020F0302020204030204" pitchFamily="34" charset="0"/>
              </a:rPr>
              <a:t>Barriers</a:t>
            </a:r>
          </a:p>
        </p:txBody>
      </p:sp>
      <p:sp>
        <p:nvSpPr>
          <p:cNvPr id="11" name="Text Placeholder 10"/>
          <p:cNvSpPr>
            <a:spLocks noGrp="1"/>
          </p:cNvSpPr>
          <p:nvPr>
            <p:ph type="body" sz="quarter" idx="3"/>
          </p:nvPr>
        </p:nvSpPr>
        <p:spPr>
          <a:xfrm>
            <a:off x="6208712" y="2429764"/>
            <a:ext cx="4825159" cy="576262"/>
          </a:xfrm>
        </p:spPr>
        <p:txBody>
          <a:bodyPr/>
          <a:lstStyle/>
          <a:p>
            <a:r>
              <a:rPr lang="en-US" b="1" dirty="0">
                <a:latin typeface="Calibri Light" panose="020F0302020204030204" pitchFamily="34" charset="0"/>
                <a:cs typeface="Calibri Light" panose="020F0302020204030204" pitchFamily="34" charset="0"/>
              </a:rPr>
              <a:t>Strategies</a:t>
            </a:r>
          </a:p>
        </p:txBody>
      </p:sp>
      <p:sp>
        <p:nvSpPr>
          <p:cNvPr id="12" name="Content Placeholder 11"/>
          <p:cNvSpPr>
            <a:spLocks noGrp="1"/>
          </p:cNvSpPr>
          <p:nvPr>
            <p:ph sz="quarter" idx="4"/>
          </p:nvPr>
        </p:nvSpPr>
        <p:spPr>
          <a:xfrm>
            <a:off x="6208711" y="3031108"/>
            <a:ext cx="4825159" cy="3239326"/>
          </a:xfrm>
        </p:spPr>
        <p:txBody>
          <a:bodyPr>
            <a:normAutofit fontScale="77500" lnSpcReduction="20000"/>
          </a:bodyPr>
          <a:lstStyle/>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Learner-centred </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Rules of engagement up front </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Chat/Question/Hand-raising feature</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Privacy/confidentiality</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Breakout rooms </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Whiteboards</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Promote engagement of learners</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Shutting down extraneous activities and apps (someone’s email pinging…)</a:t>
            </a:r>
          </a:p>
          <a:p>
            <a:pPr lvl="0">
              <a:lnSpc>
                <a:spcPct val="120000"/>
              </a:lnSpc>
              <a:spcBef>
                <a:spcPts val="0"/>
              </a:spcBef>
              <a:buFont typeface="Arial" panose="020B0604020202020204" pitchFamily="34" charset="0"/>
              <a:buChar char="•"/>
            </a:pPr>
            <a:r>
              <a:rPr lang="en-US" sz="2300" dirty="0">
                <a:latin typeface="Calibri Light" panose="020F0302020204030204" pitchFamily="34" charset="0"/>
                <a:cs typeface="Calibri Light" panose="020F0302020204030204" pitchFamily="34" charset="0"/>
              </a:rPr>
              <a:t>Babies, dogs…..cute but not always helpful…</a:t>
            </a:r>
          </a:p>
          <a:p>
            <a:pPr lvl="0">
              <a:lnSpc>
                <a:spcPct val="120000"/>
              </a:lnSpc>
              <a:spcBef>
                <a:spcPts val="0"/>
              </a:spcBef>
              <a:spcAft>
                <a:spcPts val="800"/>
              </a:spcAft>
              <a:buFont typeface="Arial" panose="020B0604020202020204" pitchFamily="34" charset="0"/>
              <a:buChar char="•"/>
            </a:pPr>
            <a:r>
              <a:rPr lang="en-US" sz="2300" b="1" dirty="0">
                <a:latin typeface="Calibri Light" panose="020F0302020204030204" pitchFamily="34" charset="0"/>
                <a:cs typeface="Calibri Light" panose="020F0302020204030204" pitchFamily="34" charset="0"/>
              </a:rPr>
              <a:t>The use of “mute” if not talking</a:t>
            </a:r>
            <a:endParaRPr lang="en-US" sz="2300" b="1" dirty="0">
              <a:latin typeface="Calibri Light" panose="020F0302020204030204" pitchFamily="34" charset="0"/>
              <a:ea typeface="Calibri" panose="020F0502020204030204" pitchFamily="34" charset="0"/>
              <a:cs typeface="Calibri Light" panose="020F0302020204030204" pitchFamily="34" charset="0"/>
            </a:endParaRPr>
          </a:p>
          <a:p>
            <a:endParaRPr lang="en-US" dirty="0"/>
          </a:p>
        </p:txBody>
      </p:sp>
      <p:sp>
        <p:nvSpPr>
          <p:cNvPr id="14" name="Content Placeholder 13"/>
          <p:cNvSpPr>
            <a:spLocks noGrp="1"/>
          </p:cNvSpPr>
          <p:nvPr>
            <p:ph sz="half" idx="2"/>
          </p:nvPr>
        </p:nvSpPr>
        <p:spPr>
          <a:xfrm>
            <a:off x="1154954" y="3079178"/>
            <a:ext cx="4514326" cy="3138742"/>
          </a:xfrm>
        </p:spPr>
        <p:txBody>
          <a:bodyPr>
            <a:normAutofit/>
          </a:bodyPr>
          <a:lstStyle/>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Lack of familiarity with the platform</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Lack of familiarity/experience with simulation</a:t>
            </a:r>
          </a:p>
          <a:p>
            <a:pPr lvl="0">
              <a:lnSpc>
                <a:spcPct val="107000"/>
              </a:lnSpc>
              <a:spcBef>
                <a:spcPts val="0"/>
              </a:spcBef>
              <a:buFont typeface="Arial" panose="020B0604020202020204" pitchFamily="34" charset="0"/>
              <a:buChar char="•"/>
            </a:pPr>
            <a:r>
              <a:rPr lang="en-US" dirty="0">
                <a:latin typeface="Calibri Light" panose="020F0302020204030204" pitchFamily="34" charset="0"/>
                <a:cs typeface="Calibri Light" panose="020F0302020204030204" pitchFamily="34" charset="0"/>
              </a:rPr>
              <a:t>Poor technology contributes to the “extraneous” cognitive load (things that don’t contribute to the learning at hand).  </a:t>
            </a:r>
          </a:p>
          <a:p>
            <a:pPr lvl="0">
              <a:lnSpc>
                <a:spcPct val="107000"/>
              </a:lnSpc>
              <a:spcBef>
                <a:spcPts val="0"/>
              </a:spcBef>
              <a:spcAft>
                <a:spcPts val="8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When anyone’s mental workload exceeds cognitive capacity…something suffers…..</a:t>
            </a:r>
            <a:endParaRPr lang="en-US" dirty="0">
              <a:latin typeface="Calibri Light" panose="020F0302020204030204" pitchFamily="34" charset="0"/>
              <a:ea typeface="Calibri" panose="020F0502020204030204" pitchFamily="34" charset="0"/>
              <a:cs typeface="Calibri Light" panose="020F0302020204030204" pitchFamily="34" charset="0"/>
            </a:endParaRPr>
          </a:p>
          <a:p>
            <a:pPr marL="0" indent="0">
              <a:buNone/>
            </a:pPr>
            <a:endParaRPr lang="en-US" dirty="0"/>
          </a:p>
        </p:txBody>
      </p:sp>
      <p:pic>
        <p:nvPicPr>
          <p:cNvPr id="3" name="Audio 2">
            <a:hlinkClick r:id="" action="ppaction://media"/>
            <a:extLst>
              <a:ext uri="{FF2B5EF4-FFF2-40B4-BE49-F238E27FC236}">
                <a16:creationId xmlns:a16="http://schemas.microsoft.com/office/drawing/2014/main" xmlns="" id="{95778E00-DA91-9F43-9CF1-DEBA09B56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7510867"/>
      </p:ext>
    </p:extLst>
  </p:cSld>
  <p:clrMapOvr>
    <a:masterClrMapping/>
  </p:clrMapOvr>
  <mc:AlternateContent xmlns:mc="http://schemas.openxmlformats.org/markup-compatibility/2006" xmlns:p14="http://schemas.microsoft.com/office/powerpoint/2010/main">
    <mc:Choice Requires="p14">
      <p:transition spd="slow" p14:dur="2000" advTm="164806"/>
    </mc:Choice>
    <mc:Fallback xmlns="">
      <p:transition spd="slow" advTm="16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7532</TotalTime>
  <Words>1905</Words>
  <Application>Microsoft Office PowerPoint</Application>
  <PresentationFormat>Widescreen</PresentationFormat>
  <Paragraphs>174</Paragraphs>
  <Slides>10</Slides>
  <Notes>10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Century Gothic</vt:lpstr>
      <vt:lpstr>Times New Roman</vt:lpstr>
      <vt:lpstr>Wingdings 3</vt:lpstr>
      <vt:lpstr>Ion Boardroom</vt:lpstr>
      <vt:lpstr>A Framework for Prebriefing</vt:lpstr>
      <vt:lpstr>PowerPoint Presentation</vt:lpstr>
      <vt:lpstr>Learning Objectives</vt:lpstr>
      <vt:lpstr>PowerPoint Presentation</vt:lpstr>
      <vt:lpstr>PowerPoint Presentation</vt:lpstr>
      <vt:lpstr>Communities of Inquiry (CoI) Framework</vt:lpstr>
      <vt:lpstr>CoI – Key Elements – Social Presence</vt:lpstr>
      <vt:lpstr>CoI – Key Elements – Educator Presence</vt:lpstr>
      <vt:lpstr>CoI – Key Elements – Cognitive Presence</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J. Horsley</dc:creator>
  <cp:lastModifiedBy>Elizabeth J. Horsley</cp:lastModifiedBy>
  <cp:revision>67</cp:revision>
  <cp:lastPrinted>2021-12-08T19:59:59Z</cp:lastPrinted>
  <dcterms:created xsi:type="dcterms:W3CDTF">2021-11-01T19:11:35Z</dcterms:created>
  <dcterms:modified xsi:type="dcterms:W3CDTF">2021-12-09T14:20:17Z</dcterms:modified>
</cp:coreProperties>
</file>