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3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3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apezoid 6">
            <a:extLst>
              <a:ext uri="{FF2B5EF4-FFF2-40B4-BE49-F238E27FC236}">
                <a16:creationId xmlns:a16="http://schemas.microsoft.com/office/drawing/2014/main" id="{7B61916F-3C35-1F4B-AF44-7560276E4C9C}"/>
              </a:ext>
            </a:extLst>
          </p:cNvPr>
          <p:cNvSpPr/>
          <p:nvPr/>
        </p:nvSpPr>
        <p:spPr>
          <a:xfrm>
            <a:off x="620232" y="-99390"/>
            <a:ext cx="10951535" cy="6311348"/>
          </a:xfrm>
          <a:custGeom>
            <a:avLst/>
            <a:gdLst>
              <a:gd name="connsiteX0" fmla="*/ 0 w 13524614"/>
              <a:gd name="connsiteY0" fmla="*/ 11993525 h 11993525"/>
              <a:gd name="connsiteX1" fmla="*/ 2998381 w 13524614"/>
              <a:gd name="connsiteY1" fmla="*/ 0 h 11993525"/>
              <a:gd name="connsiteX2" fmla="*/ 10526233 w 13524614"/>
              <a:gd name="connsiteY2" fmla="*/ 0 h 11993525"/>
              <a:gd name="connsiteX3" fmla="*/ 13524614 w 13524614"/>
              <a:gd name="connsiteY3" fmla="*/ 11993525 h 11993525"/>
              <a:gd name="connsiteX4" fmla="*/ 0 w 13524614"/>
              <a:gd name="connsiteY4" fmla="*/ 11993525 h 11993525"/>
              <a:gd name="connsiteX0" fmla="*/ 0 w 12227442"/>
              <a:gd name="connsiteY0" fmla="*/ 6911163 h 11993525"/>
              <a:gd name="connsiteX1" fmla="*/ 1701209 w 12227442"/>
              <a:gd name="connsiteY1" fmla="*/ 0 h 11993525"/>
              <a:gd name="connsiteX2" fmla="*/ 9229061 w 12227442"/>
              <a:gd name="connsiteY2" fmla="*/ 0 h 11993525"/>
              <a:gd name="connsiteX3" fmla="*/ 12227442 w 12227442"/>
              <a:gd name="connsiteY3" fmla="*/ 11993525 h 11993525"/>
              <a:gd name="connsiteX4" fmla="*/ 0 w 12227442"/>
              <a:gd name="connsiteY4" fmla="*/ 6911163 h 11993525"/>
              <a:gd name="connsiteX0" fmla="*/ 0 w 10951535"/>
              <a:gd name="connsiteY0" fmla="*/ 6911163 h 6911163"/>
              <a:gd name="connsiteX1" fmla="*/ 1701209 w 10951535"/>
              <a:gd name="connsiteY1" fmla="*/ 0 h 6911163"/>
              <a:gd name="connsiteX2" fmla="*/ 9229061 w 10951535"/>
              <a:gd name="connsiteY2" fmla="*/ 0 h 6911163"/>
              <a:gd name="connsiteX3" fmla="*/ 10951535 w 10951535"/>
              <a:gd name="connsiteY3" fmla="*/ 6868632 h 6911163"/>
              <a:gd name="connsiteX4" fmla="*/ 0 w 10951535"/>
              <a:gd name="connsiteY4" fmla="*/ 6911163 h 691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1535" h="6911163">
                <a:moveTo>
                  <a:pt x="0" y="6911163"/>
                </a:moveTo>
                <a:lnTo>
                  <a:pt x="1701209" y="0"/>
                </a:lnTo>
                <a:lnTo>
                  <a:pt x="9229061" y="0"/>
                </a:lnTo>
                <a:lnTo>
                  <a:pt x="10951535" y="6868632"/>
                </a:lnTo>
                <a:lnTo>
                  <a:pt x="0" y="691116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B61ECDC1-1B3A-1540-BF9D-F4CA269C56FA}"/>
              </a:ext>
            </a:extLst>
          </p:cNvPr>
          <p:cNvSpPr/>
          <p:nvPr/>
        </p:nvSpPr>
        <p:spPr>
          <a:xfrm>
            <a:off x="248093" y="1089395"/>
            <a:ext cx="11695814" cy="2420568"/>
          </a:xfrm>
          <a:prstGeom prst="parallelogram">
            <a:avLst/>
          </a:prstGeom>
          <a:solidFill>
            <a:srgbClr val="7A3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3548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4934C6-4F6F-AA4A-AFDD-8CA018B9F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12DAB6BA-7548-4147-A9F0-E1E0DF827E46}"/>
              </a:ext>
            </a:extLst>
          </p:cNvPr>
          <p:cNvSpPr/>
          <p:nvPr/>
        </p:nvSpPr>
        <p:spPr>
          <a:xfrm>
            <a:off x="248091" y="320675"/>
            <a:ext cx="11695814" cy="1325563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56174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AEEC7439-4775-B041-9E11-754EF8E4B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4351" y="117919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E0E88D11-28F5-394C-9908-B3A0609F8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48602" y="22412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6AEDE47-A765-7C4F-B447-A75C1D7B3E80}"/>
              </a:ext>
            </a:extLst>
          </p:cNvPr>
          <p:cNvSpPr/>
          <p:nvPr/>
        </p:nvSpPr>
        <p:spPr>
          <a:xfrm>
            <a:off x="6647305" y="680167"/>
            <a:ext cx="5875999" cy="1325563"/>
          </a:xfrm>
          <a:prstGeom prst="parallelogram">
            <a:avLst/>
          </a:prstGeom>
          <a:solidFill>
            <a:srgbClr val="7A3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319922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1E2CB-EF47-204D-891A-7F3AEA42B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DC332-8A24-B64A-B96E-1B2D079B1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B9FD4-425C-2D49-9E4A-5A0896DDD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F898-2613-E648-B862-054870CD4B93}" type="datetimeFigureOut">
              <a:rPr lang="en-US" smtClean="0"/>
              <a:t>1/21/22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3789D-0BE7-FA4C-B9F5-CEFC5A1C6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81EF5-8D63-E340-87D1-A0533D6A7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9DE76-2942-6144-9E88-8BD2D1321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6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23872-2131-214A-854C-56FCCBBFC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"/>
              </a:defRPr>
            </a:lvl1pPr>
            <a:lvl2pPr>
              <a:defRPr>
                <a:latin typeface=""/>
              </a:defRPr>
            </a:lvl2pPr>
            <a:lvl3pPr>
              <a:defRPr>
                <a:latin typeface=""/>
              </a:defRPr>
            </a:lvl3pPr>
            <a:lvl4pPr>
              <a:defRPr>
                <a:latin typeface=""/>
              </a:defRPr>
            </a:lvl4pPr>
            <a:lvl5pPr>
              <a:defRPr>
                <a:latin typeface="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CA55CE5C-E2D5-C844-9DCD-0D3ABC4050E8}"/>
              </a:ext>
            </a:extLst>
          </p:cNvPr>
          <p:cNvSpPr/>
          <p:nvPr/>
        </p:nvSpPr>
        <p:spPr>
          <a:xfrm>
            <a:off x="248093" y="344695"/>
            <a:ext cx="11695814" cy="1325563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382506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70979-E85D-DD4C-9701-CF452FA3B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8B56E4E9-B01B-3443-AAAF-3496ED95A711}"/>
              </a:ext>
            </a:extLst>
          </p:cNvPr>
          <p:cNvSpPr/>
          <p:nvPr/>
        </p:nvSpPr>
        <p:spPr>
          <a:xfrm>
            <a:off x="0" y="2168895"/>
            <a:ext cx="12192000" cy="2420568"/>
          </a:xfrm>
          <a:prstGeom prst="parallelogram">
            <a:avLst/>
          </a:prstGeom>
          <a:solidFill>
            <a:srgbClr val="7A3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9942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5B2DF-18CA-7847-919A-4E8A699846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3D3DE4-A7EE-5245-B97F-F9392835C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9A525D7C-CD62-2B42-9694-14BF2C254F2D}"/>
              </a:ext>
            </a:extLst>
          </p:cNvPr>
          <p:cNvSpPr/>
          <p:nvPr/>
        </p:nvSpPr>
        <p:spPr>
          <a:xfrm>
            <a:off x="248093" y="317500"/>
            <a:ext cx="11695814" cy="1325563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77168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B8DFB-DDAA-B949-A67C-6B33310C5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713D4A-9930-8040-84A6-4B7B3B584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16ECA-C70F-3542-84D9-30957ACADC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23DC5A-5896-7643-933D-F2C71AD39D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500E759-4100-BE4D-A0C1-B4C44209C286}"/>
              </a:ext>
            </a:extLst>
          </p:cNvPr>
          <p:cNvSpPr/>
          <p:nvPr/>
        </p:nvSpPr>
        <p:spPr>
          <a:xfrm>
            <a:off x="-368595" y="272256"/>
            <a:ext cx="6769395" cy="1325563"/>
          </a:xfrm>
          <a:prstGeom prst="parallelogram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0DC32224-66E2-A94D-965B-77DB8C43EE97}"/>
              </a:ext>
            </a:extLst>
          </p:cNvPr>
          <p:cNvSpPr/>
          <p:nvPr/>
        </p:nvSpPr>
        <p:spPr>
          <a:xfrm>
            <a:off x="6152708" y="271610"/>
            <a:ext cx="6372445" cy="1325563"/>
          </a:xfrm>
          <a:prstGeom prst="parallelogram">
            <a:avLst/>
          </a:prstGeom>
          <a:solidFill>
            <a:srgbClr val="7A3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417752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 5">
            <a:extLst>
              <a:ext uri="{FF2B5EF4-FFF2-40B4-BE49-F238E27FC236}">
                <a16:creationId xmlns:a16="http://schemas.microsoft.com/office/drawing/2014/main" id="{70648BF6-D1D9-FF4E-9FBF-34EF479DA187}"/>
              </a:ext>
            </a:extLst>
          </p:cNvPr>
          <p:cNvSpPr/>
          <p:nvPr/>
        </p:nvSpPr>
        <p:spPr>
          <a:xfrm>
            <a:off x="248091" y="308456"/>
            <a:ext cx="11695814" cy="1325563"/>
          </a:xfrm>
          <a:prstGeom prst="parallelogram">
            <a:avLst/>
          </a:prstGeom>
          <a:solidFill>
            <a:srgbClr val="7A3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01763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7699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36FE5-C6AE-F34A-BB95-2367E1699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B823E4-855F-E448-99D0-E493C221D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8BFD8615-886F-A044-9001-CA4EA14FB8CF}"/>
              </a:ext>
            </a:extLst>
          </p:cNvPr>
          <p:cNvSpPr/>
          <p:nvPr/>
        </p:nvSpPr>
        <p:spPr>
          <a:xfrm>
            <a:off x="-361507" y="516417"/>
            <a:ext cx="5544695" cy="1325563"/>
          </a:xfrm>
          <a:prstGeom prst="parallelogram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61884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450181-FD11-964D-AAA9-D572AB2564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EA09C4-CA8D-164B-81A6-663A3EE86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6E80B1DD-C163-FF48-A540-268A8BCF4026}"/>
              </a:ext>
            </a:extLst>
          </p:cNvPr>
          <p:cNvSpPr/>
          <p:nvPr/>
        </p:nvSpPr>
        <p:spPr>
          <a:xfrm>
            <a:off x="-361507" y="516417"/>
            <a:ext cx="5544695" cy="1325563"/>
          </a:xfrm>
          <a:prstGeom prst="parallelogram">
            <a:avLst/>
          </a:prstGeom>
          <a:solidFill>
            <a:srgbClr val="7A3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86142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3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11C9C-B19D-7543-9E6D-E68E52AA9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99D636-1C0F-8D48-9AF9-A0EEC55AD7FF}"/>
              </a:ext>
            </a:extLst>
          </p:cNvPr>
          <p:cNvSpPr txBox="1"/>
          <p:nvPr/>
        </p:nvSpPr>
        <p:spPr>
          <a:xfrm>
            <a:off x="586410" y="6176963"/>
            <a:ext cx="10257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Implementing Online Programs.</a:t>
            </a:r>
          </a:p>
          <a:p>
            <a:pPr algn="ctr"/>
            <a:r>
              <a:rPr lang="en-US" dirty="0"/>
              <a:t>Developed by Fanshawe College, Queen’s University, and Western University. Funded by </a:t>
            </a:r>
            <a:r>
              <a:rPr lang="en-US" dirty="0" err="1"/>
              <a:t>eCampus</a:t>
            </a:r>
            <a:r>
              <a:rPr lang="en-US" dirty="0"/>
              <a:t> Ontario.</a:t>
            </a:r>
          </a:p>
        </p:txBody>
      </p:sp>
      <p:sp>
        <p:nvSpPr>
          <p:cNvPr id="6" name="Title Placeholder 5">
            <a:extLst>
              <a:ext uri="{FF2B5EF4-FFF2-40B4-BE49-F238E27FC236}">
                <a16:creationId xmlns:a16="http://schemas.microsoft.com/office/drawing/2014/main" id="{84C4A21A-4301-9641-9AF7-DC5E4B509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2D67DF-45EB-6643-9415-E403D82B7D0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843591" y="63119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78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algary.ca/taylorinstitute/resources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10482-09F9-1A46-9DB9-23F38D3894E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204099"/>
            <a:ext cx="10515600" cy="1140791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venir Book" panose="02000503020000020003" pitchFamily="2" charset="0"/>
              </a:rPr>
              <a:t>Key Components of a Program Philosophy</a:t>
            </a:r>
            <a:r>
              <a:rPr lang="en-CA" sz="4000" dirty="0">
                <a:solidFill>
                  <a:schemeClr val="bg1"/>
                </a:solidFill>
                <a:effectLst/>
                <a:latin typeface="Avenir Book" panose="02000503020000020003" pitchFamily="2" charset="0"/>
              </a:rPr>
              <a:t> </a:t>
            </a:r>
            <a:endParaRPr lang="en-US" sz="4000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pic>
        <p:nvPicPr>
          <p:cNvPr id="5" name="Picture 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117BD6F1-3EAD-5848-9566-DF189F99A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7328" y="2439483"/>
            <a:ext cx="5791142" cy="3749764"/>
          </a:xfrm>
          <a:prstGeom prst="rect">
            <a:avLst/>
          </a:prstGeom>
          <a:ln>
            <a:noFill/>
          </a:ln>
          <a:effectLst>
            <a:outerShdw blurRad="145305" dist="139700" dir="2700000" sx="99000" sy="99000" algn="tl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956513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030DB-305E-3F44-B9F3-0445817DF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344" y="2364829"/>
            <a:ext cx="10983311" cy="34211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What are our beliefs about teaching and learning in this program?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/>
              <a:t>Why do we hold these beliefs?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What values do we wish to impart to students?</a:t>
            </a:r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r>
              <a:rPr lang="en-US" sz="2800" dirty="0"/>
              <a:t>What code of ethics guides teaching in the program?</a:t>
            </a:r>
            <a:endParaRPr lang="en-CA" sz="2800" dirty="0"/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DA8E4C-5D2B-E148-8D65-E1139D5411C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5582" y="725214"/>
            <a:ext cx="4566444" cy="92343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Beliefs</a:t>
            </a:r>
          </a:p>
        </p:txBody>
      </p:sp>
    </p:spTree>
    <p:extLst>
      <p:ext uri="{BB962C8B-B14F-4D97-AF65-F5344CB8AC3E}">
        <p14:creationId xmlns:p14="http://schemas.microsoft.com/office/powerpoint/2010/main" val="219520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C97F4-1B7F-6440-A01E-7C3AA8401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966" y="2175642"/>
            <a:ext cx="10871912" cy="378000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What does good teaching look like in this program?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US" dirty="0"/>
              <a:t>What kinds of student–teacher relationships do we strive for in this program?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themes pervade teaching in the program?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US" dirty="0"/>
              <a:t>Under what opportunities and parameters will enable students to learn effectively in this program?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FEA56-BAD4-1140-9BDF-EFECB63A344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1738" y="725214"/>
            <a:ext cx="4519448" cy="96547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venir Book" panose="02000503020000020003" pitchFamily="2" charset="0"/>
              </a:rPr>
              <a:t>Strategies</a:t>
            </a:r>
          </a:p>
        </p:txBody>
      </p:sp>
    </p:spTree>
    <p:extLst>
      <p:ext uri="{BB962C8B-B14F-4D97-AF65-F5344CB8AC3E}">
        <p14:creationId xmlns:p14="http://schemas.microsoft.com/office/powerpoint/2010/main" val="418165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097EC-FF5A-5A40-9715-12BDC8D0A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459" y="2043953"/>
            <a:ext cx="10709929" cy="3817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will we measure successful teaching in the program?</a:t>
            </a:r>
          </a:p>
          <a:p>
            <a:pPr marL="0" indent="0">
              <a:buNone/>
            </a:pPr>
            <a:r>
              <a:rPr lang="en-US" dirty="0"/>
              <a:t> What does successful teaching look like?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US" dirty="0"/>
              <a:t>What habits, attitudes, methods will mark successful teaching in the program?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we trying to achieve with our students?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8B90F0-69C2-7541-9449-9199F69D8C6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1738" y="662151"/>
            <a:ext cx="4351283" cy="100751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venir Book" panose="02000503020000020003" pitchFamily="2" charset="0"/>
              </a:rPr>
              <a:t>Impact</a:t>
            </a:r>
          </a:p>
        </p:txBody>
      </p:sp>
    </p:spTree>
    <p:extLst>
      <p:ext uri="{BB962C8B-B14F-4D97-AF65-F5344CB8AC3E}">
        <p14:creationId xmlns:p14="http://schemas.microsoft.com/office/powerpoint/2010/main" val="65296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43F54-FAB0-F74B-9DC4-886B57E67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3456" y="2511973"/>
            <a:ext cx="10616488" cy="1629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are our future goals and aspirations for the program?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Where will we be in 7 years?</a:t>
            </a:r>
          </a:p>
          <a:p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3AC7A0-9F2A-2243-B451-22CB35BC64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1024" y="712694"/>
            <a:ext cx="4545105" cy="97799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venir Book" panose="02000503020000020003" pitchFamily="2" charset="0"/>
              </a:rPr>
              <a:t>Future Goals</a:t>
            </a:r>
          </a:p>
        </p:txBody>
      </p:sp>
    </p:spTree>
    <p:extLst>
      <p:ext uri="{BB962C8B-B14F-4D97-AF65-F5344CB8AC3E}">
        <p14:creationId xmlns:p14="http://schemas.microsoft.com/office/powerpoint/2010/main" val="3943750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A436E-3FBF-624E-95FD-13DA57CF98C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72662" y="481341"/>
            <a:ext cx="3584028" cy="1009651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venir Book" panose="02000503020000020003" pitchFamily="2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ED990-8064-5F46-B4E1-4386E2CE51F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93376" y="1825625"/>
            <a:ext cx="1106693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Key Components of a Program Philosophy and corresponding questions are adapted from:</a:t>
            </a:r>
          </a:p>
          <a:p>
            <a:pPr marL="0" indent="0">
              <a:buNone/>
            </a:pPr>
            <a:r>
              <a:rPr lang="en-US" dirty="0"/>
              <a:t>Kenny, N., Berenson, C., Jeffs, C., Nowell, L., &amp;Grant, K. (2018) </a:t>
            </a:r>
            <a:r>
              <a:rPr lang="en-US" i="1" dirty="0"/>
              <a:t>Teaching Philosophies and Teaching Dossiers Guide.</a:t>
            </a:r>
            <a:r>
              <a:rPr lang="en-US" dirty="0"/>
              <a:t> Calgary, AB: Taylor Institute for Teaching and Learning. Retrieved from: </a:t>
            </a:r>
            <a:r>
              <a:rPr lang="en-US" u="sng" dirty="0">
                <a:hlinkClick r:id="rId2"/>
              </a:rPr>
              <a:t>http://www.ucalgary.ca/taylorinstitute/resources/</a:t>
            </a:r>
            <a:endParaRPr lang="en-CA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Schönwetter</a:t>
            </a:r>
            <a:r>
              <a:rPr lang="en-US" dirty="0"/>
              <a:t>, D. J., </a:t>
            </a:r>
            <a:r>
              <a:rPr lang="en-US" dirty="0" err="1"/>
              <a:t>Sokal</a:t>
            </a:r>
            <a:r>
              <a:rPr lang="en-US" dirty="0"/>
              <a:t>, L., Friesen, M. &amp; Taylor, K. L. (2002). Teaching philosophies reconsidered: A conceptual model for the development and evaluation of teaching philosophy statements, </a:t>
            </a:r>
            <a:r>
              <a:rPr lang="en-US" i="1" dirty="0"/>
              <a:t>International Journal for Academic Development, 7</a:t>
            </a:r>
            <a:r>
              <a:rPr lang="en-US" dirty="0"/>
              <a:t>(1), 83-97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211575"/>
      </p:ext>
    </p:extLst>
  </p:cSld>
  <p:clrMapOvr>
    <a:masterClrMapping/>
  </p:clrMapOvr>
</p:sld>
</file>

<file path=ppt/theme/theme1.xml><?xml version="1.0" encoding="utf-8"?>
<a:theme xmlns:a="http://schemas.openxmlformats.org/drawingml/2006/main" name="Online Programs Slide Theme">
  <a:themeElements>
    <a:clrScheme name="Implementing Online Programs">
      <a:dk1>
        <a:srgbClr val="000000"/>
      </a:dk1>
      <a:lt1>
        <a:srgbClr val="FFFFFF"/>
      </a:lt1>
      <a:dk2>
        <a:srgbClr val="32364E"/>
      </a:dk2>
      <a:lt2>
        <a:srgbClr val="EDF2F4"/>
      </a:lt2>
      <a:accent1>
        <a:srgbClr val="32364E"/>
      </a:accent1>
      <a:accent2>
        <a:srgbClr val="792F12"/>
      </a:accent2>
      <a:accent3>
        <a:srgbClr val="EDF2F4"/>
      </a:accent3>
      <a:accent4>
        <a:srgbClr val="157241"/>
      </a:accent4>
      <a:accent5>
        <a:srgbClr val="78B5CD"/>
      </a:accent5>
      <a:accent6>
        <a:srgbClr val="B64C00"/>
      </a:accent6>
      <a:hlink>
        <a:srgbClr val="3851C6"/>
      </a:hlink>
      <a:folHlink>
        <a:srgbClr val="7F436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line Programs Slide Theme" id="{5A59FB89-39C7-4445-A170-B7F91C573A07}" vid="{E586145E-A7E4-C74C-96E4-8345309D92F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D76C1A6FA7484BAF930874B360497E" ma:contentTypeVersion="12" ma:contentTypeDescription="Create a new document." ma:contentTypeScope="" ma:versionID="4148def7e17bc4699e17925522048ca0">
  <xsd:schema xmlns:xsd="http://www.w3.org/2001/XMLSchema" xmlns:xs="http://www.w3.org/2001/XMLSchema" xmlns:p="http://schemas.microsoft.com/office/2006/metadata/properties" xmlns:ns2="0da6312d-2771-4bc9-ae93-0975ade8075c" xmlns:ns3="9d068e84-639e-4878-9cf9-1cb721e400e5" targetNamespace="http://schemas.microsoft.com/office/2006/metadata/properties" ma:root="true" ma:fieldsID="70dce529603170263728efa1f11e2475" ns2:_="" ns3:_="">
    <xsd:import namespace="0da6312d-2771-4bc9-ae93-0975ade8075c"/>
    <xsd:import namespace="9d068e84-639e-4878-9cf9-1cb721e400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6312d-2771-4bc9-ae93-0975ade807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68e84-639e-4878-9cf9-1cb721e400e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C59637-D3E0-4D6D-85D3-D24DF827DAA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4FD87A5-543B-40CD-A17F-D4786D076D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806C48-3CD4-41FA-B7B2-1314907804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6312d-2771-4bc9-ae93-0975ade8075c"/>
    <ds:schemaRef ds:uri="9d068e84-639e-4878-9cf9-1cb721e400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Online Programs Slide Theme</Template>
  <TotalTime>24</TotalTime>
  <Words>282</Words>
  <Application>Microsoft Macintosh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Avenir Book</vt:lpstr>
      <vt:lpstr>Calibri</vt:lpstr>
      <vt:lpstr>Online Programs Slide Theme</vt:lpstr>
      <vt:lpstr>Key Components of a Program Philosophy </vt:lpstr>
      <vt:lpstr>Beliefs</vt:lpstr>
      <vt:lpstr>Strategies</vt:lpstr>
      <vt:lpstr>Impact</vt:lpstr>
      <vt:lpstr>Future Goals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Anstey</dc:creator>
  <cp:lastModifiedBy>Allyson Steward</cp:lastModifiedBy>
  <cp:revision>5</cp:revision>
  <dcterms:created xsi:type="dcterms:W3CDTF">2021-11-12T18:00:37Z</dcterms:created>
  <dcterms:modified xsi:type="dcterms:W3CDTF">2022-01-21T18:25:47Z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0x010100B2D76C1A6FA7484BAF930874B360497E</vt:lpwstr>
  </property>
</Properties>
</file>