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5"/>
  </p:notesMasterIdLst>
  <p:sldIdLst>
    <p:sldId id="267" r:id="rId5"/>
    <p:sldId id="258" r:id="rId6"/>
    <p:sldId id="274" r:id="rId7"/>
    <p:sldId id="256" r:id="rId8"/>
    <p:sldId id="270" r:id="rId9"/>
    <p:sldId id="272" r:id="rId10"/>
    <p:sldId id="275" r:id="rId11"/>
    <p:sldId id="262" r:id="rId12"/>
    <p:sldId id="276" r:id="rId13"/>
    <p:sldId id="27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C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2CC482-83DB-0DCB-2D64-718C528D0A06}" v="64" dt="2021-11-25T17:00:41.1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21"/>
    <p:restoredTop sz="85170"/>
  </p:normalViewPr>
  <p:slideViewPr>
    <p:cSldViewPr snapToGrid="0" snapToObjects="1">
      <p:cViewPr>
        <p:scale>
          <a:sx n="113" d="100"/>
          <a:sy n="113" d="100"/>
        </p:scale>
        <p:origin x="856"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lyson Steward" userId="S::astew5@uwo.ca::c9e03d84-d0b0-4ba6-a47d-3649bd56d375" providerId="AD" clId="Web-{142CC482-83DB-0DCB-2D64-718C528D0A06}"/>
    <pc:docChg chg="modSld">
      <pc:chgData name="Allyson Steward" userId="S::astew5@uwo.ca::c9e03d84-d0b0-4ba6-a47d-3649bd56d375" providerId="AD" clId="Web-{142CC482-83DB-0DCB-2D64-718C528D0A06}" dt="2021-11-25T17:00:41.146" v="63" actId="1076"/>
      <pc:docMkLst>
        <pc:docMk/>
      </pc:docMkLst>
      <pc:sldChg chg="modSp">
        <pc:chgData name="Allyson Steward" userId="S::astew5@uwo.ca::c9e03d84-d0b0-4ba6-a47d-3649bd56d375" providerId="AD" clId="Web-{142CC482-83DB-0DCB-2D64-718C528D0A06}" dt="2021-11-25T17:00:41.146" v="63" actId="1076"/>
        <pc:sldMkLst>
          <pc:docMk/>
          <pc:sldMk cId="3539455643" sldId="256"/>
        </pc:sldMkLst>
        <pc:spChg chg="mod">
          <ac:chgData name="Allyson Steward" userId="S::astew5@uwo.ca::c9e03d84-d0b0-4ba6-a47d-3649bd56d375" providerId="AD" clId="Web-{142CC482-83DB-0DCB-2D64-718C528D0A06}" dt="2021-11-25T17:00:41.100" v="54" actId="1076"/>
          <ac:spMkLst>
            <pc:docMk/>
            <pc:sldMk cId="3539455643" sldId="256"/>
            <ac:spMk id="4" creationId="{13C19B20-09DF-F642-B923-AF1CA3DA8D5B}"/>
          </ac:spMkLst>
        </pc:spChg>
        <pc:spChg chg="mod">
          <ac:chgData name="Allyson Steward" userId="S::astew5@uwo.ca::c9e03d84-d0b0-4ba6-a47d-3649bd56d375" providerId="AD" clId="Web-{142CC482-83DB-0DCB-2D64-718C528D0A06}" dt="2021-11-25T17:00:41.100" v="55" actId="1076"/>
          <ac:spMkLst>
            <pc:docMk/>
            <pc:sldMk cId="3539455643" sldId="256"/>
            <ac:spMk id="5" creationId="{BDA0753B-D23C-8D49-BAD6-328C5ECC16C2}"/>
          </ac:spMkLst>
        </pc:spChg>
        <pc:spChg chg="mod">
          <ac:chgData name="Allyson Steward" userId="S::astew5@uwo.ca::c9e03d84-d0b0-4ba6-a47d-3649bd56d375" providerId="AD" clId="Web-{142CC482-83DB-0DCB-2D64-718C528D0A06}" dt="2021-11-25T17:00:41.100" v="56" actId="1076"/>
          <ac:spMkLst>
            <pc:docMk/>
            <pc:sldMk cId="3539455643" sldId="256"/>
            <ac:spMk id="6" creationId="{E1529988-8C56-104A-AAFF-22D31D29E6E7}"/>
          </ac:spMkLst>
        </pc:spChg>
        <pc:spChg chg="mod">
          <ac:chgData name="Allyson Steward" userId="S::astew5@uwo.ca::c9e03d84-d0b0-4ba6-a47d-3649bd56d375" providerId="AD" clId="Web-{142CC482-83DB-0DCB-2D64-718C528D0A06}" dt="2021-11-25T17:00:41.115" v="57" actId="1076"/>
          <ac:spMkLst>
            <pc:docMk/>
            <pc:sldMk cId="3539455643" sldId="256"/>
            <ac:spMk id="7" creationId="{0020094E-F8D2-B546-A483-77B8FD1F7FD7}"/>
          </ac:spMkLst>
        </pc:spChg>
        <pc:spChg chg="mod">
          <ac:chgData name="Allyson Steward" userId="S::astew5@uwo.ca::c9e03d84-d0b0-4ba6-a47d-3649bd56d375" providerId="AD" clId="Web-{142CC482-83DB-0DCB-2D64-718C528D0A06}" dt="2021-11-25T17:00:41.115" v="58" actId="1076"/>
          <ac:spMkLst>
            <pc:docMk/>
            <pc:sldMk cId="3539455643" sldId="256"/>
            <ac:spMk id="8" creationId="{8757F76E-8AE8-1F4E-B0F5-9446D8DFC879}"/>
          </ac:spMkLst>
        </pc:spChg>
        <pc:spChg chg="mod">
          <ac:chgData name="Allyson Steward" userId="S::astew5@uwo.ca::c9e03d84-d0b0-4ba6-a47d-3649bd56d375" providerId="AD" clId="Web-{142CC482-83DB-0DCB-2D64-718C528D0A06}" dt="2021-11-25T17:00:41.115" v="59" actId="1076"/>
          <ac:spMkLst>
            <pc:docMk/>
            <pc:sldMk cId="3539455643" sldId="256"/>
            <ac:spMk id="9" creationId="{085760DC-F02F-6B46-AC6C-F6DE5DE8A4A0}"/>
          </ac:spMkLst>
        </pc:spChg>
        <pc:spChg chg="mod">
          <ac:chgData name="Allyson Steward" userId="S::astew5@uwo.ca::c9e03d84-d0b0-4ba6-a47d-3649bd56d375" providerId="AD" clId="Web-{142CC482-83DB-0DCB-2D64-718C528D0A06}" dt="2021-11-25T17:00:41.131" v="60" actId="1076"/>
          <ac:spMkLst>
            <pc:docMk/>
            <pc:sldMk cId="3539455643" sldId="256"/>
            <ac:spMk id="10" creationId="{9D2F28F2-0041-B640-9BE4-0616DF43F002}"/>
          </ac:spMkLst>
        </pc:spChg>
        <pc:spChg chg="mod">
          <ac:chgData name="Allyson Steward" userId="S::astew5@uwo.ca::c9e03d84-d0b0-4ba6-a47d-3649bd56d375" providerId="AD" clId="Web-{142CC482-83DB-0DCB-2D64-718C528D0A06}" dt="2021-11-25T17:00:41.131" v="61" actId="1076"/>
          <ac:spMkLst>
            <pc:docMk/>
            <pc:sldMk cId="3539455643" sldId="256"/>
            <ac:spMk id="11" creationId="{42F96566-4621-334B-BF8D-E645A3965049}"/>
          </ac:spMkLst>
        </pc:spChg>
        <pc:spChg chg="mod">
          <ac:chgData name="Allyson Steward" userId="S::astew5@uwo.ca::c9e03d84-d0b0-4ba6-a47d-3649bd56d375" providerId="AD" clId="Web-{142CC482-83DB-0DCB-2D64-718C528D0A06}" dt="2021-11-25T17:00:41.146" v="62" actId="1076"/>
          <ac:spMkLst>
            <pc:docMk/>
            <pc:sldMk cId="3539455643" sldId="256"/>
            <ac:spMk id="12" creationId="{A2244576-778A-A242-BF71-A7093613BB0F}"/>
          </ac:spMkLst>
        </pc:spChg>
        <pc:spChg chg="mod">
          <ac:chgData name="Allyson Steward" userId="S::astew5@uwo.ca::c9e03d84-d0b0-4ba6-a47d-3649bd56d375" providerId="AD" clId="Web-{142CC482-83DB-0DCB-2D64-718C528D0A06}" dt="2021-11-25T17:00:41.146" v="63" actId="1076"/>
          <ac:spMkLst>
            <pc:docMk/>
            <pc:sldMk cId="3539455643" sldId="256"/>
            <ac:spMk id="13" creationId="{35AA9C08-4A64-4244-9C38-6D65950DB374}"/>
          </ac:spMkLst>
        </pc:spChg>
        <pc:spChg chg="mod">
          <ac:chgData name="Allyson Steward" userId="S::astew5@uwo.ca::c9e03d84-d0b0-4ba6-a47d-3649bd56d375" providerId="AD" clId="Web-{142CC482-83DB-0DCB-2D64-718C528D0A06}" dt="2021-11-25T17:00:22.568" v="12" actId="1076"/>
          <ac:spMkLst>
            <pc:docMk/>
            <pc:sldMk cId="3539455643" sldId="256"/>
            <ac:spMk id="16" creationId="{E8B60012-2250-2348-BDA4-851C35477E52}"/>
          </ac:spMkLst>
        </pc:spChg>
        <pc:cxnChg chg="mod">
          <ac:chgData name="Allyson Steward" userId="S::astew5@uwo.ca::c9e03d84-d0b0-4ba6-a47d-3649bd56d375" providerId="AD" clId="Web-{142CC482-83DB-0DCB-2D64-718C528D0A06}" dt="2021-11-25T17:00:22.568" v="13" actId="1076"/>
          <ac:cxnSpMkLst>
            <pc:docMk/>
            <pc:sldMk cId="3539455643" sldId="256"/>
            <ac:cxnSpMk id="19" creationId="{EE8E4216-12F8-244A-8B73-7465BAE80393}"/>
          </ac:cxnSpMkLst>
        </pc:cxnChg>
      </pc:sldChg>
      <pc:sldChg chg="modSp">
        <pc:chgData name="Allyson Steward" userId="S::astew5@uwo.ca::c9e03d84-d0b0-4ba6-a47d-3649bd56d375" providerId="AD" clId="Web-{142CC482-83DB-0DCB-2D64-718C528D0A06}" dt="2021-11-25T16:57:24.332" v="11" actId="1076"/>
        <pc:sldMkLst>
          <pc:docMk/>
          <pc:sldMk cId="2007790456" sldId="258"/>
        </pc:sldMkLst>
        <pc:spChg chg="mod">
          <ac:chgData name="Allyson Steward" userId="S::astew5@uwo.ca::c9e03d84-d0b0-4ba6-a47d-3649bd56d375" providerId="AD" clId="Web-{142CC482-83DB-0DCB-2D64-718C528D0A06}" dt="2021-11-25T16:57:24.301" v="7" actId="1076"/>
          <ac:spMkLst>
            <pc:docMk/>
            <pc:sldMk cId="2007790456" sldId="258"/>
            <ac:spMk id="19" creationId="{6BDD2C77-BFFC-9D43-9220-5792500FA873}"/>
          </ac:spMkLst>
        </pc:spChg>
        <pc:spChg chg="mod">
          <ac:chgData name="Allyson Steward" userId="S::astew5@uwo.ca::c9e03d84-d0b0-4ba6-a47d-3649bd56d375" providerId="AD" clId="Web-{142CC482-83DB-0DCB-2D64-718C528D0A06}" dt="2021-11-25T16:57:24.301" v="8" actId="1076"/>
          <ac:spMkLst>
            <pc:docMk/>
            <pc:sldMk cId="2007790456" sldId="258"/>
            <ac:spMk id="23" creationId="{F57469E2-2D6B-E941-98FE-88F9BDD2FBE0}"/>
          </ac:spMkLst>
        </pc:spChg>
        <pc:spChg chg="mod">
          <ac:chgData name="Allyson Steward" userId="S::astew5@uwo.ca::c9e03d84-d0b0-4ba6-a47d-3649bd56d375" providerId="AD" clId="Web-{142CC482-83DB-0DCB-2D64-718C528D0A06}" dt="2021-11-25T16:57:24.317" v="9" actId="1076"/>
          <ac:spMkLst>
            <pc:docMk/>
            <pc:sldMk cId="2007790456" sldId="258"/>
            <ac:spMk id="26" creationId="{464E57FB-031D-0B4A-A2F9-F4F7DC9B87E3}"/>
          </ac:spMkLst>
        </pc:spChg>
        <pc:spChg chg="mod">
          <ac:chgData name="Allyson Steward" userId="S::astew5@uwo.ca::c9e03d84-d0b0-4ba6-a47d-3649bd56d375" providerId="AD" clId="Web-{142CC482-83DB-0DCB-2D64-718C528D0A06}" dt="2021-11-25T16:57:24.317" v="10" actId="1076"/>
          <ac:spMkLst>
            <pc:docMk/>
            <pc:sldMk cId="2007790456" sldId="258"/>
            <ac:spMk id="27" creationId="{3F024674-A77D-0F48-8132-2676A2DCE3BF}"/>
          </ac:spMkLst>
        </pc:spChg>
        <pc:spChg chg="mod">
          <ac:chgData name="Allyson Steward" userId="S::astew5@uwo.ca::c9e03d84-d0b0-4ba6-a47d-3649bd56d375" providerId="AD" clId="Web-{142CC482-83DB-0DCB-2D64-718C528D0A06}" dt="2021-11-25T16:57:24.332" v="11" actId="1076"/>
          <ac:spMkLst>
            <pc:docMk/>
            <pc:sldMk cId="2007790456" sldId="258"/>
            <ac:spMk id="28" creationId="{E619DCFB-C2FA-584B-9F5D-F1F143D35503}"/>
          </ac:spMkLst>
        </pc:spChg>
        <pc:picChg chg="mod">
          <ac:chgData name="Allyson Steward" userId="S::astew5@uwo.ca::c9e03d84-d0b0-4ba6-a47d-3649bd56d375" providerId="AD" clId="Web-{142CC482-83DB-0DCB-2D64-718C528D0A06}" dt="2021-11-25T16:57:24.301" v="6" actId="1076"/>
          <ac:picMkLst>
            <pc:docMk/>
            <pc:sldMk cId="2007790456" sldId="258"/>
            <ac:picMk id="18" creationId="{ED964107-57DA-7F42-BB17-C2F9318E5C6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3D24BB-975C-C542-A00A-A2E8A55DCD0B}" type="datetimeFigureOut">
              <a:rPr lang="en-US" smtClean="0"/>
              <a:t>1/21/22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0D29C8-1BE1-FC40-89E3-A78EE437DA13}" type="slidenum">
              <a:rPr lang="en-US" smtClean="0"/>
              <a:t>‹#›</a:t>
            </a:fld>
            <a:endParaRPr lang="en-US"/>
          </a:p>
        </p:txBody>
      </p:sp>
    </p:spTree>
    <p:extLst>
      <p:ext uri="{BB962C8B-B14F-4D97-AF65-F5344CB8AC3E}">
        <p14:creationId xmlns:p14="http://schemas.microsoft.com/office/powerpoint/2010/main" val="2734332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mn-lt"/>
                <a:ea typeface="+mn-ea"/>
                <a:cs typeface="+mn-cs"/>
              </a:rPr>
              <a:t>The topics visited are addressed in successive levels of difficulty. Each return visit has added objectives and presents fresh learning opportunities leading to the final overall objectives. Every visit can bring: new knowledge or skills relating to the theme or topic; more advanced applications of areas The topics visited are addressed in successive levels of difficulty. previously covered;</a:t>
            </a:r>
            <a:br>
              <a:rPr lang="en-CA" sz="1200" kern="1200" dirty="0">
                <a:solidFill>
                  <a:schemeClr val="tx1"/>
                </a:solidFill>
                <a:effectLst/>
                <a:latin typeface="+mn-lt"/>
                <a:ea typeface="+mn-ea"/>
                <a:cs typeface="+mn-cs"/>
              </a:rPr>
            </a:br>
            <a:r>
              <a:rPr lang="en-CA" sz="1200" kern="1200" dirty="0">
                <a:solidFill>
                  <a:schemeClr val="tx1"/>
                </a:solidFill>
                <a:effectLst/>
                <a:latin typeface="+mn-lt"/>
                <a:ea typeface="+mn-ea"/>
                <a:cs typeface="+mn-cs"/>
              </a:rPr>
              <a:t>increased proficiency or expertise through further practical experience. </a:t>
            </a:r>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i="1" kern="1200" dirty="0">
                <a:solidFill>
                  <a:schemeClr val="tx1"/>
                </a:solidFill>
                <a:effectLst/>
                <a:latin typeface="+mn-lt"/>
                <a:ea typeface="+mn-ea"/>
                <a:cs typeface="+mn-cs"/>
              </a:rPr>
              <a:t>A move from simple to complex</a:t>
            </a:r>
            <a:r>
              <a:rPr lang="en-CA" sz="1200" kern="1200" dirty="0">
                <a:solidFill>
                  <a:schemeClr val="tx1"/>
                </a:solidFill>
                <a:effectLst/>
                <a:latin typeface="+mn-lt"/>
                <a:ea typeface="+mn-ea"/>
                <a:cs typeface="+mn-cs"/>
              </a:rPr>
              <a:t>: Students are introduced in a controlled way at a level at which they are not overwhelmed, and at which they can master the subject. They then go on to build new knowledge on prior knowledge. Students achieve a better understanding by exploring the same topics at deepening levels. </a:t>
            </a:r>
            <a:endParaRPr lang="en-CA" dirty="0">
              <a:effectLst/>
            </a:endParaRPr>
          </a:p>
          <a:p>
            <a:endParaRPr lang="en-US" dirty="0"/>
          </a:p>
        </p:txBody>
      </p:sp>
      <p:sp>
        <p:nvSpPr>
          <p:cNvPr id="4" name="Slide Number Placeholder 3"/>
          <p:cNvSpPr>
            <a:spLocks noGrp="1"/>
          </p:cNvSpPr>
          <p:nvPr>
            <p:ph type="sldNum" sz="quarter" idx="5"/>
          </p:nvPr>
        </p:nvSpPr>
        <p:spPr/>
        <p:txBody>
          <a:bodyPr/>
          <a:lstStyle/>
          <a:p>
            <a:fld id="{6A0D29C8-1BE1-FC40-89E3-A78EE437DA13}" type="slidenum">
              <a:rPr lang="en-US" smtClean="0"/>
              <a:t>2</a:t>
            </a:fld>
            <a:endParaRPr lang="en-US"/>
          </a:p>
        </p:txBody>
      </p:sp>
    </p:spTree>
    <p:extLst>
      <p:ext uri="{BB962C8B-B14F-4D97-AF65-F5344CB8AC3E}">
        <p14:creationId xmlns:p14="http://schemas.microsoft.com/office/powerpoint/2010/main" val="2900461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mn-lt"/>
                <a:ea typeface="+mn-ea"/>
                <a:cs typeface="+mn-cs"/>
              </a:rPr>
              <a:t>The topics visited are addressed in successive levels of difficulty. Each return visit has added objectives and presents fresh learning opportunities leading to the final overall objectives. Every visit can bring: new knowledge or skills relating to the theme or topic; more advanced applications of areas The topics visited are addressed in successive levels of difficulty. previously covered;</a:t>
            </a:r>
            <a:br>
              <a:rPr lang="en-CA" sz="1200" kern="1200" dirty="0">
                <a:solidFill>
                  <a:schemeClr val="tx1"/>
                </a:solidFill>
                <a:effectLst/>
                <a:latin typeface="+mn-lt"/>
                <a:ea typeface="+mn-ea"/>
                <a:cs typeface="+mn-cs"/>
              </a:rPr>
            </a:br>
            <a:r>
              <a:rPr lang="en-CA" sz="1200" kern="1200" dirty="0">
                <a:solidFill>
                  <a:schemeClr val="tx1"/>
                </a:solidFill>
                <a:effectLst/>
                <a:latin typeface="+mn-lt"/>
                <a:ea typeface="+mn-ea"/>
                <a:cs typeface="+mn-cs"/>
              </a:rPr>
              <a:t>increased proficiency or expertise through further practical experience. </a:t>
            </a:r>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i="1" kern="1200" dirty="0">
                <a:solidFill>
                  <a:schemeClr val="tx1"/>
                </a:solidFill>
                <a:effectLst/>
                <a:latin typeface="+mn-lt"/>
                <a:ea typeface="+mn-ea"/>
                <a:cs typeface="+mn-cs"/>
              </a:rPr>
              <a:t>A move from simple to complex</a:t>
            </a:r>
            <a:r>
              <a:rPr lang="en-CA" sz="1200" kern="1200" dirty="0">
                <a:solidFill>
                  <a:schemeClr val="tx1"/>
                </a:solidFill>
                <a:effectLst/>
                <a:latin typeface="+mn-lt"/>
                <a:ea typeface="+mn-ea"/>
                <a:cs typeface="+mn-cs"/>
              </a:rPr>
              <a:t>: Students are introduced in a controlled way at a level at which they are not overwhelmed, and at which they can master the subject. They then go on to build new knowledge on prior knowledge. Students achieve a better understanding by exploring the same topics at deepening levels. </a:t>
            </a:r>
            <a:endParaRPr lang="en-CA" dirty="0">
              <a:effectLst/>
            </a:endParaRPr>
          </a:p>
          <a:p>
            <a:endParaRPr lang="en-US" dirty="0"/>
          </a:p>
        </p:txBody>
      </p:sp>
      <p:sp>
        <p:nvSpPr>
          <p:cNvPr id="4" name="Slide Number Placeholder 3"/>
          <p:cNvSpPr>
            <a:spLocks noGrp="1"/>
          </p:cNvSpPr>
          <p:nvPr>
            <p:ph type="sldNum" sz="quarter" idx="5"/>
          </p:nvPr>
        </p:nvSpPr>
        <p:spPr/>
        <p:txBody>
          <a:bodyPr/>
          <a:lstStyle/>
          <a:p>
            <a:fld id="{6A0D29C8-1BE1-FC40-89E3-A78EE437DA13}" type="slidenum">
              <a:rPr lang="en-US" smtClean="0"/>
              <a:t>3</a:t>
            </a:fld>
            <a:endParaRPr lang="en-US"/>
          </a:p>
        </p:txBody>
      </p:sp>
    </p:spTree>
    <p:extLst>
      <p:ext uri="{BB962C8B-B14F-4D97-AF65-F5344CB8AC3E}">
        <p14:creationId xmlns:p14="http://schemas.microsoft.com/office/powerpoint/2010/main" val="10882405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Content is divided into different section but sections are interconnected in some way, they are building blocks upon one another. Links between content are emphasized and encouraged. Key concepts and skills underpin the course. Assignments or exams might draw on various elements of the course and evaluate students on their ability to integrate learning. </a:t>
            </a:r>
          </a:p>
        </p:txBody>
      </p:sp>
      <p:sp>
        <p:nvSpPr>
          <p:cNvPr id="4" name="Slide Number Placeholder 3"/>
          <p:cNvSpPr>
            <a:spLocks noGrp="1"/>
          </p:cNvSpPr>
          <p:nvPr>
            <p:ph type="sldNum" sz="quarter" idx="5"/>
          </p:nvPr>
        </p:nvSpPr>
        <p:spPr/>
        <p:txBody>
          <a:bodyPr/>
          <a:lstStyle/>
          <a:p>
            <a:fld id="{6A0D29C8-1BE1-FC40-89E3-A78EE437DA13}" type="slidenum">
              <a:rPr lang="en-US" smtClean="0"/>
              <a:t>4</a:t>
            </a:fld>
            <a:endParaRPr lang="en-US"/>
          </a:p>
        </p:txBody>
      </p:sp>
    </p:spTree>
    <p:extLst>
      <p:ext uri="{BB962C8B-B14F-4D97-AF65-F5344CB8AC3E}">
        <p14:creationId xmlns:p14="http://schemas.microsoft.com/office/powerpoint/2010/main" val="32157651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Content is divided into different section but sections are interconnected in some way, they are building blocks upon one another. Links between content are emphasized and encouraged. Key concepts and skills underpin the course. Assignments or exams might draw on various elements of the course and evaluate students on their ability to integrate learning. </a:t>
            </a:r>
          </a:p>
        </p:txBody>
      </p:sp>
      <p:sp>
        <p:nvSpPr>
          <p:cNvPr id="4" name="Slide Number Placeholder 3"/>
          <p:cNvSpPr>
            <a:spLocks noGrp="1"/>
          </p:cNvSpPr>
          <p:nvPr>
            <p:ph type="sldNum" sz="quarter" idx="5"/>
          </p:nvPr>
        </p:nvSpPr>
        <p:spPr/>
        <p:txBody>
          <a:bodyPr/>
          <a:lstStyle/>
          <a:p>
            <a:fld id="{6A0D29C8-1BE1-FC40-89E3-A78EE437DA13}" type="slidenum">
              <a:rPr lang="en-US" smtClean="0"/>
              <a:t>5</a:t>
            </a:fld>
            <a:endParaRPr lang="en-US"/>
          </a:p>
        </p:txBody>
      </p:sp>
    </p:spTree>
    <p:extLst>
      <p:ext uri="{BB962C8B-B14F-4D97-AF65-F5344CB8AC3E}">
        <p14:creationId xmlns:p14="http://schemas.microsoft.com/office/powerpoint/2010/main" val="40833127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Content is divided into different section but sections are interconnected in some way, they are building blocks upon one another. Links between content are emphasized and encouraged. Key concepts and skills underpin the course. Assignments or exams might draw on various elements of the course and evaluate students on their ability to integrate learning. </a:t>
            </a:r>
          </a:p>
        </p:txBody>
      </p:sp>
      <p:sp>
        <p:nvSpPr>
          <p:cNvPr id="4" name="Slide Number Placeholder 3"/>
          <p:cNvSpPr>
            <a:spLocks noGrp="1"/>
          </p:cNvSpPr>
          <p:nvPr>
            <p:ph type="sldNum" sz="quarter" idx="5"/>
          </p:nvPr>
        </p:nvSpPr>
        <p:spPr/>
        <p:txBody>
          <a:bodyPr/>
          <a:lstStyle/>
          <a:p>
            <a:fld id="{6A0D29C8-1BE1-FC40-89E3-A78EE437DA13}" type="slidenum">
              <a:rPr lang="en-US" smtClean="0"/>
              <a:t>6</a:t>
            </a:fld>
            <a:endParaRPr lang="en-US"/>
          </a:p>
        </p:txBody>
      </p:sp>
    </p:spTree>
    <p:extLst>
      <p:ext uri="{BB962C8B-B14F-4D97-AF65-F5344CB8AC3E}">
        <p14:creationId xmlns:p14="http://schemas.microsoft.com/office/powerpoint/2010/main" val="950419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 program might be designed in such a way that weaves together cognitive, physical, emotional, and spiritual aspects of learning in ways that are not linear or modularized but interconnected, braided, and cyclical in nature. </a:t>
            </a:r>
            <a:endParaRPr lang="en-CA"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A0D29C8-1BE1-FC40-89E3-A78EE437DA13}" type="slidenum">
              <a:rPr lang="en-US" smtClean="0"/>
              <a:t>8</a:t>
            </a:fld>
            <a:endParaRPr lang="en-US"/>
          </a:p>
        </p:txBody>
      </p:sp>
    </p:spTree>
    <p:extLst>
      <p:ext uri="{BB962C8B-B14F-4D97-AF65-F5344CB8AC3E}">
        <p14:creationId xmlns:p14="http://schemas.microsoft.com/office/powerpoint/2010/main" val="1490573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Content is divided into a number of self-contained units</a:t>
            </a:r>
          </a:p>
          <a:p>
            <a:r>
              <a:rPr lang="en-US" dirty="0"/>
              <a:t>Units have well-defined and precise boundaries</a:t>
            </a:r>
          </a:p>
          <a:p>
            <a:r>
              <a:rPr lang="en-US" dirty="0"/>
              <a:t>Content is divided into a number of chunks with no links between topics </a:t>
            </a:r>
          </a:p>
          <a:p>
            <a:r>
              <a:rPr lang="en-US" dirty="0"/>
              <a:t>Each unit focuses on a specific range of concepts of skills</a:t>
            </a:r>
          </a:p>
          <a:p>
            <a:r>
              <a:rPr lang="en-US" dirty="0"/>
              <a:t>Students can be </a:t>
            </a:r>
            <a:r>
              <a:rPr lang="en-US" dirty="0" err="1"/>
              <a:t>summatiely</a:t>
            </a:r>
            <a:r>
              <a:rPr lang="en-US" dirty="0"/>
              <a:t> evaluated on the unit at the end of that series</a:t>
            </a:r>
          </a:p>
        </p:txBody>
      </p:sp>
      <p:sp>
        <p:nvSpPr>
          <p:cNvPr id="4" name="Slide Number Placeholder 3"/>
          <p:cNvSpPr>
            <a:spLocks noGrp="1"/>
          </p:cNvSpPr>
          <p:nvPr>
            <p:ph type="sldNum" sz="quarter" idx="5"/>
          </p:nvPr>
        </p:nvSpPr>
        <p:spPr/>
        <p:txBody>
          <a:bodyPr/>
          <a:lstStyle/>
          <a:p>
            <a:fld id="{6A0D29C8-1BE1-FC40-89E3-A78EE437DA13}" type="slidenum">
              <a:rPr lang="en-US" smtClean="0"/>
              <a:t>10</a:t>
            </a:fld>
            <a:endParaRPr lang="en-US"/>
          </a:p>
        </p:txBody>
      </p:sp>
    </p:spTree>
    <p:extLst>
      <p:ext uri="{BB962C8B-B14F-4D97-AF65-F5344CB8AC3E}">
        <p14:creationId xmlns:p14="http://schemas.microsoft.com/office/powerpoint/2010/main" val="3164964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Trapezoid 6">
            <a:extLst>
              <a:ext uri="{FF2B5EF4-FFF2-40B4-BE49-F238E27FC236}">
                <a16:creationId xmlns:a16="http://schemas.microsoft.com/office/drawing/2014/main" id="{7B61916F-3C35-1F4B-AF44-7560276E4C9C}"/>
              </a:ext>
            </a:extLst>
          </p:cNvPr>
          <p:cNvSpPr/>
          <p:nvPr/>
        </p:nvSpPr>
        <p:spPr>
          <a:xfrm>
            <a:off x="620232" y="-99390"/>
            <a:ext cx="10951535" cy="6311348"/>
          </a:xfrm>
          <a:custGeom>
            <a:avLst/>
            <a:gdLst>
              <a:gd name="connsiteX0" fmla="*/ 0 w 13524614"/>
              <a:gd name="connsiteY0" fmla="*/ 11993525 h 11993525"/>
              <a:gd name="connsiteX1" fmla="*/ 2998381 w 13524614"/>
              <a:gd name="connsiteY1" fmla="*/ 0 h 11993525"/>
              <a:gd name="connsiteX2" fmla="*/ 10526233 w 13524614"/>
              <a:gd name="connsiteY2" fmla="*/ 0 h 11993525"/>
              <a:gd name="connsiteX3" fmla="*/ 13524614 w 13524614"/>
              <a:gd name="connsiteY3" fmla="*/ 11993525 h 11993525"/>
              <a:gd name="connsiteX4" fmla="*/ 0 w 13524614"/>
              <a:gd name="connsiteY4" fmla="*/ 11993525 h 11993525"/>
              <a:gd name="connsiteX0" fmla="*/ 0 w 12227442"/>
              <a:gd name="connsiteY0" fmla="*/ 6911163 h 11993525"/>
              <a:gd name="connsiteX1" fmla="*/ 1701209 w 12227442"/>
              <a:gd name="connsiteY1" fmla="*/ 0 h 11993525"/>
              <a:gd name="connsiteX2" fmla="*/ 9229061 w 12227442"/>
              <a:gd name="connsiteY2" fmla="*/ 0 h 11993525"/>
              <a:gd name="connsiteX3" fmla="*/ 12227442 w 12227442"/>
              <a:gd name="connsiteY3" fmla="*/ 11993525 h 11993525"/>
              <a:gd name="connsiteX4" fmla="*/ 0 w 12227442"/>
              <a:gd name="connsiteY4" fmla="*/ 6911163 h 11993525"/>
              <a:gd name="connsiteX0" fmla="*/ 0 w 10951535"/>
              <a:gd name="connsiteY0" fmla="*/ 6911163 h 6911163"/>
              <a:gd name="connsiteX1" fmla="*/ 1701209 w 10951535"/>
              <a:gd name="connsiteY1" fmla="*/ 0 h 6911163"/>
              <a:gd name="connsiteX2" fmla="*/ 9229061 w 10951535"/>
              <a:gd name="connsiteY2" fmla="*/ 0 h 6911163"/>
              <a:gd name="connsiteX3" fmla="*/ 10951535 w 10951535"/>
              <a:gd name="connsiteY3" fmla="*/ 6868632 h 6911163"/>
              <a:gd name="connsiteX4" fmla="*/ 0 w 10951535"/>
              <a:gd name="connsiteY4" fmla="*/ 6911163 h 69111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51535" h="6911163">
                <a:moveTo>
                  <a:pt x="0" y="6911163"/>
                </a:moveTo>
                <a:lnTo>
                  <a:pt x="1701209" y="0"/>
                </a:lnTo>
                <a:lnTo>
                  <a:pt x="9229061" y="0"/>
                </a:lnTo>
                <a:lnTo>
                  <a:pt x="10951535" y="6868632"/>
                </a:lnTo>
                <a:lnTo>
                  <a:pt x="0" y="6911163"/>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arallelogram 7">
            <a:extLst>
              <a:ext uri="{FF2B5EF4-FFF2-40B4-BE49-F238E27FC236}">
                <a16:creationId xmlns:a16="http://schemas.microsoft.com/office/drawing/2014/main" id="{B61ECDC1-1B3A-1540-BF9D-F4CA269C56FA}"/>
              </a:ext>
            </a:extLst>
          </p:cNvPr>
          <p:cNvSpPr/>
          <p:nvPr/>
        </p:nvSpPr>
        <p:spPr>
          <a:xfrm>
            <a:off x="248093" y="1089395"/>
            <a:ext cx="11695814" cy="2420568"/>
          </a:xfrm>
          <a:prstGeom prst="parallelogram">
            <a:avLst/>
          </a:prstGeom>
          <a:solidFill>
            <a:srgbClr val="7A30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Tree>
    <p:extLst>
      <p:ext uri="{BB962C8B-B14F-4D97-AF65-F5344CB8AC3E}">
        <p14:creationId xmlns:p14="http://schemas.microsoft.com/office/powerpoint/2010/main" val="1260385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6A4934C6-4F6F-AA4A-AFDD-8CA018B9F1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arallelogram 6">
            <a:extLst>
              <a:ext uri="{FF2B5EF4-FFF2-40B4-BE49-F238E27FC236}">
                <a16:creationId xmlns:a16="http://schemas.microsoft.com/office/drawing/2014/main" id="{12DAB6BA-7548-4147-A9F0-E1E0DF827E46}"/>
              </a:ext>
            </a:extLst>
          </p:cNvPr>
          <p:cNvSpPr/>
          <p:nvPr/>
        </p:nvSpPr>
        <p:spPr>
          <a:xfrm>
            <a:off x="248091" y="320675"/>
            <a:ext cx="11695814" cy="1325563"/>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solidFill>
                <a:schemeClr val="bg1"/>
              </a:solidFill>
              <a:latin typeface=""/>
            </a:endParaRPr>
          </a:p>
        </p:txBody>
      </p:sp>
    </p:spTree>
    <p:extLst>
      <p:ext uri="{BB962C8B-B14F-4D97-AF65-F5344CB8AC3E}">
        <p14:creationId xmlns:p14="http://schemas.microsoft.com/office/powerpoint/2010/main" val="2443742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8" name="Picture Placeholder 2">
            <a:extLst>
              <a:ext uri="{FF2B5EF4-FFF2-40B4-BE49-F238E27FC236}">
                <a16:creationId xmlns:a16="http://schemas.microsoft.com/office/drawing/2014/main" id="{AEEC7439-4775-B041-9E11-754EF8E4B353}"/>
              </a:ext>
            </a:extLst>
          </p:cNvPr>
          <p:cNvSpPr>
            <a:spLocks noGrp="1"/>
          </p:cNvSpPr>
          <p:nvPr>
            <p:ph type="pic" idx="1"/>
          </p:nvPr>
        </p:nvSpPr>
        <p:spPr>
          <a:xfrm>
            <a:off x="294351" y="1179198"/>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9" name="Text Placeholder 3">
            <a:extLst>
              <a:ext uri="{FF2B5EF4-FFF2-40B4-BE49-F238E27FC236}">
                <a16:creationId xmlns:a16="http://schemas.microsoft.com/office/drawing/2014/main" id="{E0E88D11-28F5-394C-9908-B3A0609F8356}"/>
              </a:ext>
            </a:extLst>
          </p:cNvPr>
          <p:cNvSpPr>
            <a:spLocks noGrp="1"/>
          </p:cNvSpPr>
          <p:nvPr>
            <p:ph type="body" sz="half" idx="2"/>
          </p:nvPr>
        </p:nvSpPr>
        <p:spPr>
          <a:xfrm>
            <a:off x="7848602" y="224123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Parallelogram 9">
            <a:extLst>
              <a:ext uri="{FF2B5EF4-FFF2-40B4-BE49-F238E27FC236}">
                <a16:creationId xmlns:a16="http://schemas.microsoft.com/office/drawing/2014/main" id="{B6AEDE47-A765-7C4F-B447-A75C1D7B3E80}"/>
              </a:ext>
            </a:extLst>
          </p:cNvPr>
          <p:cNvSpPr/>
          <p:nvPr/>
        </p:nvSpPr>
        <p:spPr>
          <a:xfrm>
            <a:off x="6647305" y="680167"/>
            <a:ext cx="5875999" cy="1325563"/>
          </a:xfrm>
          <a:prstGeom prst="parallelogram">
            <a:avLst/>
          </a:prstGeom>
          <a:solidFill>
            <a:srgbClr val="7A30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solidFill>
                <a:schemeClr val="bg1"/>
              </a:solidFill>
              <a:latin typeface=""/>
            </a:endParaRPr>
          </a:p>
        </p:txBody>
      </p:sp>
    </p:spTree>
    <p:extLst>
      <p:ext uri="{BB962C8B-B14F-4D97-AF65-F5344CB8AC3E}">
        <p14:creationId xmlns:p14="http://schemas.microsoft.com/office/powerpoint/2010/main" val="36721593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5404F-9E36-FD4D-89D2-4200D89D39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AC4265-CFFE-B14A-97A0-669DF044A3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6DCAEF2-E7DA-B94F-AF0E-F6593B5F361E}"/>
              </a:ext>
            </a:extLst>
          </p:cNvPr>
          <p:cNvSpPr>
            <a:spLocks noGrp="1"/>
          </p:cNvSpPr>
          <p:nvPr>
            <p:ph type="dt" sz="half" idx="10"/>
          </p:nvPr>
        </p:nvSpPr>
        <p:spPr/>
        <p:txBody>
          <a:bodyPr/>
          <a:lstStyle/>
          <a:p>
            <a:fld id="{8CD5F077-221E-7B4A-B27A-71224DB60EA3}" type="datetimeFigureOut">
              <a:rPr lang="en-US" smtClean="0"/>
              <a:t>1/21/22</a:t>
            </a:fld>
            <a:endParaRPr lang="en-US"/>
          </a:p>
        </p:txBody>
      </p:sp>
      <p:sp>
        <p:nvSpPr>
          <p:cNvPr id="5" name="Footer Placeholder 4">
            <a:extLst>
              <a:ext uri="{FF2B5EF4-FFF2-40B4-BE49-F238E27FC236}">
                <a16:creationId xmlns:a16="http://schemas.microsoft.com/office/drawing/2014/main" id="{7A8DDE11-5E64-3A4C-97E3-B42F605173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AC8E77-1A02-BF49-9936-ED4661849AD0}"/>
              </a:ext>
            </a:extLst>
          </p:cNvPr>
          <p:cNvSpPr>
            <a:spLocks noGrp="1"/>
          </p:cNvSpPr>
          <p:nvPr>
            <p:ph type="sldNum" sz="quarter" idx="12"/>
          </p:nvPr>
        </p:nvSpPr>
        <p:spPr/>
        <p:txBody>
          <a:bodyPr/>
          <a:lstStyle/>
          <a:p>
            <a:fld id="{6A02FE7E-9902-7843-9226-E77EA176AB97}" type="slidenum">
              <a:rPr lang="en-US" smtClean="0"/>
              <a:t>‹#›</a:t>
            </a:fld>
            <a:endParaRPr lang="en-US"/>
          </a:p>
        </p:txBody>
      </p:sp>
    </p:spTree>
    <p:extLst>
      <p:ext uri="{BB962C8B-B14F-4D97-AF65-F5344CB8AC3E}">
        <p14:creationId xmlns:p14="http://schemas.microsoft.com/office/powerpoint/2010/main" val="35029205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6DD72-F882-4449-B289-244666B83D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0DD4A5-7DCA-044B-B3A9-34832F98A2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B53CB3-F610-C14D-80F5-9EDD858E1079}"/>
              </a:ext>
            </a:extLst>
          </p:cNvPr>
          <p:cNvSpPr>
            <a:spLocks noGrp="1"/>
          </p:cNvSpPr>
          <p:nvPr>
            <p:ph type="dt" sz="half" idx="10"/>
          </p:nvPr>
        </p:nvSpPr>
        <p:spPr/>
        <p:txBody>
          <a:bodyPr/>
          <a:lstStyle/>
          <a:p>
            <a:fld id="{8CD5F077-221E-7B4A-B27A-71224DB60EA3}" type="datetimeFigureOut">
              <a:rPr lang="en-US" smtClean="0"/>
              <a:t>1/21/22</a:t>
            </a:fld>
            <a:endParaRPr lang="en-US"/>
          </a:p>
        </p:txBody>
      </p:sp>
      <p:sp>
        <p:nvSpPr>
          <p:cNvPr id="5" name="Footer Placeholder 4">
            <a:extLst>
              <a:ext uri="{FF2B5EF4-FFF2-40B4-BE49-F238E27FC236}">
                <a16:creationId xmlns:a16="http://schemas.microsoft.com/office/drawing/2014/main" id="{5624AC16-E798-C94B-A07A-84827EDA10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25414A-939A-9348-B6EE-47A4D75D9752}"/>
              </a:ext>
            </a:extLst>
          </p:cNvPr>
          <p:cNvSpPr>
            <a:spLocks noGrp="1"/>
          </p:cNvSpPr>
          <p:nvPr>
            <p:ph type="sldNum" sz="quarter" idx="12"/>
          </p:nvPr>
        </p:nvSpPr>
        <p:spPr/>
        <p:txBody>
          <a:bodyPr/>
          <a:lstStyle/>
          <a:p>
            <a:fld id="{6A02FE7E-9902-7843-9226-E77EA176AB97}" type="slidenum">
              <a:rPr lang="en-US" smtClean="0"/>
              <a:t>‹#›</a:t>
            </a:fld>
            <a:endParaRPr lang="en-US"/>
          </a:p>
        </p:txBody>
      </p:sp>
    </p:spTree>
    <p:extLst>
      <p:ext uri="{BB962C8B-B14F-4D97-AF65-F5344CB8AC3E}">
        <p14:creationId xmlns:p14="http://schemas.microsoft.com/office/powerpoint/2010/main" val="2340147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F23872-2131-214A-854C-56FCCBBFC44D}"/>
              </a:ext>
            </a:extLst>
          </p:cNvPr>
          <p:cNvSpPr>
            <a:spLocks noGrp="1"/>
          </p:cNvSpPr>
          <p:nvPr>
            <p:ph idx="1"/>
          </p:nvPr>
        </p:nvSpPr>
        <p:spPr/>
        <p:txBody>
          <a:bodyPr/>
          <a:lstStyle>
            <a:lvl1pPr>
              <a:defRPr>
                <a:latin typeface=""/>
              </a:defRPr>
            </a:lvl1pPr>
            <a:lvl2pPr>
              <a:defRPr>
                <a:latin typeface=""/>
              </a:defRPr>
            </a:lvl2pPr>
            <a:lvl3pPr>
              <a:defRPr>
                <a:latin typeface=""/>
              </a:defRPr>
            </a:lvl3pPr>
            <a:lvl4pPr>
              <a:defRPr>
                <a:latin typeface=""/>
              </a:defRPr>
            </a:lvl4pPr>
            <a:lvl5pPr>
              <a:defRPr>
                <a:latin typefac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Parallelogram 6">
            <a:extLst>
              <a:ext uri="{FF2B5EF4-FFF2-40B4-BE49-F238E27FC236}">
                <a16:creationId xmlns:a16="http://schemas.microsoft.com/office/drawing/2014/main" id="{CA55CE5C-E2D5-C844-9DCD-0D3ABC4050E8}"/>
              </a:ext>
            </a:extLst>
          </p:cNvPr>
          <p:cNvSpPr/>
          <p:nvPr/>
        </p:nvSpPr>
        <p:spPr>
          <a:xfrm>
            <a:off x="248093" y="344695"/>
            <a:ext cx="11695814" cy="1325563"/>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solidFill>
                <a:schemeClr val="bg1"/>
              </a:solidFill>
              <a:latin typeface=""/>
            </a:endParaRPr>
          </a:p>
        </p:txBody>
      </p:sp>
    </p:spTree>
    <p:extLst>
      <p:ext uri="{BB962C8B-B14F-4D97-AF65-F5344CB8AC3E}">
        <p14:creationId xmlns:p14="http://schemas.microsoft.com/office/powerpoint/2010/main" val="1303719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1970979-E85D-DD4C-9701-CF452FA3B2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Parallelogram 6">
            <a:extLst>
              <a:ext uri="{FF2B5EF4-FFF2-40B4-BE49-F238E27FC236}">
                <a16:creationId xmlns:a16="http://schemas.microsoft.com/office/drawing/2014/main" id="{8B56E4E9-B01B-3443-AAAF-3496ED95A711}"/>
              </a:ext>
            </a:extLst>
          </p:cNvPr>
          <p:cNvSpPr/>
          <p:nvPr/>
        </p:nvSpPr>
        <p:spPr>
          <a:xfrm>
            <a:off x="0" y="2168895"/>
            <a:ext cx="12192000" cy="2420568"/>
          </a:xfrm>
          <a:prstGeom prst="parallelogram">
            <a:avLst/>
          </a:prstGeom>
          <a:solidFill>
            <a:srgbClr val="7A30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spTree>
    <p:extLst>
      <p:ext uri="{BB962C8B-B14F-4D97-AF65-F5344CB8AC3E}">
        <p14:creationId xmlns:p14="http://schemas.microsoft.com/office/powerpoint/2010/main" val="3069369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65B2DF-18CA-7847-919A-4E8A699846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33D3DE4-A7EE-5245-B97F-F9392835CB4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Parallelogram 7">
            <a:extLst>
              <a:ext uri="{FF2B5EF4-FFF2-40B4-BE49-F238E27FC236}">
                <a16:creationId xmlns:a16="http://schemas.microsoft.com/office/drawing/2014/main" id="{9A525D7C-CD62-2B42-9694-14BF2C254F2D}"/>
              </a:ext>
            </a:extLst>
          </p:cNvPr>
          <p:cNvSpPr/>
          <p:nvPr/>
        </p:nvSpPr>
        <p:spPr>
          <a:xfrm>
            <a:off x="248093" y="317500"/>
            <a:ext cx="11695814" cy="1325563"/>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solidFill>
                <a:schemeClr val="bg1"/>
              </a:solidFill>
              <a:latin typeface=""/>
            </a:endParaRPr>
          </a:p>
        </p:txBody>
      </p:sp>
    </p:spTree>
    <p:extLst>
      <p:ext uri="{BB962C8B-B14F-4D97-AF65-F5344CB8AC3E}">
        <p14:creationId xmlns:p14="http://schemas.microsoft.com/office/powerpoint/2010/main" val="1763097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D3B8DFB-DDAA-B949-A67C-6B33310C56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713D4A-9930-8040-84A6-4B7B3B5846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D116ECA-C70F-3542-84D9-30957ACADC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23DC5A-5896-7643-933D-F2C71AD39D7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Parallelogram 9">
            <a:extLst>
              <a:ext uri="{FF2B5EF4-FFF2-40B4-BE49-F238E27FC236}">
                <a16:creationId xmlns:a16="http://schemas.microsoft.com/office/drawing/2014/main" id="{B500E759-4100-BE4D-A0C1-B4C44209C286}"/>
              </a:ext>
            </a:extLst>
          </p:cNvPr>
          <p:cNvSpPr/>
          <p:nvPr/>
        </p:nvSpPr>
        <p:spPr>
          <a:xfrm>
            <a:off x="-368595" y="272256"/>
            <a:ext cx="6769395" cy="1325563"/>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solidFill>
                <a:schemeClr val="bg1"/>
              </a:solidFill>
              <a:latin typeface=""/>
            </a:endParaRPr>
          </a:p>
        </p:txBody>
      </p:sp>
      <p:sp>
        <p:nvSpPr>
          <p:cNvPr id="11" name="Parallelogram 10">
            <a:extLst>
              <a:ext uri="{FF2B5EF4-FFF2-40B4-BE49-F238E27FC236}">
                <a16:creationId xmlns:a16="http://schemas.microsoft.com/office/drawing/2014/main" id="{0DC32224-66E2-A94D-965B-77DB8C43EE97}"/>
              </a:ext>
            </a:extLst>
          </p:cNvPr>
          <p:cNvSpPr/>
          <p:nvPr/>
        </p:nvSpPr>
        <p:spPr>
          <a:xfrm>
            <a:off x="6152708" y="271610"/>
            <a:ext cx="6372445" cy="1325563"/>
          </a:xfrm>
          <a:prstGeom prst="parallelogram">
            <a:avLst/>
          </a:prstGeom>
          <a:solidFill>
            <a:srgbClr val="7A30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solidFill>
                <a:schemeClr val="bg1"/>
              </a:solidFill>
              <a:latin typeface=""/>
            </a:endParaRPr>
          </a:p>
        </p:txBody>
      </p:sp>
    </p:spTree>
    <p:extLst>
      <p:ext uri="{BB962C8B-B14F-4D97-AF65-F5344CB8AC3E}">
        <p14:creationId xmlns:p14="http://schemas.microsoft.com/office/powerpoint/2010/main" val="1076998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Parallelogram 5">
            <a:extLst>
              <a:ext uri="{FF2B5EF4-FFF2-40B4-BE49-F238E27FC236}">
                <a16:creationId xmlns:a16="http://schemas.microsoft.com/office/drawing/2014/main" id="{70648BF6-D1D9-FF4E-9FBF-34EF479DA187}"/>
              </a:ext>
            </a:extLst>
          </p:cNvPr>
          <p:cNvSpPr/>
          <p:nvPr/>
        </p:nvSpPr>
        <p:spPr>
          <a:xfrm>
            <a:off x="248091" y="308456"/>
            <a:ext cx="11695814" cy="1325563"/>
          </a:xfrm>
          <a:prstGeom prst="parallelogram">
            <a:avLst/>
          </a:prstGeom>
          <a:solidFill>
            <a:srgbClr val="7A30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solidFill>
                <a:schemeClr val="bg1"/>
              </a:solidFill>
              <a:latin typeface=""/>
            </a:endParaRPr>
          </a:p>
        </p:txBody>
      </p:sp>
    </p:spTree>
    <p:extLst>
      <p:ext uri="{BB962C8B-B14F-4D97-AF65-F5344CB8AC3E}">
        <p14:creationId xmlns:p14="http://schemas.microsoft.com/office/powerpoint/2010/main" val="1686931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13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36FE5-C6AE-F34A-BB95-2367E16993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1B823E4-855F-E448-99D0-E493C221DE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Parallelogram 7">
            <a:extLst>
              <a:ext uri="{FF2B5EF4-FFF2-40B4-BE49-F238E27FC236}">
                <a16:creationId xmlns:a16="http://schemas.microsoft.com/office/drawing/2014/main" id="{8BFD8615-886F-A044-9001-CA4EA14FB8CF}"/>
              </a:ext>
            </a:extLst>
          </p:cNvPr>
          <p:cNvSpPr/>
          <p:nvPr/>
        </p:nvSpPr>
        <p:spPr>
          <a:xfrm>
            <a:off x="-361507" y="516417"/>
            <a:ext cx="5544695" cy="1325563"/>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solidFill>
                <a:schemeClr val="bg1"/>
              </a:solidFill>
              <a:latin typeface=""/>
            </a:endParaRPr>
          </a:p>
        </p:txBody>
      </p:sp>
    </p:spTree>
    <p:extLst>
      <p:ext uri="{BB962C8B-B14F-4D97-AF65-F5344CB8AC3E}">
        <p14:creationId xmlns:p14="http://schemas.microsoft.com/office/powerpoint/2010/main" val="1876081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9450181-FD11-964D-AAA9-D572AB2564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8EA09C4-CA8D-164B-81A6-663A3EE866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Parallelogram 7">
            <a:extLst>
              <a:ext uri="{FF2B5EF4-FFF2-40B4-BE49-F238E27FC236}">
                <a16:creationId xmlns:a16="http://schemas.microsoft.com/office/drawing/2014/main" id="{6E80B1DD-C163-FF48-A540-268A8BCF4026}"/>
              </a:ext>
            </a:extLst>
          </p:cNvPr>
          <p:cNvSpPr/>
          <p:nvPr/>
        </p:nvSpPr>
        <p:spPr>
          <a:xfrm>
            <a:off x="-361507" y="516417"/>
            <a:ext cx="5544695" cy="1325563"/>
          </a:xfrm>
          <a:prstGeom prst="parallelogram">
            <a:avLst/>
          </a:prstGeom>
          <a:solidFill>
            <a:srgbClr val="7A30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solidFill>
                <a:schemeClr val="bg1"/>
              </a:solidFill>
              <a:latin typeface=""/>
            </a:endParaRPr>
          </a:p>
        </p:txBody>
      </p:sp>
    </p:spTree>
    <p:extLst>
      <p:ext uri="{BB962C8B-B14F-4D97-AF65-F5344CB8AC3E}">
        <p14:creationId xmlns:p14="http://schemas.microsoft.com/office/powerpoint/2010/main" val="1598458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EF3F5"/>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611C9C-B19D-7543-9E6D-E68E52AA98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Box 8">
            <a:extLst>
              <a:ext uri="{FF2B5EF4-FFF2-40B4-BE49-F238E27FC236}">
                <a16:creationId xmlns:a16="http://schemas.microsoft.com/office/drawing/2014/main" id="{4B99D636-1C0F-8D48-9AF9-A0EEC55AD7FF}"/>
              </a:ext>
            </a:extLst>
          </p:cNvPr>
          <p:cNvSpPr txBox="1"/>
          <p:nvPr/>
        </p:nvSpPr>
        <p:spPr>
          <a:xfrm>
            <a:off x="586410" y="6176963"/>
            <a:ext cx="10257182" cy="646331"/>
          </a:xfrm>
          <a:prstGeom prst="rect">
            <a:avLst/>
          </a:prstGeom>
          <a:noFill/>
        </p:spPr>
        <p:txBody>
          <a:bodyPr wrap="square" rtlCol="0">
            <a:spAutoFit/>
          </a:bodyPr>
          <a:lstStyle/>
          <a:p>
            <a:pPr algn="ctr"/>
            <a:r>
              <a:rPr lang="en-US" dirty="0"/>
              <a:t>Implementing Online Programs.</a:t>
            </a:r>
          </a:p>
          <a:p>
            <a:pPr algn="ctr"/>
            <a:r>
              <a:rPr lang="en-US" dirty="0"/>
              <a:t>Developed by Fanshawe College, Queen’s University, and Western University. Funded by </a:t>
            </a:r>
            <a:r>
              <a:rPr lang="en-US" dirty="0" err="1"/>
              <a:t>eCampus</a:t>
            </a:r>
            <a:r>
              <a:rPr lang="en-US" dirty="0"/>
              <a:t> Ontario.</a:t>
            </a:r>
          </a:p>
        </p:txBody>
      </p:sp>
      <p:sp>
        <p:nvSpPr>
          <p:cNvPr id="6" name="Title Placeholder 5">
            <a:extLst>
              <a:ext uri="{FF2B5EF4-FFF2-40B4-BE49-F238E27FC236}">
                <a16:creationId xmlns:a16="http://schemas.microsoft.com/office/drawing/2014/main" id="{84C4A21A-4301-9641-9AF7-DC5E4B5096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pic>
        <p:nvPicPr>
          <p:cNvPr id="5" name="Picture 4">
            <a:extLst>
              <a:ext uri="{FF2B5EF4-FFF2-40B4-BE49-F238E27FC236}">
                <a16:creationId xmlns:a16="http://schemas.microsoft.com/office/drawing/2014/main" id="{752D67DF-45EB-6643-9415-E403D82B7D07}"/>
              </a:ext>
            </a:extLst>
          </p:cNvPr>
          <p:cNvPicPr>
            <a:picLocks noChangeAspect="1"/>
          </p:cNvPicPr>
          <p:nvPr/>
        </p:nvPicPr>
        <p:blipFill>
          <a:blip r:embed="rId15"/>
          <a:stretch>
            <a:fillRect/>
          </a:stretch>
        </p:blipFill>
        <p:spPr>
          <a:xfrm>
            <a:off x="10843591" y="6311900"/>
            <a:ext cx="1117600" cy="393700"/>
          </a:xfrm>
          <a:prstGeom prst="rect">
            <a:avLst/>
          </a:prstGeom>
        </p:spPr>
      </p:pic>
    </p:spTree>
    <p:extLst>
      <p:ext uri="{BB962C8B-B14F-4D97-AF65-F5344CB8AC3E}">
        <p14:creationId xmlns:p14="http://schemas.microsoft.com/office/powerpoint/2010/main" val="35883567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image" Target="../media/image11.sv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6.sv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E70C0-1282-5E4E-9A8B-F5D11B7D4E11}"/>
              </a:ext>
            </a:extLst>
          </p:cNvPr>
          <p:cNvSpPr>
            <a:spLocks noGrp="1"/>
          </p:cNvSpPr>
          <p:nvPr>
            <p:ph type="ctrTitle" idx="4294967295"/>
          </p:nvPr>
        </p:nvSpPr>
        <p:spPr>
          <a:xfrm>
            <a:off x="1524000" y="1666170"/>
            <a:ext cx="9144000" cy="1311275"/>
          </a:xfrm>
        </p:spPr>
        <p:txBody>
          <a:bodyPr>
            <a:normAutofit/>
          </a:bodyPr>
          <a:lstStyle/>
          <a:p>
            <a:pPr algn="ctr"/>
            <a:r>
              <a:rPr lang="en-US" sz="4800" dirty="0">
                <a:solidFill>
                  <a:schemeClr val="bg1"/>
                </a:solidFill>
                <a:latin typeface="Avenir Book" panose="02000503020000020003" pitchFamily="2" charset="0"/>
              </a:rPr>
              <a:t>Curriculum Design Models</a:t>
            </a:r>
          </a:p>
        </p:txBody>
      </p:sp>
    </p:spTree>
    <p:extLst>
      <p:ext uri="{BB962C8B-B14F-4D97-AF65-F5344CB8AC3E}">
        <p14:creationId xmlns:p14="http://schemas.microsoft.com/office/powerpoint/2010/main" val="218944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a:extLst>
              <a:ext uri="{FF2B5EF4-FFF2-40B4-BE49-F238E27FC236}">
                <a16:creationId xmlns:a16="http://schemas.microsoft.com/office/drawing/2014/main" id="{B79333F7-9A68-8B4D-A2CF-1A59040819CA}"/>
              </a:ext>
            </a:extLst>
          </p:cNvPr>
          <p:cNvSpPr txBox="1"/>
          <p:nvPr/>
        </p:nvSpPr>
        <p:spPr>
          <a:xfrm>
            <a:off x="210748" y="792400"/>
            <a:ext cx="4735592" cy="707886"/>
          </a:xfrm>
          <a:prstGeom prst="rect">
            <a:avLst/>
          </a:prstGeom>
          <a:noFill/>
        </p:spPr>
        <p:txBody>
          <a:bodyPr wrap="none" rtlCol="0">
            <a:spAutoFit/>
          </a:bodyPr>
          <a:lstStyle/>
          <a:p>
            <a:r>
              <a:rPr lang="en-US" sz="4000" dirty="0">
                <a:solidFill>
                  <a:schemeClr val="bg1"/>
                </a:solidFill>
                <a:latin typeface="Avenir Book" panose="02000503020000020003" pitchFamily="2" charset="0"/>
              </a:rPr>
              <a:t>Modular Curriculum</a:t>
            </a:r>
          </a:p>
        </p:txBody>
      </p:sp>
      <p:sp>
        <p:nvSpPr>
          <p:cNvPr id="54" name="TextBox 53">
            <a:extLst>
              <a:ext uri="{FF2B5EF4-FFF2-40B4-BE49-F238E27FC236}">
                <a16:creationId xmlns:a16="http://schemas.microsoft.com/office/drawing/2014/main" id="{80E9D679-4723-E74B-BDAC-B43735EDBB2A}"/>
              </a:ext>
            </a:extLst>
          </p:cNvPr>
          <p:cNvSpPr txBox="1"/>
          <p:nvPr/>
        </p:nvSpPr>
        <p:spPr>
          <a:xfrm>
            <a:off x="2531069" y="2004468"/>
            <a:ext cx="2345257" cy="369332"/>
          </a:xfrm>
          <a:prstGeom prst="rect">
            <a:avLst/>
          </a:prstGeom>
          <a:noFill/>
        </p:spPr>
        <p:txBody>
          <a:bodyPr wrap="none" rtlCol="0">
            <a:spAutoFit/>
          </a:bodyPr>
          <a:lstStyle/>
          <a:p>
            <a:r>
              <a:rPr lang="en-US" dirty="0"/>
              <a:t>Gaps – Little to No Link</a:t>
            </a:r>
          </a:p>
        </p:txBody>
      </p:sp>
      <p:sp>
        <p:nvSpPr>
          <p:cNvPr id="30" name="TextBox 29">
            <a:extLst>
              <a:ext uri="{FF2B5EF4-FFF2-40B4-BE49-F238E27FC236}">
                <a16:creationId xmlns:a16="http://schemas.microsoft.com/office/drawing/2014/main" id="{978A9B09-A6D1-7245-9D6F-6C1B8CD0101A}"/>
              </a:ext>
            </a:extLst>
          </p:cNvPr>
          <p:cNvSpPr txBox="1"/>
          <p:nvPr/>
        </p:nvSpPr>
        <p:spPr>
          <a:xfrm>
            <a:off x="5711493" y="1843539"/>
            <a:ext cx="6123346" cy="3785652"/>
          </a:xfrm>
          <a:prstGeom prst="rect">
            <a:avLst/>
          </a:prstGeom>
          <a:noFill/>
        </p:spPr>
        <p:txBody>
          <a:bodyPr wrap="square" rtlCol="0">
            <a:spAutoFit/>
          </a:bodyPr>
          <a:lstStyle/>
          <a:p>
            <a:r>
              <a:rPr lang="en-US" sz="2400" dirty="0">
                <a:latin typeface="Calibri" panose="020F0502020204030204" pitchFamily="34" charset="0"/>
                <a:ea typeface="Calibri" panose="020F0502020204030204" pitchFamily="34" charset="0"/>
                <a:cs typeface="Calibri" panose="020F0502020204030204" pitchFamily="34" charset="0"/>
              </a:rPr>
              <a:t>A modular curriculum is structured into distinct modules that are relatively autonomous to one another</a:t>
            </a:r>
            <a:r>
              <a:rPr lang="en-CA" sz="2400" dirty="0">
                <a:latin typeface="Calibri" panose="020F0502020204030204" pitchFamily="34" charset="0"/>
                <a:ea typeface="Calibri" panose="020F0502020204030204" pitchFamily="34" charset="0"/>
                <a:cs typeface="Calibri" panose="020F0502020204030204" pitchFamily="34" charset="0"/>
              </a:rPr>
              <a:t>.</a:t>
            </a:r>
          </a:p>
          <a:p>
            <a:endParaRPr lang="en-CA" sz="2400" dirty="0">
              <a:latin typeface="Calibri" panose="020F0502020204030204" pitchFamily="34" charset="0"/>
              <a:cs typeface="Calibri" panose="020F0502020204030204" pitchFamily="34" charset="0"/>
            </a:endParaRPr>
          </a:p>
          <a:p>
            <a:r>
              <a:rPr lang="en-US" sz="2400" dirty="0"/>
              <a:t>Units have well-defined and precise boundaries. Content is divided into a number of chunks with no links between topics.</a:t>
            </a:r>
          </a:p>
          <a:p>
            <a:endParaRPr lang="en-US" sz="2400" dirty="0"/>
          </a:p>
          <a:p>
            <a:r>
              <a:rPr lang="en-US" sz="2400" dirty="0"/>
              <a:t>Students can be </a:t>
            </a:r>
            <a:r>
              <a:rPr lang="en-US" sz="2400" dirty="0" err="1"/>
              <a:t>summatively</a:t>
            </a:r>
            <a:r>
              <a:rPr lang="en-US" sz="2400" dirty="0"/>
              <a:t> evaluated on the unit at the end of that series.</a:t>
            </a:r>
          </a:p>
        </p:txBody>
      </p:sp>
      <p:grpSp>
        <p:nvGrpSpPr>
          <p:cNvPr id="18" name="Group 17">
            <a:extLst>
              <a:ext uri="{FF2B5EF4-FFF2-40B4-BE49-F238E27FC236}">
                <a16:creationId xmlns:a16="http://schemas.microsoft.com/office/drawing/2014/main" id="{4C2A033E-19CE-F743-A241-8C78F7DB77AC}"/>
              </a:ext>
            </a:extLst>
          </p:cNvPr>
          <p:cNvGrpSpPr/>
          <p:nvPr/>
        </p:nvGrpSpPr>
        <p:grpSpPr>
          <a:xfrm>
            <a:off x="226913" y="2349512"/>
            <a:ext cx="4990039" cy="3736400"/>
            <a:chOff x="5434181" y="1626267"/>
            <a:chExt cx="5738516" cy="4296838"/>
          </a:xfrm>
        </p:grpSpPr>
        <p:sp>
          <p:nvSpPr>
            <p:cNvPr id="2" name="Rounded Rectangle 1">
              <a:extLst>
                <a:ext uri="{FF2B5EF4-FFF2-40B4-BE49-F238E27FC236}">
                  <a16:creationId xmlns:a16="http://schemas.microsoft.com/office/drawing/2014/main" id="{FF1198E9-AF52-D548-8250-26F828375E2B}"/>
                </a:ext>
              </a:extLst>
            </p:cNvPr>
            <p:cNvSpPr/>
            <p:nvPr/>
          </p:nvSpPr>
          <p:spPr>
            <a:xfrm>
              <a:off x="5434181" y="2182743"/>
              <a:ext cx="1410804" cy="3646557"/>
            </a:xfrm>
            <a:prstGeom prst="roundRect">
              <a:avLst/>
            </a:prstGeom>
            <a:solidFill>
              <a:schemeClr val="bg1">
                <a:lumMod val="8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a:extLst>
                <a:ext uri="{FF2B5EF4-FFF2-40B4-BE49-F238E27FC236}">
                  <a16:creationId xmlns:a16="http://schemas.microsoft.com/office/drawing/2014/main" id="{195DB9FD-86A6-EB47-ACF1-675115B76596}"/>
                </a:ext>
              </a:extLst>
            </p:cNvPr>
            <p:cNvSpPr/>
            <p:nvPr/>
          </p:nvSpPr>
          <p:spPr>
            <a:xfrm>
              <a:off x="7588003" y="2182743"/>
              <a:ext cx="1410804" cy="3646557"/>
            </a:xfrm>
            <a:prstGeom prst="roundRect">
              <a:avLst/>
            </a:prstGeom>
            <a:solidFill>
              <a:schemeClr val="bg1">
                <a:lumMod val="8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a:extLst>
                <a:ext uri="{FF2B5EF4-FFF2-40B4-BE49-F238E27FC236}">
                  <a16:creationId xmlns:a16="http://schemas.microsoft.com/office/drawing/2014/main" id="{E2EEA85B-95EB-664B-A9DF-237CCD51D91E}"/>
                </a:ext>
              </a:extLst>
            </p:cNvPr>
            <p:cNvSpPr/>
            <p:nvPr/>
          </p:nvSpPr>
          <p:spPr>
            <a:xfrm>
              <a:off x="9741825" y="2182743"/>
              <a:ext cx="1410804" cy="3646557"/>
            </a:xfrm>
            <a:prstGeom prst="roundRect">
              <a:avLst/>
            </a:prstGeom>
            <a:solidFill>
              <a:schemeClr val="bg1">
                <a:lumMod val="8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a:extLst>
                <a:ext uri="{FF2B5EF4-FFF2-40B4-BE49-F238E27FC236}">
                  <a16:creationId xmlns:a16="http://schemas.microsoft.com/office/drawing/2014/main" id="{EC1BF83B-A795-CD46-ADA8-BB84D56DD56C}"/>
                </a:ext>
              </a:extLst>
            </p:cNvPr>
            <p:cNvSpPr/>
            <p:nvPr/>
          </p:nvSpPr>
          <p:spPr>
            <a:xfrm>
              <a:off x="5685893" y="2898359"/>
              <a:ext cx="903411" cy="958323"/>
            </a:xfrm>
            <a:prstGeom prst="roundRect">
              <a:avLst/>
            </a:prstGeom>
            <a:solidFill>
              <a:schemeClr val="bg1">
                <a:lumMod val="6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Topic 1.1</a:t>
              </a:r>
            </a:p>
          </p:txBody>
        </p:sp>
        <p:sp>
          <p:nvSpPr>
            <p:cNvPr id="6" name="Rounded Rectangle 5">
              <a:extLst>
                <a:ext uri="{FF2B5EF4-FFF2-40B4-BE49-F238E27FC236}">
                  <a16:creationId xmlns:a16="http://schemas.microsoft.com/office/drawing/2014/main" id="{28252089-831B-1746-9F06-EC7AD71FEF2D}"/>
                </a:ext>
              </a:extLst>
            </p:cNvPr>
            <p:cNvSpPr/>
            <p:nvPr/>
          </p:nvSpPr>
          <p:spPr>
            <a:xfrm>
              <a:off x="5688679" y="3978412"/>
              <a:ext cx="903411" cy="958323"/>
            </a:xfrm>
            <a:prstGeom prst="roundRect">
              <a:avLst/>
            </a:prstGeom>
            <a:solidFill>
              <a:schemeClr val="bg1">
                <a:lumMod val="6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Topic 1.2</a:t>
              </a:r>
            </a:p>
          </p:txBody>
        </p:sp>
        <p:sp>
          <p:nvSpPr>
            <p:cNvPr id="7" name="Rounded Rectangle 6">
              <a:extLst>
                <a:ext uri="{FF2B5EF4-FFF2-40B4-BE49-F238E27FC236}">
                  <a16:creationId xmlns:a16="http://schemas.microsoft.com/office/drawing/2014/main" id="{7D62F515-7627-C446-859E-F9FCBFE2167B}"/>
                </a:ext>
              </a:extLst>
            </p:cNvPr>
            <p:cNvSpPr/>
            <p:nvPr/>
          </p:nvSpPr>
          <p:spPr>
            <a:xfrm>
              <a:off x="7841699" y="2898359"/>
              <a:ext cx="903411" cy="958323"/>
            </a:xfrm>
            <a:prstGeom prst="roundRect">
              <a:avLst/>
            </a:prstGeom>
            <a:solidFill>
              <a:schemeClr val="bg1">
                <a:lumMod val="6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Topic 2.1</a:t>
              </a:r>
            </a:p>
          </p:txBody>
        </p:sp>
        <p:sp>
          <p:nvSpPr>
            <p:cNvPr id="8" name="Rounded Rectangle 7">
              <a:extLst>
                <a:ext uri="{FF2B5EF4-FFF2-40B4-BE49-F238E27FC236}">
                  <a16:creationId xmlns:a16="http://schemas.microsoft.com/office/drawing/2014/main" id="{8A62DBD6-0EA0-FD4F-A3F2-1DB4E9728439}"/>
                </a:ext>
              </a:extLst>
            </p:cNvPr>
            <p:cNvSpPr/>
            <p:nvPr/>
          </p:nvSpPr>
          <p:spPr>
            <a:xfrm>
              <a:off x="7841698" y="3972723"/>
              <a:ext cx="903411" cy="958323"/>
            </a:xfrm>
            <a:prstGeom prst="roundRect">
              <a:avLst/>
            </a:prstGeom>
            <a:solidFill>
              <a:schemeClr val="bg1">
                <a:lumMod val="6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Topic 2.2</a:t>
              </a:r>
            </a:p>
          </p:txBody>
        </p:sp>
        <p:sp>
          <p:nvSpPr>
            <p:cNvPr id="9" name="Rounded Rectangle 8">
              <a:extLst>
                <a:ext uri="{FF2B5EF4-FFF2-40B4-BE49-F238E27FC236}">
                  <a16:creationId xmlns:a16="http://schemas.microsoft.com/office/drawing/2014/main" id="{EBF55677-6DA2-2D47-83FE-D382E77E3297}"/>
                </a:ext>
              </a:extLst>
            </p:cNvPr>
            <p:cNvSpPr/>
            <p:nvPr/>
          </p:nvSpPr>
          <p:spPr>
            <a:xfrm>
              <a:off x="9995520" y="2898359"/>
              <a:ext cx="903411" cy="958323"/>
            </a:xfrm>
            <a:prstGeom prst="roundRect">
              <a:avLst/>
            </a:prstGeom>
            <a:solidFill>
              <a:schemeClr val="bg1">
                <a:lumMod val="6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Topic 3.1</a:t>
              </a:r>
            </a:p>
          </p:txBody>
        </p:sp>
        <p:sp>
          <p:nvSpPr>
            <p:cNvPr id="10" name="Rounded Rectangle 9">
              <a:extLst>
                <a:ext uri="{FF2B5EF4-FFF2-40B4-BE49-F238E27FC236}">
                  <a16:creationId xmlns:a16="http://schemas.microsoft.com/office/drawing/2014/main" id="{A5E9BE68-9055-9D4A-8CBC-F1BED0FDE9F4}"/>
                </a:ext>
              </a:extLst>
            </p:cNvPr>
            <p:cNvSpPr/>
            <p:nvPr/>
          </p:nvSpPr>
          <p:spPr>
            <a:xfrm>
              <a:off x="9995520" y="3972723"/>
              <a:ext cx="903411" cy="958323"/>
            </a:xfrm>
            <a:prstGeom prst="roundRect">
              <a:avLst/>
            </a:prstGeom>
            <a:solidFill>
              <a:schemeClr val="bg1">
                <a:lumMod val="6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Topic 3.2</a:t>
              </a:r>
            </a:p>
          </p:txBody>
        </p:sp>
        <p:sp>
          <p:nvSpPr>
            <p:cNvPr id="11" name="TextBox 10">
              <a:extLst>
                <a:ext uri="{FF2B5EF4-FFF2-40B4-BE49-F238E27FC236}">
                  <a16:creationId xmlns:a16="http://schemas.microsoft.com/office/drawing/2014/main" id="{3464B999-735D-1543-9ADB-9F1C74322730}"/>
                </a:ext>
              </a:extLst>
            </p:cNvPr>
            <p:cNvSpPr txBox="1"/>
            <p:nvPr/>
          </p:nvSpPr>
          <p:spPr>
            <a:xfrm>
              <a:off x="5583965" y="2283496"/>
              <a:ext cx="1259646" cy="369332"/>
            </a:xfrm>
            <a:prstGeom prst="rect">
              <a:avLst/>
            </a:prstGeom>
            <a:noFill/>
          </p:spPr>
          <p:txBody>
            <a:bodyPr wrap="square" rtlCol="0">
              <a:spAutoFit/>
            </a:bodyPr>
            <a:lstStyle/>
            <a:p>
              <a:r>
                <a:rPr lang="en-US" dirty="0"/>
                <a:t>Module 1</a:t>
              </a:r>
            </a:p>
          </p:txBody>
        </p:sp>
        <p:sp>
          <p:nvSpPr>
            <p:cNvPr id="24" name="TextBox 23">
              <a:extLst>
                <a:ext uri="{FF2B5EF4-FFF2-40B4-BE49-F238E27FC236}">
                  <a16:creationId xmlns:a16="http://schemas.microsoft.com/office/drawing/2014/main" id="{B7F656E7-9519-2243-9B2F-5226FE8A06C7}"/>
                </a:ext>
              </a:extLst>
            </p:cNvPr>
            <p:cNvSpPr txBox="1"/>
            <p:nvPr/>
          </p:nvSpPr>
          <p:spPr>
            <a:xfrm>
              <a:off x="7743607" y="2264777"/>
              <a:ext cx="1259646" cy="369332"/>
            </a:xfrm>
            <a:prstGeom prst="rect">
              <a:avLst/>
            </a:prstGeom>
            <a:noFill/>
          </p:spPr>
          <p:txBody>
            <a:bodyPr wrap="square" rtlCol="0">
              <a:spAutoFit/>
            </a:bodyPr>
            <a:lstStyle/>
            <a:p>
              <a:r>
                <a:rPr lang="en-US" dirty="0"/>
                <a:t>Module 2</a:t>
              </a:r>
            </a:p>
          </p:txBody>
        </p:sp>
        <p:sp>
          <p:nvSpPr>
            <p:cNvPr id="25" name="TextBox 24">
              <a:extLst>
                <a:ext uri="{FF2B5EF4-FFF2-40B4-BE49-F238E27FC236}">
                  <a16:creationId xmlns:a16="http://schemas.microsoft.com/office/drawing/2014/main" id="{B17BA45E-40FB-614E-A71C-FB96406B22AC}"/>
                </a:ext>
              </a:extLst>
            </p:cNvPr>
            <p:cNvSpPr txBox="1"/>
            <p:nvPr/>
          </p:nvSpPr>
          <p:spPr>
            <a:xfrm>
              <a:off x="9913051" y="2283496"/>
              <a:ext cx="1259646" cy="369332"/>
            </a:xfrm>
            <a:prstGeom prst="rect">
              <a:avLst/>
            </a:prstGeom>
            <a:noFill/>
          </p:spPr>
          <p:txBody>
            <a:bodyPr wrap="square" rtlCol="0">
              <a:spAutoFit/>
            </a:bodyPr>
            <a:lstStyle/>
            <a:p>
              <a:r>
                <a:rPr lang="en-US" dirty="0"/>
                <a:t>Module 3</a:t>
              </a:r>
            </a:p>
          </p:txBody>
        </p:sp>
        <p:cxnSp>
          <p:nvCxnSpPr>
            <p:cNvPr id="43" name="Straight Connector 42">
              <a:extLst>
                <a:ext uri="{FF2B5EF4-FFF2-40B4-BE49-F238E27FC236}">
                  <a16:creationId xmlns:a16="http://schemas.microsoft.com/office/drawing/2014/main" id="{8BE2C829-D0F7-014B-955A-6E16D6BE06D9}"/>
                </a:ext>
              </a:extLst>
            </p:cNvPr>
            <p:cNvCxnSpPr/>
            <p:nvPr/>
          </p:nvCxnSpPr>
          <p:spPr>
            <a:xfrm>
              <a:off x="6742058" y="2061827"/>
              <a:ext cx="914400" cy="0"/>
            </a:xfrm>
            <a:prstGeom prst="line">
              <a:avLst/>
            </a:prstGeom>
            <a:ln w="28575" cap="flat" cmpd="sng" algn="ctr">
              <a:solidFill>
                <a:schemeClr val="accent4"/>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4" name="Straight Connector 43">
              <a:extLst>
                <a:ext uri="{FF2B5EF4-FFF2-40B4-BE49-F238E27FC236}">
                  <a16:creationId xmlns:a16="http://schemas.microsoft.com/office/drawing/2014/main" id="{BF7658F8-F2E2-E94E-B0AB-E5CB8FE808AF}"/>
                </a:ext>
              </a:extLst>
            </p:cNvPr>
            <p:cNvCxnSpPr/>
            <p:nvPr/>
          </p:nvCxnSpPr>
          <p:spPr>
            <a:xfrm>
              <a:off x="8918724" y="2027993"/>
              <a:ext cx="914400" cy="0"/>
            </a:xfrm>
            <a:prstGeom prst="line">
              <a:avLst/>
            </a:prstGeom>
            <a:ln w="28575" cap="flat" cmpd="sng" algn="ctr">
              <a:solidFill>
                <a:schemeClr val="accent4"/>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5" name="Straight Connector 44">
              <a:extLst>
                <a:ext uri="{FF2B5EF4-FFF2-40B4-BE49-F238E27FC236}">
                  <a16:creationId xmlns:a16="http://schemas.microsoft.com/office/drawing/2014/main" id="{A7223875-7A05-B64C-9464-C63F4E794C4E}"/>
                </a:ext>
              </a:extLst>
            </p:cNvPr>
            <p:cNvCxnSpPr>
              <a:cxnSpLocks/>
            </p:cNvCxnSpPr>
            <p:nvPr/>
          </p:nvCxnSpPr>
          <p:spPr>
            <a:xfrm flipH="1" flipV="1">
              <a:off x="11010786" y="3600560"/>
              <a:ext cx="9996" cy="538609"/>
            </a:xfrm>
            <a:prstGeom prst="line">
              <a:avLst/>
            </a:prstGeom>
            <a:ln w="28575" cap="flat" cmpd="sng" algn="ctr">
              <a:solidFill>
                <a:schemeClr val="accent4"/>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7" name="Straight Connector 46">
              <a:extLst>
                <a:ext uri="{FF2B5EF4-FFF2-40B4-BE49-F238E27FC236}">
                  <a16:creationId xmlns:a16="http://schemas.microsoft.com/office/drawing/2014/main" id="{703014E5-E0E1-E743-9528-4783D8DAF4CC}"/>
                </a:ext>
              </a:extLst>
            </p:cNvPr>
            <p:cNvCxnSpPr>
              <a:cxnSpLocks/>
            </p:cNvCxnSpPr>
            <p:nvPr/>
          </p:nvCxnSpPr>
          <p:spPr>
            <a:xfrm flipH="1" flipV="1">
              <a:off x="8866959" y="3678104"/>
              <a:ext cx="9996" cy="538609"/>
            </a:xfrm>
            <a:prstGeom prst="line">
              <a:avLst/>
            </a:prstGeom>
            <a:ln w="28575" cap="flat" cmpd="sng" algn="ctr">
              <a:solidFill>
                <a:schemeClr val="accent4"/>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8" name="Straight Connector 47">
              <a:extLst>
                <a:ext uri="{FF2B5EF4-FFF2-40B4-BE49-F238E27FC236}">
                  <a16:creationId xmlns:a16="http://schemas.microsoft.com/office/drawing/2014/main" id="{E8101D7A-1928-D940-BFC9-5BDA29633C27}"/>
                </a:ext>
              </a:extLst>
            </p:cNvPr>
            <p:cNvCxnSpPr>
              <a:cxnSpLocks/>
            </p:cNvCxnSpPr>
            <p:nvPr/>
          </p:nvCxnSpPr>
          <p:spPr>
            <a:xfrm flipH="1" flipV="1">
              <a:off x="6732062" y="3689773"/>
              <a:ext cx="9996" cy="538609"/>
            </a:xfrm>
            <a:prstGeom prst="line">
              <a:avLst/>
            </a:prstGeom>
            <a:ln w="28575" cap="flat" cmpd="sng" algn="ctr">
              <a:solidFill>
                <a:schemeClr val="accent4"/>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9" name="Straight Connector 48">
              <a:extLst>
                <a:ext uri="{FF2B5EF4-FFF2-40B4-BE49-F238E27FC236}">
                  <a16:creationId xmlns:a16="http://schemas.microsoft.com/office/drawing/2014/main" id="{B619B58D-5FB5-5344-BDE0-40A55DD787D8}"/>
                </a:ext>
              </a:extLst>
            </p:cNvPr>
            <p:cNvCxnSpPr>
              <a:cxnSpLocks/>
            </p:cNvCxnSpPr>
            <p:nvPr/>
          </p:nvCxnSpPr>
          <p:spPr>
            <a:xfrm flipH="1" flipV="1">
              <a:off x="9850703" y="3600560"/>
              <a:ext cx="9996" cy="538609"/>
            </a:xfrm>
            <a:prstGeom prst="line">
              <a:avLst/>
            </a:prstGeom>
            <a:ln w="28575" cap="flat" cmpd="sng" algn="ctr">
              <a:solidFill>
                <a:schemeClr val="accent4"/>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0" name="Straight Connector 49">
              <a:extLst>
                <a:ext uri="{FF2B5EF4-FFF2-40B4-BE49-F238E27FC236}">
                  <a16:creationId xmlns:a16="http://schemas.microsoft.com/office/drawing/2014/main" id="{02C2E83D-278C-FE4F-8B89-A0FAE4EA34BD}"/>
                </a:ext>
              </a:extLst>
            </p:cNvPr>
            <p:cNvCxnSpPr>
              <a:cxnSpLocks/>
            </p:cNvCxnSpPr>
            <p:nvPr/>
          </p:nvCxnSpPr>
          <p:spPr>
            <a:xfrm flipH="1" flipV="1">
              <a:off x="7696881" y="3678103"/>
              <a:ext cx="9996" cy="538609"/>
            </a:xfrm>
            <a:prstGeom prst="line">
              <a:avLst/>
            </a:prstGeom>
            <a:ln w="28575" cap="flat" cmpd="sng" algn="ctr">
              <a:solidFill>
                <a:schemeClr val="accent4"/>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1" name="Straight Connector 50">
              <a:extLst>
                <a:ext uri="{FF2B5EF4-FFF2-40B4-BE49-F238E27FC236}">
                  <a16:creationId xmlns:a16="http://schemas.microsoft.com/office/drawing/2014/main" id="{5DA8751E-0265-4E42-A6A4-C3EC6E63D356}"/>
                </a:ext>
              </a:extLst>
            </p:cNvPr>
            <p:cNvCxnSpPr>
              <a:cxnSpLocks/>
            </p:cNvCxnSpPr>
            <p:nvPr/>
          </p:nvCxnSpPr>
          <p:spPr>
            <a:xfrm flipH="1" flipV="1">
              <a:off x="5564041" y="3689773"/>
              <a:ext cx="9996" cy="538609"/>
            </a:xfrm>
            <a:prstGeom prst="line">
              <a:avLst/>
            </a:prstGeom>
            <a:ln w="28575" cap="flat" cmpd="sng" algn="ctr">
              <a:solidFill>
                <a:schemeClr val="accent4"/>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2" name="Straight Connector 51">
              <a:extLst>
                <a:ext uri="{FF2B5EF4-FFF2-40B4-BE49-F238E27FC236}">
                  <a16:creationId xmlns:a16="http://schemas.microsoft.com/office/drawing/2014/main" id="{3C4E853B-9D10-E44A-807E-855A88665E31}"/>
                </a:ext>
              </a:extLst>
            </p:cNvPr>
            <p:cNvCxnSpPr/>
            <p:nvPr/>
          </p:nvCxnSpPr>
          <p:spPr>
            <a:xfrm>
              <a:off x="6737060" y="5923105"/>
              <a:ext cx="914400" cy="0"/>
            </a:xfrm>
            <a:prstGeom prst="line">
              <a:avLst/>
            </a:prstGeom>
            <a:ln w="28575" cap="flat" cmpd="sng" algn="ctr">
              <a:solidFill>
                <a:schemeClr val="accent4"/>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3" name="Straight Connector 52">
              <a:extLst>
                <a:ext uri="{FF2B5EF4-FFF2-40B4-BE49-F238E27FC236}">
                  <a16:creationId xmlns:a16="http://schemas.microsoft.com/office/drawing/2014/main" id="{C23DF583-447A-994C-8E08-D9939585C853}"/>
                </a:ext>
              </a:extLst>
            </p:cNvPr>
            <p:cNvCxnSpPr/>
            <p:nvPr/>
          </p:nvCxnSpPr>
          <p:spPr>
            <a:xfrm>
              <a:off x="8936303" y="5923103"/>
              <a:ext cx="914400" cy="0"/>
            </a:xfrm>
            <a:prstGeom prst="line">
              <a:avLst/>
            </a:prstGeom>
            <a:ln w="28575" cap="flat" cmpd="sng" algn="ctr">
              <a:solidFill>
                <a:schemeClr val="accent4"/>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6" name="Straight Connector 55">
              <a:extLst>
                <a:ext uri="{FF2B5EF4-FFF2-40B4-BE49-F238E27FC236}">
                  <a16:creationId xmlns:a16="http://schemas.microsoft.com/office/drawing/2014/main" id="{6134401D-476F-5C42-A186-723FAF4E5E5E}"/>
                </a:ext>
              </a:extLst>
            </p:cNvPr>
            <p:cNvCxnSpPr>
              <a:cxnSpLocks/>
            </p:cNvCxnSpPr>
            <p:nvPr/>
          </p:nvCxnSpPr>
          <p:spPr>
            <a:xfrm flipV="1">
              <a:off x="9375924" y="1626267"/>
              <a:ext cx="0" cy="336816"/>
            </a:xfrm>
            <a:prstGeom prst="line">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35" name="Graphic 34" descr="Checklist RTL">
              <a:extLst>
                <a:ext uri="{FF2B5EF4-FFF2-40B4-BE49-F238E27FC236}">
                  <a16:creationId xmlns:a16="http://schemas.microsoft.com/office/drawing/2014/main" id="{1C18F98E-E4ED-8A41-BDE4-3A46DCBCDCF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791807" y="5058465"/>
              <a:ext cx="708808" cy="708808"/>
            </a:xfrm>
            <a:prstGeom prst="rect">
              <a:avLst/>
            </a:prstGeom>
          </p:spPr>
        </p:pic>
        <p:cxnSp>
          <p:nvCxnSpPr>
            <p:cNvPr id="36" name="Elbow Connector 35">
              <a:extLst>
                <a:ext uri="{FF2B5EF4-FFF2-40B4-BE49-F238E27FC236}">
                  <a16:creationId xmlns:a16="http://schemas.microsoft.com/office/drawing/2014/main" id="{EF87216F-BECA-8242-A5D9-8BDFA1BCE7BD}"/>
                </a:ext>
              </a:extLst>
            </p:cNvPr>
            <p:cNvCxnSpPr>
              <a:cxnSpLocks/>
            </p:cNvCxnSpPr>
            <p:nvPr/>
          </p:nvCxnSpPr>
          <p:spPr>
            <a:xfrm rot="5400000" flipH="1" flipV="1">
              <a:off x="5875888" y="3737245"/>
              <a:ext cx="2913304" cy="437945"/>
            </a:xfrm>
            <a:prstGeom prst="bentConnector3">
              <a:avLst>
                <a:gd name="adj1" fmla="val 99696"/>
              </a:avLst>
            </a:prstGeom>
            <a:ln w="38100">
              <a:tailEnd type="triangle"/>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1C70E41A-9454-964B-A3C7-426709E816A9}"/>
                </a:ext>
              </a:extLst>
            </p:cNvPr>
            <p:cNvCxnSpPr>
              <a:cxnSpLocks/>
            </p:cNvCxnSpPr>
            <p:nvPr/>
          </p:nvCxnSpPr>
          <p:spPr>
            <a:xfrm flipH="1">
              <a:off x="6508111" y="5397879"/>
              <a:ext cx="612951" cy="0"/>
            </a:xfrm>
            <a:prstGeom prst="line">
              <a:avLst/>
            </a:prstGeom>
            <a:ln w="38100"/>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3848451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44977BAB-5764-D744-A3F2-9D8517CE7D59}"/>
              </a:ext>
            </a:extLst>
          </p:cNvPr>
          <p:cNvGrpSpPr/>
          <p:nvPr/>
        </p:nvGrpSpPr>
        <p:grpSpPr>
          <a:xfrm>
            <a:off x="437656" y="1898485"/>
            <a:ext cx="3854944" cy="3797300"/>
            <a:chOff x="6910500" y="1365625"/>
            <a:chExt cx="3854944" cy="3797300"/>
          </a:xfrm>
        </p:grpSpPr>
        <p:pic>
          <p:nvPicPr>
            <p:cNvPr id="18" name="Picture 17">
              <a:extLst>
                <a:ext uri="{FF2B5EF4-FFF2-40B4-BE49-F238E27FC236}">
                  <a16:creationId xmlns:a16="http://schemas.microsoft.com/office/drawing/2014/main" id="{ED964107-57DA-7F42-BB17-C2F9318E5C6B}"/>
                </a:ext>
              </a:extLst>
            </p:cNvPr>
            <p:cNvPicPr>
              <a:picLocks noChangeAspect="1"/>
            </p:cNvPicPr>
            <p:nvPr/>
          </p:nvPicPr>
          <p:blipFill rotWithShape="1">
            <a:blip r:embed="rId3">
              <a:duotone>
                <a:schemeClr val="accent3">
                  <a:shade val="45000"/>
                  <a:satMod val="135000"/>
                </a:schemeClr>
                <a:prstClr val="white"/>
              </a:duotone>
              <a:extLst>
                <a:ext uri="{BEBA8EAE-BF5A-486C-A8C5-ECC9F3942E4B}">
                  <a14:imgProps xmlns:a14="http://schemas.microsoft.com/office/drawing/2010/main">
                    <a14:imgLayer r:embed="rId4">
                      <a14:imgEffect>
                        <a14:backgroundRemoval t="10000" b="90000" l="10000" r="90000">
                          <a14:foregroundMark x1="22561" y1="43740" x2="22561" y2="43740"/>
                          <a14:foregroundMark x1="21707" y1="46578" x2="21707" y2="46578"/>
                          <a14:foregroundMark x1="24024" y1="58431" x2="24024" y2="58431"/>
                          <a14:foregroundMark x1="27073" y1="70284" x2="27073" y2="70284"/>
                          <a14:foregroundMark x1="27561" y1="76294" x2="27561" y2="76294"/>
                          <a14:foregroundMark x1="29390" y1="77629" x2="29390" y2="77629"/>
                          <a14:foregroundMark x1="29634" y1="85643" x2="29634" y2="85643"/>
                          <a14:foregroundMark x1="33659" y1="88815" x2="33659" y2="88815"/>
                        </a14:backgroundRemoval>
                      </a14:imgEffect>
                    </a14:imgLayer>
                  </a14:imgProps>
                </a:ext>
              </a:extLst>
            </a:blip>
            <a:srcRect r="30424"/>
            <a:stretch/>
          </p:blipFill>
          <p:spPr>
            <a:xfrm>
              <a:off x="7142631" y="1365625"/>
              <a:ext cx="3622813" cy="3797300"/>
            </a:xfrm>
            <a:prstGeom prst="rect">
              <a:avLst/>
            </a:prstGeom>
          </p:spPr>
        </p:pic>
        <p:sp>
          <p:nvSpPr>
            <p:cNvPr id="19" name="TextBox 18">
              <a:extLst>
                <a:ext uri="{FF2B5EF4-FFF2-40B4-BE49-F238E27FC236}">
                  <a16:creationId xmlns:a16="http://schemas.microsoft.com/office/drawing/2014/main" id="{6BDD2C77-BFFC-9D43-9220-5792500FA873}"/>
                </a:ext>
              </a:extLst>
            </p:cNvPr>
            <p:cNvSpPr txBox="1"/>
            <p:nvPr/>
          </p:nvSpPr>
          <p:spPr>
            <a:xfrm>
              <a:off x="9202791" y="4672318"/>
              <a:ext cx="1352230" cy="369332"/>
            </a:xfrm>
            <a:prstGeom prst="rect">
              <a:avLst/>
            </a:prstGeom>
            <a:noFill/>
          </p:spPr>
          <p:txBody>
            <a:bodyPr wrap="none" rtlCol="0">
              <a:spAutoFit/>
            </a:bodyPr>
            <a:lstStyle/>
            <a:p>
              <a:r>
                <a:rPr lang="en-US" dirty="0"/>
                <a:t>Introduction</a:t>
              </a:r>
            </a:p>
          </p:txBody>
        </p:sp>
        <p:sp>
          <p:nvSpPr>
            <p:cNvPr id="23" name="TextBox 22">
              <a:extLst>
                <a:ext uri="{FF2B5EF4-FFF2-40B4-BE49-F238E27FC236}">
                  <a16:creationId xmlns:a16="http://schemas.microsoft.com/office/drawing/2014/main" id="{F57469E2-2D6B-E941-98FE-88F9BDD2FBE0}"/>
                </a:ext>
              </a:extLst>
            </p:cNvPr>
            <p:cNvSpPr txBox="1"/>
            <p:nvPr/>
          </p:nvSpPr>
          <p:spPr>
            <a:xfrm>
              <a:off x="7513262" y="4130708"/>
              <a:ext cx="1080360" cy="369332"/>
            </a:xfrm>
            <a:prstGeom prst="rect">
              <a:avLst/>
            </a:prstGeom>
            <a:noFill/>
          </p:spPr>
          <p:txBody>
            <a:bodyPr wrap="none" rtlCol="0">
              <a:spAutoFit/>
            </a:bodyPr>
            <a:lstStyle/>
            <a:p>
              <a:r>
                <a:rPr lang="en-US" dirty="0"/>
                <a:t>Revisiting</a:t>
              </a:r>
            </a:p>
          </p:txBody>
        </p:sp>
        <p:sp>
          <p:nvSpPr>
            <p:cNvPr id="26" name="TextBox 25">
              <a:extLst>
                <a:ext uri="{FF2B5EF4-FFF2-40B4-BE49-F238E27FC236}">
                  <a16:creationId xmlns:a16="http://schemas.microsoft.com/office/drawing/2014/main" id="{464E57FB-031D-0B4A-A2F9-F4F7DC9B87E3}"/>
                </a:ext>
              </a:extLst>
            </p:cNvPr>
            <p:cNvSpPr txBox="1"/>
            <p:nvPr/>
          </p:nvSpPr>
          <p:spPr>
            <a:xfrm>
              <a:off x="9202390" y="1890088"/>
              <a:ext cx="955005" cy="369332"/>
            </a:xfrm>
            <a:prstGeom prst="rect">
              <a:avLst/>
            </a:prstGeom>
            <a:noFill/>
          </p:spPr>
          <p:txBody>
            <a:bodyPr wrap="none" rtlCol="0">
              <a:spAutoFit/>
            </a:bodyPr>
            <a:lstStyle/>
            <a:p>
              <a:r>
                <a:rPr lang="en-US" dirty="0"/>
                <a:t>Mastery</a:t>
              </a:r>
            </a:p>
          </p:txBody>
        </p:sp>
        <p:sp>
          <p:nvSpPr>
            <p:cNvPr id="27" name="TextBox 26">
              <a:extLst>
                <a:ext uri="{FF2B5EF4-FFF2-40B4-BE49-F238E27FC236}">
                  <a16:creationId xmlns:a16="http://schemas.microsoft.com/office/drawing/2014/main" id="{3F024674-A77D-0F48-8132-2676A2DCE3BF}"/>
                </a:ext>
              </a:extLst>
            </p:cNvPr>
            <p:cNvSpPr txBox="1"/>
            <p:nvPr/>
          </p:nvSpPr>
          <p:spPr>
            <a:xfrm>
              <a:off x="7142631" y="3464510"/>
              <a:ext cx="1205523" cy="369332"/>
            </a:xfrm>
            <a:prstGeom prst="rect">
              <a:avLst/>
            </a:prstGeom>
            <a:noFill/>
          </p:spPr>
          <p:txBody>
            <a:bodyPr wrap="none" rtlCol="0">
              <a:spAutoFit/>
            </a:bodyPr>
            <a:lstStyle/>
            <a:p>
              <a:r>
                <a:rPr lang="en-US" dirty="0"/>
                <a:t>Integrating</a:t>
              </a:r>
            </a:p>
          </p:txBody>
        </p:sp>
        <p:sp>
          <p:nvSpPr>
            <p:cNvPr id="28" name="TextBox 27">
              <a:extLst>
                <a:ext uri="{FF2B5EF4-FFF2-40B4-BE49-F238E27FC236}">
                  <a16:creationId xmlns:a16="http://schemas.microsoft.com/office/drawing/2014/main" id="{E619DCFB-C2FA-584B-9F5D-F1F143D35503}"/>
                </a:ext>
              </a:extLst>
            </p:cNvPr>
            <p:cNvSpPr txBox="1"/>
            <p:nvPr/>
          </p:nvSpPr>
          <p:spPr>
            <a:xfrm>
              <a:off x="6910500" y="2835344"/>
              <a:ext cx="1200970" cy="369332"/>
            </a:xfrm>
            <a:prstGeom prst="rect">
              <a:avLst/>
            </a:prstGeom>
            <a:noFill/>
          </p:spPr>
          <p:txBody>
            <a:bodyPr wrap="none" rtlCol="0">
              <a:spAutoFit/>
            </a:bodyPr>
            <a:lstStyle/>
            <a:p>
              <a:r>
                <a:rPr lang="en-US" dirty="0"/>
                <a:t>Deepening</a:t>
              </a:r>
            </a:p>
          </p:txBody>
        </p:sp>
      </p:grpSp>
      <p:sp>
        <p:nvSpPr>
          <p:cNvPr id="29" name="TextBox 28">
            <a:extLst>
              <a:ext uri="{FF2B5EF4-FFF2-40B4-BE49-F238E27FC236}">
                <a16:creationId xmlns:a16="http://schemas.microsoft.com/office/drawing/2014/main" id="{384E2CA0-559F-3F46-850A-0A70042EAA05}"/>
              </a:ext>
            </a:extLst>
          </p:cNvPr>
          <p:cNvSpPr txBox="1"/>
          <p:nvPr/>
        </p:nvSpPr>
        <p:spPr>
          <a:xfrm>
            <a:off x="432394" y="809683"/>
            <a:ext cx="4097597" cy="707886"/>
          </a:xfrm>
          <a:prstGeom prst="rect">
            <a:avLst/>
          </a:prstGeom>
          <a:noFill/>
        </p:spPr>
        <p:txBody>
          <a:bodyPr wrap="none" rtlCol="0">
            <a:spAutoFit/>
          </a:bodyPr>
          <a:lstStyle/>
          <a:p>
            <a:r>
              <a:rPr lang="en-US" sz="4000" dirty="0">
                <a:solidFill>
                  <a:schemeClr val="bg1"/>
                </a:solidFill>
                <a:latin typeface="Avenir Book" panose="02000503020000020003" pitchFamily="2" charset="0"/>
              </a:rPr>
              <a:t>Spiral Curriculum</a:t>
            </a:r>
          </a:p>
        </p:txBody>
      </p:sp>
      <p:sp>
        <p:nvSpPr>
          <p:cNvPr id="17" name="TextBox 16">
            <a:extLst>
              <a:ext uri="{FF2B5EF4-FFF2-40B4-BE49-F238E27FC236}">
                <a16:creationId xmlns:a16="http://schemas.microsoft.com/office/drawing/2014/main" id="{E98646A4-A923-C243-8639-072BF4C6BD78}"/>
              </a:ext>
            </a:extLst>
          </p:cNvPr>
          <p:cNvSpPr txBox="1"/>
          <p:nvPr/>
        </p:nvSpPr>
        <p:spPr>
          <a:xfrm>
            <a:off x="5744310" y="1527441"/>
            <a:ext cx="5777903" cy="1938992"/>
          </a:xfrm>
          <a:prstGeom prst="rect">
            <a:avLst/>
          </a:prstGeom>
          <a:noFill/>
        </p:spPr>
        <p:txBody>
          <a:bodyPr wrap="square" rtlCol="0">
            <a:spAutoFit/>
          </a:bodyPr>
          <a:lstStyle/>
          <a:p>
            <a:r>
              <a:rPr lang="en-US" sz="2400" dirty="0">
                <a:latin typeface="Calibri" panose="020F0502020204030204" pitchFamily="34" charset="0"/>
                <a:ea typeface="Calibri" panose="020F0502020204030204" pitchFamily="34" charset="0"/>
                <a:cs typeface="Calibri" panose="020F0502020204030204" pitchFamily="34" charset="0"/>
              </a:rPr>
              <a:t>A spiral curriculum is organized around key concepts/skills that are introduced and revisited for deeper understanding or mastery as learners moves through the program of study.</a:t>
            </a:r>
            <a:r>
              <a:rPr lang="en-CA" sz="2400" dirty="0"/>
              <a:t> </a:t>
            </a:r>
            <a:endParaRPr lang="en-US" sz="2400" dirty="0"/>
          </a:p>
        </p:txBody>
      </p:sp>
      <p:sp>
        <p:nvSpPr>
          <p:cNvPr id="20" name="TextBox 19">
            <a:extLst>
              <a:ext uri="{FF2B5EF4-FFF2-40B4-BE49-F238E27FC236}">
                <a16:creationId xmlns:a16="http://schemas.microsoft.com/office/drawing/2014/main" id="{DCAE7809-AD88-F049-9A0D-46BE4989C30D}"/>
              </a:ext>
            </a:extLst>
          </p:cNvPr>
          <p:cNvSpPr txBox="1"/>
          <p:nvPr/>
        </p:nvSpPr>
        <p:spPr>
          <a:xfrm>
            <a:off x="5744310" y="3884048"/>
            <a:ext cx="5777902" cy="1938992"/>
          </a:xfrm>
          <a:prstGeom prst="rect">
            <a:avLst/>
          </a:prstGeom>
          <a:noFill/>
        </p:spPr>
        <p:txBody>
          <a:bodyPr wrap="square" rtlCol="0">
            <a:spAutoFit/>
          </a:bodyPr>
          <a:lstStyle/>
          <a:p>
            <a:r>
              <a:rPr lang="en-CA" sz="2400" dirty="0"/>
              <a:t>The topics visited are addressed in successive levels of difficulty. They are introduced to foundations, then build on prior knowledge as they revisit and deepen learning. </a:t>
            </a:r>
            <a:endParaRPr lang="en-US" sz="2400" dirty="0"/>
          </a:p>
        </p:txBody>
      </p:sp>
    </p:spTree>
    <p:extLst>
      <p:ext uri="{BB962C8B-B14F-4D97-AF65-F5344CB8AC3E}">
        <p14:creationId xmlns:p14="http://schemas.microsoft.com/office/powerpoint/2010/main" val="2007790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384E2CA0-559F-3F46-850A-0A70042EAA05}"/>
              </a:ext>
            </a:extLst>
          </p:cNvPr>
          <p:cNvSpPr txBox="1"/>
          <p:nvPr/>
        </p:nvSpPr>
        <p:spPr>
          <a:xfrm>
            <a:off x="437656" y="663006"/>
            <a:ext cx="4097597" cy="707886"/>
          </a:xfrm>
          <a:prstGeom prst="rect">
            <a:avLst/>
          </a:prstGeom>
          <a:noFill/>
        </p:spPr>
        <p:txBody>
          <a:bodyPr wrap="none" rtlCol="0">
            <a:spAutoFit/>
          </a:bodyPr>
          <a:lstStyle/>
          <a:p>
            <a:r>
              <a:rPr lang="en-US" sz="4000" dirty="0">
                <a:solidFill>
                  <a:schemeClr val="bg1"/>
                </a:solidFill>
                <a:latin typeface="Avenir Book" panose="02000503020000020003" pitchFamily="2" charset="0"/>
              </a:rPr>
              <a:t>Spiral Curriculum</a:t>
            </a:r>
          </a:p>
        </p:txBody>
      </p:sp>
      <p:grpSp>
        <p:nvGrpSpPr>
          <p:cNvPr id="4" name="Group 3">
            <a:extLst>
              <a:ext uri="{FF2B5EF4-FFF2-40B4-BE49-F238E27FC236}">
                <a16:creationId xmlns:a16="http://schemas.microsoft.com/office/drawing/2014/main" id="{54EA7832-A6A3-1D4E-A1AE-DE8937B6C84E}"/>
              </a:ext>
            </a:extLst>
          </p:cNvPr>
          <p:cNvGrpSpPr/>
          <p:nvPr/>
        </p:nvGrpSpPr>
        <p:grpSpPr>
          <a:xfrm>
            <a:off x="3598116" y="2750117"/>
            <a:ext cx="3449659" cy="2957925"/>
            <a:chOff x="4033354" y="2689474"/>
            <a:chExt cx="3449659" cy="2957925"/>
          </a:xfrm>
        </p:grpSpPr>
        <p:sp>
          <p:nvSpPr>
            <p:cNvPr id="33" name="Down Arrow 32">
              <a:extLst>
                <a:ext uri="{FF2B5EF4-FFF2-40B4-BE49-F238E27FC236}">
                  <a16:creationId xmlns:a16="http://schemas.microsoft.com/office/drawing/2014/main" id="{81B46050-6382-3346-84D1-AA4177601DB2}"/>
                </a:ext>
              </a:extLst>
            </p:cNvPr>
            <p:cNvSpPr/>
            <p:nvPr/>
          </p:nvSpPr>
          <p:spPr>
            <a:xfrm rot="10800000">
              <a:off x="4033354" y="2689474"/>
              <a:ext cx="362823" cy="288503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14EBBB43-E4AC-FA45-AD55-9B01B18D18F0}"/>
                </a:ext>
              </a:extLst>
            </p:cNvPr>
            <p:cNvSpPr txBox="1"/>
            <p:nvPr/>
          </p:nvSpPr>
          <p:spPr>
            <a:xfrm>
              <a:off x="4535253" y="5278067"/>
              <a:ext cx="679994" cy="369332"/>
            </a:xfrm>
            <a:prstGeom prst="rect">
              <a:avLst/>
            </a:prstGeom>
            <a:noFill/>
          </p:spPr>
          <p:txBody>
            <a:bodyPr wrap="none" rtlCol="0">
              <a:spAutoFit/>
            </a:bodyPr>
            <a:lstStyle/>
            <a:p>
              <a:pPr algn="ctr"/>
              <a:r>
                <a:rPr lang="en-US" dirty="0"/>
                <a:t>Ideas</a:t>
              </a:r>
            </a:p>
          </p:txBody>
        </p:sp>
        <p:sp>
          <p:nvSpPr>
            <p:cNvPr id="35" name="TextBox 34">
              <a:extLst>
                <a:ext uri="{FF2B5EF4-FFF2-40B4-BE49-F238E27FC236}">
                  <a16:creationId xmlns:a16="http://schemas.microsoft.com/office/drawing/2014/main" id="{F7521CB7-FD33-004B-B905-EF96E711B234}"/>
                </a:ext>
              </a:extLst>
            </p:cNvPr>
            <p:cNvSpPr txBox="1"/>
            <p:nvPr/>
          </p:nvSpPr>
          <p:spPr>
            <a:xfrm>
              <a:off x="4538394" y="4183958"/>
              <a:ext cx="1350050" cy="369332"/>
            </a:xfrm>
            <a:prstGeom prst="rect">
              <a:avLst/>
            </a:prstGeom>
            <a:noFill/>
          </p:spPr>
          <p:txBody>
            <a:bodyPr wrap="none" rtlCol="0">
              <a:spAutoFit/>
            </a:bodyPr>
            <a:lstStyle/>
            <a:p>
              <a:pPr algn="ctr"/>
              <a:r>
                <a:rPr lang="en-US" dirty="0"/>
                <a:t>Connections</a:t>
              </a:r>
            </a:p>
          </p:txBody>
        </p:sp>
        <p:sp>
          <p:nvSpPr>
            <p:cNvPr id="36" name="TextBox 35">
              <a:extLst>
                <a:ext uri="{FF2B5EF4-FFF2-40B4-BE49-F238E27FC236}">
                  <a16:creationId xmlns:a16="http://schemas.microsoft.com/office/drawing/2014/main" id="{538C67D7-BC50-EB49-B845-BC6CF190284C}"/>
                </a:ext>
              </a:extLst>
            </p:cNvPr>
            <p:cNvSpPr txBox="1"/>
            <p:nvPr/>
          </p:nvSpPr>
          <p:spPr>
            <a:xfrm>
              <a:off x="4535253" y="2998872"/>
              <a:ext cx="1184748" cy="369332"/>
            </a:xfrm>
            <a:prstGeom prst="rect">
              <a:avLst/>
            </a:prstGeom>
            <a:noFill/>
          </p:spPr>
          <p:txBody>
            <a:bodyPr wrap="none" rtlCol="0">
              <a:spAutoFit/>
            </a:bodyPr>
            <a:lstStyle/>
            <a:p>
              <a:pPr algn="ctr"/>
              <a:r>
                <a:rPr lang="en-US" dirty="0"/>
                <a:t>Extensions</a:t>
              </a:r>
            </a:p>
          </p:txBody>
        </p:sp>
        <p:sp>
          <p:nvSpPr>
            <p:cNvPr id="37" name="TextBox 36">
              <a:extLst>
                <a:ext uri="{FF2B5EF4-FFF2-40B4-BE49-F238E27FC236}">
                  <a16:creationId xmlns:a16="http://schemas.microsoft.com/office/drawing/2014/main" id="{F835DEE9-6C00-A84D-9401-F071F3BF3513}"/>
                </a:ext>
              </a:extLst>
            </p:cNvPr>
            <p:cNvSpPr txBox="1"/>
            <p:nvPr/>
          </p:nvSpPr>
          <p:spPr>
            <a:xfrm>
              <a:off x="5914699" y="5271615"/>
              <a:ext cx="1346395" cy="369332"/>
            </a:xfrm>
            <a:prstGeom prst="rect">
              <a:avLst/>
            </a:prstGeom>
            <a:noFill/>
          </p:spPr>
          <p:txBody>
            <a:bodyPr wrap="none" rtlCol="0">
              <a:spAutoFit/>
            </a:bodyPr>
            <a:lstStyle/>
            <a:p>
              <a:pPr algn="ctr"/>
              <a:r>
                <a:rPr lang="en-US" dirty="0"/>
                <a:t>Foundations</a:t>
              </a:r>
            </a:p>
          </p:txBody>
        </p:sp>
        <p:sp>
          <p:nvSpPr>
            <p:cNvPr id="38" name="TextBox 37">
              <a:extLst>
                <a:ext uri="{FF2B5EF4-FFF2-40B4-BE49-F238E27FC236}">
                  <a16:creationId xmlns:a16="http://schemas.microsoft.com/office/drawing/2014/main" id="{873E9A29-38E4-C94C-80DC-041325BD87F4}"/>
                </a:ext>
              </a:extLst>
            </p:cNvPr>
            <p:cNvSpPr txBox="1"/>
            <p:nvPr/>
          </p:nvSpPr>
          <p:spPr>
            <a:xfrm>
              <a:off x="5914699" y="4182036"/>
              <a:ext cx="1568314" cy="369332"/>
            </a:xfrm>
            <a:prstGeom prst="rect">
              <a:avLst/>
            </a:prstGeom>
            <a:noFill/>
          </p:spPr>
          <p:txBody>
            <a:bodyPr wrap="none" rtlCol="0">
              <a:spAutoFit/>
            </a:bodyPr>
            <a:lstStyle/>
            <a:p>
              <a:pPr algn="ctr"/>
              <a:r>
                <a:rPr lang="en-US" dirty="0"/>
                <a:t>Reinforcement</a:t>
              </a:r>
            </a:p>
          </p:txBody>
        </p:sp>
        <p:sp>
          <p:nvSpPr>
            <p:cNvPr id="39" name="TextBox 38">
              <a:extLst>
                <a:ext uri="{FF2B5EF4-FFF2-40B4-BE49-F238E27FC236}">
                  <a16:creationId xmlns:a16="http://schemas.microsoft.com/office/drawing/2014/main" id="{008781E7-782B-C545-86FF-C8DCA8725F0C}"/>
                </a:ext>
              </a:extLst>
            </p:cNvPr>
            <p:cNvSpPr txBox="1"/>
            <p:nvPr/>
          </p:nvSpPr>
          <p:spPr>
            <a:xfrm>
              <a:off x="5914699" y="3005162"/>
              <a:ext cx="955006" cy="369332"/>
            </a:xfrm>
            <a:prstGeom prst="rect">
              <a:avLst/>
            </a:prstGeom>
            <a:noFill/>
          </p:spPr>
          <p:txBody>
            <a:bodyPr wrap="none" rtlCol="0">
              <a:spAutoFit/>
            </a:bodyPr>
            <a:lstStyle/>
            <a:p>
              <a:pPr algn="ctr"/>
              <a:r>
                <a:rPr lang="en-US" dirty="0"/>
                <a:t>Mastery</a:t>
              </a:r>
            </a:p>
          </p:txBody>
        </p:sp>
      </p:grpSp>
      <p:sp>
        <p:nvSpPr>
          <p:cNvPr id="17" name="TextBox 16">
            <a:extLst>
              <a:ext uri="{FF2B5EF4-FFF2-40B4-BE49-F238E27FC236}">
                <a16:creationId xmlns:a16="http://schemas.microsoft.com/office/drawing/2014/main" id="{E98646A4-A923-C243-8639-072BF4C6BD78}"/>
              </a:ext>
            </a:extLst>
          </p:cNvPr>
          <p:cNvSpPr txBox="1"/>
          <p:nvPr/>
        </p:nvSpPr>
        <p:spPr>
          <a:xfrm>
            <a:off x="7525308" y="1562029"/>
            <a:ext cx="4288668" cy="4154984"/>
          </a:xfrm>
          <a:prstGeom prst="rect">
            <a:avLst/>
          </a:prstGeom>
          <a:noFill/>
        </p:spPr>
        <p:txBody>
          <a:bodyPr wrap="square" rtlCol="0">
            <a:spAutoFit/>
          </a:bodyPr>
          <a:lstStyle/>
          <a:p>
            <a:r>
              <a:rPr lang="en-CA" sz="2400" dirty="0"/>
              <a:t>Every spiral visit can bring:</a:t>
            </a:r>
          </a:p>
          <a:p>
            <a:r>
              <a:rPr lang="en-CA" sz="2400" dirty="0"/>
              <a:t> </a:t>
            </a:r>
          </a:p>
          <a:p>
            <a:pPr marL="342900" indent="-342900">
              <a:buFont typeface="Arial" panose="020B0604020202020204" pitchFamily="34" charset="0"/>
              <a:buChar char="•"/>
            </a:pPr>
            <a:r>
              <a:rPr lang="en-CA" sz="2400" dirty="0"/>
              <a:t>new knowledge or skills relating to the theme or topic; </a:t>
            </a:r>
          </a:p>
          <a:p>
            <a:pPr marL="342900" indent="-342900">
              <a:buFont typeface="Arial" panose="020B0604020202020204" pitchFamily="34" charset="0"/>
              <a:buChar char="•"/>
            </a:pPr>
            <a:r>
              <a:rPr lang="en-CA" sz="2400" dirty="0"/>
              <a:t>more advanced applications of areas;</a:t>
            </a:r>
          </a:p>
          <a:p>
            <a:pPr marL="342900" indent="-342900">
              <a:buFont typeface="Arial" panose="020B0604020202020204" pitchFamily="34" charset="0"/>
              <a:buChar char="•"/>
            </a:pPr>
            <a:r>
              <a:rPr lang="en-CA" sz="2400" dirty="0"/>
              <a:t>successive levels of difficulty;</a:t>
            </a:r>
          </a:p>
          <a:p>
            <a:pPr marL="342900" indent="-342900">
              <a:buFont typeface="Arial" panose="020B0604020202020204" pitchFamily="34" charset="0"/>
              <a:buChar char="•"/>
            </a:pPr>
            <a:r>
              <a:rPr lang="en-CA" sz="2400" dirty="0"/>
              <a:t>complexity or application</a:t>
            </a:r>
            <a:br>
              <a:rPr lang="en-CA" sz="2400" dirty="0"/>
            </a:br>
            <a:r>
              <a:rPr lang="en-CA" sz="2400" dirty="0"/>
              <a:t>increased proficiency; </a:t>
            </a:r>
          </a:p>
          <a:p>
            <a:pPr marL="342900" indent="-342900">
              <a:buFont typeface="Arial" panose="020B0604020202020204" pitchFamily="34" charset="0"/>
              <a:buChar char="•"/>
            </a:pPr>
            <a:r>
              <a:rPr lang="en-CA" sz="2400" dirty="0"/>
              <a:t>or, expertise through further practical experience</a:t>
            </a:r>
          </a:p>
        </p:txBody>
      </p:sp>
      <p:grpSp>
        <p:nvGrpSpPr>
          <p:cNvPr id="20" name="Group 19">
            <a:extLst>
              <a:ext uri="{FF2B5EF4-FFF2-40B4-BE49-F238E27FC236}">
                <a16:creationId xmlns:a16="http://schemas.microsoft.com/office/drawing/2014/main" id="{1D6A67E6-74D0-4D46-AFDA-4650A95CA196}"/>
              </a:ext>
            </a:extLst>
          </p:cNvPr>
          <p:cNvGrpSpPr/>
          <p:nvPr/>
        </p:nvGrpSpPr>
        <p:grpSpPr>
          <a:xfrm>
            <a:off x="81060" y="2040988"/>
            <a:ext cx="3854944" cy="3797300"/>
            <a:chOff x="6910500" y="1365625"/>
            <a:chExt cx="3854944" cy="3797300"/>
          </a:xfrm>
        </p:grpSpPr>
        <p:pic>
          <p:nvPicPr>
            <p:cNvPr id="21" name="Picture 20">
              <a:extLst>
                <a:ext uri="{FF2B5EF4-FFF2-40B4-BE49-F238E27FC236}">
                  <a16:creationId xmlns:a16="http://schemas.microsoft.com/office/drawing/2014/main" id="{72888F21-2068-BA40-87C6-FE7BEB78B96B}"/>
                </a:ext>
              </a:extLst>
            </p:cNvPr>
            <p:cNvPicPr>
              <a:picLocks noChangeAspect="1"/>
            </p:cNvPicPr>
            <p:nvPr/>
          </p:nvPicPr>
          <p:blipFill rotWithShape="1">
            <a:blip r:embed="rId3">
              <a:duotone>
                <a:schemeClr val="accent3">
                  <a:shade val="45000"/>
                  <a:satMod val="135000"/>
                </a:schemeClr>
                <a:prstClr val="white"/>
              </a:duotone>
              <a:extLst>
                <a:ext uri="{BEBA8EAE-BF5A-486C-A8C5-ECC9F3942E4B}">
                  <a14:imgProps xmlns:a14="http://schemas.microsoft.com/office/drawing/2010/main">
                    <a14:imgLayer r:embed="rId4">
                      <a14:imgEffect>
                        <a14:backgroundRemoval t="10000" b="90000" l="10000" r="90000">
                          <a14:foregroundMark x1="22561" y1="43740" x2="22561" y2="43740"/>
                          <a14:foregroundMark x1="21707" y1="46578" x2="21707" y2="46578"/>
                          <a14:foregroundMark x1="24024" y1="58431" x2="24024" y2="58431"/>
                          <a14:foregroundMark x1="27073" y1="70284" x2="27073" y2="70284"/>
                          <a14:foregroundMark x1="27561" y1="76294" x2="27561" y2="76294"/>
                          <a14:foregroundMark x1="29390" y1="77629" x2="29390" y2="77629"/>
                          <a14:foregroundMark x1="29634" y1="85643" x2="29634" y2="85643"/>
                          <a14:foregroundMark x1="33659" y1="88815" x2="33659" y2="88815"/>
                        </a14:backgroundRemoval>
                      </a14:imgEffect>
                    </a14:imgLayer>
                  </a14:imgProps>
                </a:ext>
              </a:extLst>
            </a:blip>
            <a:srcRect r="30424"/>
            <a:stretch/>
          </p:blipFill>
          <p:spPr>
            <a:xfrm>
              <a:off x="7142631" y="1365625"/>
              <a:ext cx="3622813" cy="3797300"/>
            </a:xfrm>
            <a:prstGeom prst="rect">
              <a:avLst/>
            </a:prstGeom>
          </p:spPr>
        </p:pic>
        <p:sp>
          <p:nvSpPr>
            <p:cNvPr id="22" name="TextBox 21">
              <a:extLst>
                <a:ext uri="{FF2B5EF4-FFF2-40B4-BE49-F238E27FC236}">
                  <a16:creationId xmlns:a16="http://schemas.microsoft.com/office/drawing/2014/main" id="{EB035337-5CF3-924B-A817-C6DB7D5AFB54}"/>
                </a:ext>
              </a:extLst>
            </p:cNvPr>
            <p:cNvSpPr txBox="1"/>
            <p:nvPr/>
          </p:nvSpPr>
          <p:spPr>
            <a:xfrm>
              <a:off x="9202791" y="4672318"/>
              <a:ext cx="1352230" cy="369332"/>
            </a:xfrm>
            <a:prstGeom prst="rect">
              <a:avLst/>
            </a:prstGeom>
            <a:noFill/>
          </p:spPr>
          <p:txBody>
            <a:bodyPr wrap="none" rtlCol="0">
              <a:spAutoFit/>
            </a:bodyPr>
            <a:lstStyle/>
            <a:p>
              <a:r>
                <a:rPr lang="en-US" dirty="0"/>
                <a:t>Introduction</a:t>
              </a:r>
            </a:p>
          </p:txBody>
        </p:sp>
        <p:sp>
          <p:nvSpPr>
            <p:cNvPr id="24" name="TextBox 23">
              <a:extLst>
                <a:ext uri="{FF2B5EF4-FFF2-40B4-BE49-F238E27FC236}">
                  <a16:creationId xmlns:a16="http://schemas.microsoft.com/office/drawing/2014/main" id="{86CCF1A3-52FA-FF45-8BB6-203E422F8880}"/>
                </a:ext>
              </a:extLst>
            </p:cNvPr>
            <p:cNvSpPr txBox="1"/>
            <p:nvPr/>
          </p:nvSpPr>
          <p:spPr>
            <a:xfrm>
              <a:off x="7513262" y="4130708"/>
              <a:ext cx="1080360" cy="369332"/>
            </a:xfrm>
            <a:prstGeom prst="rect">
              <a:avLst/>
            </a:prstGeom>
            <a:noFill/>
          </p:spPr>
          <p:txBody>
            <a:bodyPr wrap="none" rtlCol="0">
              <a:spAutoFit/>
            </a:bodyPr>
            <a:lstStyle/>
            <a:p>
              <a:r>
                <a:rPr lang="en-US" dirty="0"/>
                <a:t>Revisiting</a:t>
              </a:r>
            </a:p>
          </p:txBody>
        </p:sp>
        <p:sp>
          <p:nvSpPr>
            <p:cNvPr id="25" name="TextBox 24">
              <a:extLst>
                <a:ext uri="{FF2B5EF4-FFF2-40B4-BE49-F238E27FC236}">
                  <a16:creationId xmlns:a16="http://schemas.microsoft.com/office/drawing/2014/main" id="{F275F3EF-8412-AF40-A624-D1E5890FC760}"/>
                </a:ext>
              </a:extLst>
            </p:cNvPr>
            <p:cNvSpPr txBox="1"/>
            <p:nvPr/>
          </p:nvSpPr>
          <p:spPr>
            <a:xfrm>
              <a:off x="9202390" y="1890088"/>
              <a:ext cx="955005" cy="369332"/>
            </a:xfrm>
            <a:prstGeom prst="rect">
              <a:avLst/>
            </a:prstGeom>
            <a:noFill/>
          </p:spPr>
          <p:txBody>
            <a:bodyPr wrap="none" rtlCol="0">
              <a:spAutoFit/>
            </a:bodyPr>
            <a:lstStyle/>
            <a:p>
              <a:r>
                <a:rPr lang="en-US" dirty="0"/>
                <a:t>Mastery</a:t>
              </a:r>
            </a:p>
          </p:txBody>
        </p:sp>
        <p:sp>
          <p:nvSpPr>
            <p:cNvPr id="30" name="TextBox 29">
              <a:extLst>
                <a:ext uri="{FF2B5EF4-FFF2-40B4-BE49-F238E27FC236}">
                  <a16:creationId xmlns:a16="http://schemas.microsoft.com/office/drawing/2014/main" id="{D58D50DB-8D8A-444D-9BD5-6AD71166872B}"/>
                </a:ext>
              </a:extLst>
            </p:cNvPr>
            <p:cNvSpPr txBox="1"/>
            <p:nvPr/>
          </p:nvSpPr>
          <p:spPr>
            <a:xfrm>
              <a:off x="7142631" y="3464510"/>
              <a:ext cx="1205523" cy="369332"/>
            </a:xfrm>
            <a:prstGeom prst="rect">
              <a:avLst/>
            </a:prstGeom>
            <a:noFill/>
          </p:spPr>
          <p:txBody>
            <a:bodyPr wrap="none" rtlCol="0">
              <a:spAutoFit/>
            </a:bodyPr>
            <a:lstStyle/>
            <a:p>
              <a:r>
                <a:rPr lang="en-US" dirty="0"/>
                <a:t>Integrating</a:t>
              </a:r>
            </a:p>
          </p:txBody>
        </p:sp>
        <p:sp>
          <p:nvSpPr>
            <p:cNvPr id="31" name="TextBox 30">
              <a:extLst>
                <a:ext uri="{FF2B5EF4-FFF2-40B4-BE49-F238E27FC236}">
                  <a16:creationId xmlns:a16="http://schemas.microsoft.com/office/drawing/2014/main" id="{B1479DBA-4631-4240-B69F-B35DD3D9C456}"/>
                </a:ext>
              </a:extLst>
            </p:cNvPr>
            <p:cNvSpPr txBox="1"/>
            <p:nvPr/>
          </p:nvSpPr>
          <p:spPr>
            <a:xfrm>
              <a:off x="6910500" y="2835344"/>
              <a:ext cx="1200970" cy="369332"/>
            </a:xfrm>
            <a:prstGeom prst="rect">
              <a:avLst/>
            </a:prstGeom>
            <a:noFill/>
          </p:spPr>
          <p:txBody>
            <a:bodyPr wrap="none" rtlCol="0">
              <a:spAutoFit/>
            </a:bodyPr>
            <a:lstStyle/>
            <a:p>
              <a:r>
                <a:rPr lang="en-US" dirty="0"/>
                <a:t>Deepening</a:t>
              </a:r>
            </a:p>
          </p:txBody>
        </p:sp>
      </p:grpSp>
    </p:spTree>
    <p:extLst>
      <p:ext uri="{BB962C8B-B14F-4D97-AF65-F5344CB8AC3E}">
        <p14:creationId xmlns:p14="http://schemas.microsoft.com/office/powerpoint/2010/main" val="603989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54">
            <a:extLst>
              <a:ext uri="{FF2B5EF4-FFF2-40B4-BE49-F238E27FC236}">
                <a16:creationId xmlns:a16="http://schemas.microsoft.com/office/drawing/2014/main" id="{0E8ED097-A6F7-694E-94D6-2AD0D7FF6021}"/>
              </a:ext>
            </a:extLst>
          </p:cNvPr>
          <p:cNvSpPr txBox="1"/>
          <p:nvPr/>
        </p:nvSpPr>
        <p:spPr>
          <a:xfrm>
            <a:off x="243634" y="822046"/>
            <a:ext cx="4201791" cy="707886"/>
          </a:xfrm>
          <a:prstGeom prst="rect">
            <a:avLst/>
          </a:prstGeom>
          <a:noFill/>
        </p:spPr>
        <p:txBody>
          <a:bodyPr wrap="none" rtlCol="0">
            <a:spAutoFit/>
          </a:bodyPr>
          <a:lstStyle/>
          <a:p>
            <a:r>
              <a:rPr lang="en-US" sz="4000" dirty="0">
                <a:solidFill>
                  <a:schemeClr val="bg1"/>
                </a:solidFill>
                <a:latin typeface="Avenir Book" panose="02000503020000020003" pitchFamily="2" charset="0"/>
              </a:rPr>
              <a:t>Linear Curriculum</a:t>
            </a:r>
          </a:p>
        </p:txBody>
      </p:sp>
      <p:sp>
        <p:nvSpPr>
          <p:cNvPr id="3" name="TextBox 2">
            <a:extLst>
              <a:ext uri="{FF2B5EF4-FFF2-40B4-BE49-F238E27FC236}">
                <a16:creationId xmlns:a16="http://schemas.microsoft.com/office/drawing/2014/main" id="{C03E86C0-7113-CE47-89CA-6271550FAA69}"/>
              </a:ext>
            </a:extLst>
          </p:cNvPr>
          <p:cNvSpPr txBox="1"/>
          <p:nvPr/>
        </p:nvSpPr>
        <p:spPr>
          <a:xfrm>
            <a:off x="5411465" y="2034208"/>
            <a:ext cx="6328692" cy="1569660"/>
          </a:xfrm>
          <a:prstGeom prst="rect">
            <a:avLst/>
          </a:prstGeom>
          <a:noFill/>
        </p:spPr>
        <p:txBody>
          <a:bodyPr wrap="square" rtlCol="0">
            <a:spAutoFit/>
          </a:bodyPr>
          <a:lstStyle/>
          <a:p>
            <a:r>
              <a:rPr lang="en-US" sz="2400" dirty="0"/>
              <a:t>The linear curriculum proceeds in a sequential manner from beginning to end, with the intention of building knowledge, skills, and/or values progressively. </a:t>
            </a:r>
          </a:p>
        </p:txBody>
      </p:sp>
      <p:sp>
        <p:nvSpPr>
          <p:cNvPr id="48" name="TextBox 47">
            <a:extLst>
              <a:ext uri="{FF2B5EF4-FFF2-40B4-BE49-F238E27FC236}">
                <a16:creationId xmlns:a16="http://schemas.microsoft.com/office/drawing/2014/main" id="{A83C7893-1F68-9C4A-B900-CE02C2C6512A}"/>
              </a:ext>
            </a:extLst>
          </p:cNvPr>
          <p:cNvSpPr txBox="1"/>
          <p:nvPr/>
        </p:nvSpPr>
        <p:spPr>
          <a:xfrm>
            <a:off x="5411465" y="4090113"/>
            <a:ext cx="6328692" cy="1569660"/>
          </a:xfrm>
          <a:prstGeom prst="rect">
            <a:avLst/>
          </a:prstGeom>
          <a:noFill/>
        </p:spPr>
        <p:txBody>
          <a:bodyPr wrap="square" rtlCol="0">
            <a:spAutoFit/>
          </a:bodyPr>
          <a:lstStyle/>
          <a:p>
            <a:r>
              <a:rPr lang="en-US" sz="2400" dirty="0">
                <a:latin typeface="Calibri" panose="020F0502020204030204" pitchFamily="34" charset="0"/>
                <a:ea typeface="Calibri" panose="020F0502020204030204" pitchFamily="34" charset="0"/>
                <a:cs typeface="Calibri" panose="020F0502020204030204" pitchFamily="34" charset="0"/>
              </a:rPr>
              <a:t>This curriculum design is often represented as a pyramid made of blocks. Blocks might represent concepts, ideas, or component skills students are learning. </a:t>
            </a:r>
            <a:endParaRPr lang="en-US" sz="2400" dirty="0"/>
          </a:p>
        </p:txBody>
      </p:sp>
      <p:grpSp>
        <p:nvGrpSpPr>
          <p:cNvPr id="17" name="Group 16">
            <a:extLst>
              <a:ext uri="{FF2B5EF4-FFF2-40B4-BE49-F238E27FC236}">
                <a16:creationId xmlns:a16="http://schemas.microsoft.com/office/drawing/2014/main" id="{0FC70F1C-2A1B-2B4D-A6ED-C442D2ADBD1D}"/>
              </a:ext>
            </a:extLst>
          </p:cNvPr>
          <p:cNvGrpSpPr/>
          <p:nvPr/>
        </p:nvGrpSpPr>
        <p:grpSpPr>
          <a:xfrm>
            <a:off x="764802" y="2561158"/>
            <a:ext cx="3680623" cy="2874584"/>
            <a:chOff x="764802" y="2561158"/>
            <a:chExt cx="3680623" cy="2874584"/>
          </a:xfrm>
        </p:grpSpPr>
        <p:sp>
          <p:nvSpPr>
            <p:cNvPr id="4" name="Cube 3">
              <a:extLst>
                <a:ext uri="{FF2B5EF4-FFF2-40B4-BE49-F238E27FC236}">
                  <a16:creationId xmlns:a16="http://schemas.microsoft.com/office/drawing/2014/main" id="{13C19B20-09DF-F642-B923-AF1CA3DA8D5B}"/>
                </a:ext>
              </a:extLst>
            </p:cNvPr>
            <p:cNvSpPr/>
            <p:nvPr/>
          </p:nvSpPr>
          <p:spPr>
            <a:xfrm>
              <a:off x="1382483" y="3853249"/>
              <a:ext cx="596347" cy="569843"/>
            </a:xfrm>
            <a:prstGeom prst="cub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ube 4">
              <a:extLst>
                <a:ext uri="{FF2B5EF4-FFF2-40B4-BE49-F238E27FC236}">
                  <a16:creationId xmlns:a16="http://schemas.microsoft.com/office/drawing/2014/main" id="{BDA0753B-D23C-8D49-BAD6-328C5ECC16C2}"/>
                </a:ext>
              </a:extLst>
            </p:cNvPr>
            <p:cNvSpPr/>
            <p:nvPr/>
          </p:nvSpPr>
          <p:spPr>
            <a:xfrm>
              <a:off x="1978830" y="3853249"/>
              <a:ext cx="596347" cy="569843"/>
            </a:xfrm>
            <a:prstGeom prst="cub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ube 5">
              <a:extLst>
                <a:ext uri="{FF2B5EF4-FFF2-40B4-BE49-F238E27FC236}">
                  <a16:creationId xmlns:a16="http://schemas.microsoft.com/office/drawing/2014/main" id="{E1529988-8C56-104A-AAFF-22D31D29E6E7}"/>
                </a:ext>
              </a:extLst>
            </p:cNvPr>
            <p:cNvSpPr/>
            <p:nvPr/>
          </p:nvSpPr>
          <p:spPr>
            <a:xfrm>
              <a:off x="2575177" y="3853249"/>
              <a:ext cx="596347" cy="569843"/>
            </a:xfrm>
            <a:prstGeom prst="cub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ube 6">
              <a:extLst>
                <a:ext uri="{FF2B5EF4-FFF2-40B4-BE49-F238E27FC236}">
                  <a16:creationId xmlns:a16="http://schemas.microsoft.com/office/drawing/2014/main" id="{0020094E-F8D2-B546-A483-77B8FD1F7FD7}"/>
                </a:ext>
              </a:extLst>
            </p:cNvPr>
            <p:cNvSpPr/>
            <p:nvPr/>
          </p:nvSpPr>
          <p:spPr>
            <a:xfrm>
              <a:off x="3171524" y="3853249"/>
              <a:ext cx="596347" cy="569843"/>
            </a:xfrm>
            <a:prstGeom prst="cub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ube 7">
              <a:extLst>
                <a:ext uri="{FF2B5EF4-FFF2-40B4-BE49-F238E27FC236}">
                  <a16:creationId xmlns:a16="http://schemas.microsoft.com/office/drawing/2014/main" id="{8757F76E-8AE8-1F4E-B0F5-9446D8DFC879}"/>
                </a:ext>
              </a:extLst>
            </p:cNvPr>
            <p:cNvSpPr/>
            <p:nvPr/>
          </p:nvSpPr>
          <p:spPr>
            <a:xfrm>
              <a:off x="1680656" y="3422553"/>
              <a:ext cx="596347" cy="569843"/>
            </a:xfrm>
            <a:prstGeom prst="cub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ube 8">
              <a:extLst>
                <a:ext uri="{FF2B5EF4-FFF2-40B4-BE49-F238E27FC236}">
                  <a16:creationId xmlns:a16="http://schemas.microsoft.com/office/drawing/2014/main" id="{085760DC-F02F-6B46-AC6C-F6DE5DE8A4A0}"/>
                </a:ext>
              </a:extLst>
            </p:cNvPr>
            <p:cNvSpPr/>
            <p:nvPr/>
          </p:nvSpPr>
          <p:spPr>
            <a:xfrm>
              <a:off x="2290254" y="3422552"/>
              <a:ext cx="596347" cy="569843"/>
            </a:xfrm>
            <a:prstGeom prst="cub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ube 9">
              <a:extLst>
                <a:ext uri="{FF2B5EF4-FFF2-40B4-BE49-F238E27FC236}">
                  <a16:creationId xmlns:a16="http://schemas.microsoft.com/office/drawing/2014/main" id="{9D2F28F2-0041-B640-9BE4-0616DF43F002}"/>
                </a:ext>
              </a:extLst>
            </p:cNvPr>
            <p:cNvSpPr/>
            <p:nvPr/>
          </p:nvSpPr>
          <p:spPr>
            <a:xfrm>
              <a:off x="2899852" y="3422552"/>
              <a:ext cx="596347" cy="569843"/>
            </a:xfrm>
            <a:prstGeom prst="cub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be 10">
              <a:extLst>
                <a:ext uri="{FF2B5EF4-FFF2-40B4-BE49-F238E27FC236}">
                  <a16:creationId xmlns:a16="http://schemas.microsoft.com/office/drawing/2014/main" id="{42F96566-4621-334B-BF8D-E645A3965049}"/>
                </a:ext>
              </a:extLst>
            </p:cNvPr>
            <p:cNvSpPr/>
            <p:nvPr/>
          </p:nvSpPr>
          <p:spPr>
            <a:xfrm>
              <a:off x="1982137" y="2991855"/>
              <a:ext cx="596347" cy="569843"/>
            </a:xfrm>
            <a:prstGeom prst="cub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ube 11">
              <a:extLst>
                <a:ext uri="{FF2B5EF4-FFF2-40B4-BE49-F238E27FC236}">
                  <a16:creationId xmlns:a16="http://schemas.microsoft.com/office/drawing/2014/main" id="{A2244576-778A-A242-BF71-A7093613BB0F}"/>
                </a:ext>
              </a:extLst>
            </p:cNvPr>
            <p:cNvSpPr/>
            <p:nvPr/>
          </p:nvSpPr>
          <p:spPr>
            <a:xfrm>
              <a:off x="2558616" y="2991855"/>
              <a:ext cx="596347" cy="569843"/>
            </a:xfrm>
            <a:prstGeom prst="cub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ube 12">
              <a:extLst>
                <a:ext uri="{FF2B5EF4-FFF2-40B4-BE49-F238E27FC236}">
                  <a16:creationId xmlns:a16="http://schemas.microsoft.com/office/drawing/2014/main" id="{35AA9C08-4A64-4244-9C38-6D65950DB374}"/>
                </a:ext>
              </a:extLst>
            </p:cNvPr>
            <p:cNvSpPr/>
            <p:nvPr/>
          </p:nvSpPr>
          <p:spPr>
            <a:xfrm>
              <a:off x="2290253" y="2561158"/>
              <a:ext cx="596347" cy="569843"/>
            </a:xfrm>
            <a:prstGeom prst="cub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E8B60012-2250-2348-BDA4-851C35477E52}"/>
                </a:ext>
              </a:extLst>
            </p:cNvPr>
            <p:cNvSpPr txBox="1"/>
            <p:nvPr/>
          </p:nvSpPr>
          <p:spPr>
            <a:xfrm>
              <a:off x="764802" y="5066410"/>
              <a:ext cx="3680623" cy="369332"/>
            </a:xfrm>
            <a:prstGeom prst="rect">
              <a:avLst/>
            </a:prstGeom>
            <a:noFill/>
          </p:spPr>
          <p:txBody>
            <a:bodyPr wrap="none" rtlCol="0">
              <a:spAutoFit/>
            </a:bodyPr>
            <a:lstStyle/>
            <a:p>
              <a:r>
                <a:rPr lang="en-US" dirty="0">
                  <a:latin typeface="Calibri" panose="020F0502020204030204" pitchFamily="34" charset="0"/>
                  <a:ea typeface="Calibri" panose="020F0502020204030204" pitchFamily="34" charset="0"/>
                  <a:cs typeface="Calibri" panose="020F0502020204030204" pitchFamily="34" charset="0"/>
                </a:rPr>
                <a:t>concepts, ideas, skills, content areas</a:t>
              </a:r>
              <a:endParaRPr lang="en-US" dirty="0"/>
            </a:p>
          </p:txBody>
        </p:sp>
        <p:cxnSp>
          <p:nvCxnSpPr>
            <p:cNvPr id="19" name="Straight Arrow Connector 18">
              <a:extLst>
                <a:ext uri="{FF2B5EF4-FFF2-40B4-BE49-F238E27FC236}">
                  <a16:creationId xmlns:a16="http://schemas.microsoft.com/office/drawing/2014/main" id="{EE8E4216-12F8-244A-8B73-7465BAE80393}"/>
                </a:ext>
              </a:extLst>
            </p:cNvPr>
            <p:cNvCxnSpPr>
              <a:cxnSpLocks/>
            </p:cNvCxnSpPr>
            <p:nvPr/>
          </p:nvCxnSpPr>
          <p:spPr>
            <a:xfrm flipV="1">
              <a:off x="2511116" y="4423092"/>
              <a:ext cx="0" cy="58195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39455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54">
            <a:extLst>
              <a:ext uri="{FF2B5EF4-FFF2-40B4-BE49-F238E27FC236}">
                <a16:creationId xmlns:a16="http://schemas.microsoft.com/office/drawing/2014/main" id="{0E8ED097-A6F7-694E-94D6-2AD0D7FF6021}"/>
              </a:ext>
            </a:extLst>
          </p:cNvPr>
          <p:cNvSpPr txBox="1"/>
          <p:nvPr/>
        </p:nvSpPr>
        <p:spPr>
          <a:xfrm>
            <a:off x="332151" y="780431"/>
            <a:ext cx="4201791" cy="707886"/>
          </a:xfrm>
          <a:prstGeom prst="rect">
            <a:avLst/>
          </a:prstGeom>
          <a:noFill/>
        </p:spPr>
        <p:txBody>
          <a:bodyPr wrap="none" rtlCol="0">
            <a:spAutoFit/>
          </a:bodyPr>
          <a:lstStyle/>
          <a:p>
            <a:r>
              <a:rPr lang="en-US" sz="4000" dirty="0">
                <a:solidFill>
                  <a:schemeClr val="bg1"/>
                </a:solidFill>
                <a:latin typeface="Avenir Book" panose="02000503020000020003" pitchFamily="2" charset="0"/>
              </a:rPr>
              <a:t>Linear Curriculum</a:t>
            </a:r>
          </a:p>
        </p:txBody>
      </p:sp>
      <p:sp>
        <p:nvSpPr>
          <p:cNvPr id="3" name="TextBox 2">
            <a:extLst>
              <a:ext uri="{FF2B5EF4-FFF2-40B4-BE49-F238E27FC236}">
                <a16:creationId xmlns:a16="http://schemas.microsoft.com/office/drawing/2014/main" id="{C03E86C0-7113-CE47-89CA-6271550FAA69}"/>
              </a:ext>
            </a:extLst>
          </p:cNvPr>
          <p:cNvSpPr txBox="1"/>
          <p:nvPr/>
        </p:nvSpPr>
        <p:spPr>
          <a:xfrm>
            <a:off x="6381710" y="2243479"/>
            <a:ext cx="5390412" cy="3416320"/>
          </a:xfrm>
          <a:prstGeom prst="rect">
            <a:avLst/>
          </a:prstGeom>
          <a:noFill/>
        </p:spPr>
        <p:txBody>
          <a:bodyPr wrap="square" rtlCol="0">
            <a:spAutoFit/>
          </a:bodyPr>
          <a:lstStyle/>
          <a:p>
            <a:r>
              <a:rPr lang="en-US" sz="2400" dirty="0">
                <a:latin typeface="Calibri" panose="020F0502020204030204" pitchFamily="34" charset="0"/>
                <a:ea typeface="Calibri" panose="020F0502020204030204" pitchFamily="34" charset="0"/>
                <a:cs typeface="Calibri" panose="020F0502020204030204" pitchFamily="34" charset="0"/>
              </a:rPr>
              <a:t>The curriculum starts with introductory concepts/ideas/skills.</a:t>
            </a:r>
          </a:p>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ea typeface="Calibri" panose="020F0502020204030204" pitchFamily="34" charset="0"/>
                <a:cs typeface="Calibri" panose="020F0502020204030204" pitchFamily="34" charset="0"/>
              </a:rPr>
              <a:t>Then gradually builds on knowledge and skills over time.</a:t>
            </a:r>
            <a:endParaRPr lang="en-US" sz="2400" dirty="0"/>
          </a:p>
          <a:p>
            <a:endParaRPr lang="en-US" sz="2400" dirty="0"/>
          </a:p>
          <a:p>
            <a:r>
              <a:rPr lang="en-US" sz="2400" dirty="0">
                <a:latin typeface="Calibri" panose="020F0502020204030204" pitchFamily="34" charset="0"/>
                <a:ea typeface="Calibri" panose="020F0502020204030204" pitchFamily="34" charset="0"/>
                <a:cs typeface="Calibri" panose="020F0502020204030204" pitchFamily="34" charset="0"/>
              </a:rPr>
              <a:t>This learning might lead to a culminating point, sometimes thought of as the a-ha moment, or capstone.</a:t>
            </a:r>
            <a:endParaRPr lang="en-US" sz="2400" dirty="0"/>
          </a:p>
        </p:txBody>
      </p:sp>
      <p:grpSp>
        <p:nvGrpSpPr>
          <p:cNvPr id="19" name="Group 18">
            <a:extLst>
              <a:ext uri="{FF2B5EF4-FFF2-40B4-BE49-F238E27FC236}">
                <a16:creationId xmlns:a16="http://schemas.microsoft.com/office/drawing/2014/main" id="{40E3AB9B-F3CD-5744-AD02-8AC3220ABBF2}"/>
              </a:ext>
            </a:extLst>
          </p:cNvPr>
          <p:cNvGrpSpPr/>
          <p:nvPr/>
        </p:nvGrpSpPr>
        <p:grpSpPr>
          <a:xfrm>
            <a:off x="386138" y="2093558"/>
            <a:ext cx="5709862" cy="4281144"/>
            <a:chOff x="7773216" y="1972269"/>
            <a:chExt cx="4228117" cy="3170160"/>
          </a:xfrm>
        </p:grpSpPr>
        <p:sp>
          <p:nvSpPr>
            <p:cNvPr id="4" name="Cube 3">
              <a:extLst>
                <a:ext uri="{FF2B5EF4-FFF2-40B4-BE49-F238E27FC236}">
                  <a16:creationId xmlns:a16="http://schemas.microsoft.com/office/drawing/2014/main" id="{13C19B20-09DF-F642-B923-AF1CA3DA8D5B}"/>
                </a:ext>
              </a:extLst>
            </p:cNvPr>
            <p:cNvSpPr/>
            <p:nvPr/>
          </p:nvSpPr>
          <p:spPr>
            <a:xfrm>
              <a:off x="7814633" y="3670544"/>
              <a:ext cx="596347" cy="569843"/>
            </a:xfrm>
            <a:prstGeom prst="cub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ube 4">
              <a:extLst>
                <a:ext uri="{FF2B5EF4-FFF2-40B4-BE49-F238E27FC236}">
                  <a16:creationId xmlns:a16="http://schemas.microsoft.com/office/drawing/2014/main" id="{BDA0753B-D23C-8D49-BAD6-328C5ECC16C2}"/>
                </a:ext>
              </a:extLst>
            </p:cNvPr>
            <p:cNvSpPr/>
            <p:nvPr/>
          </p:nvSpPr>
          <p:spPr>
            <a:xfrm>
              <a:off x="8410980" y="3670544"/>
              <a:ext cx="596347" cy="569843"/>
            </a:xfrm>
            <a:prstGeom prst="cub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ube 5">
              <a:extLst>
                <a:ext uri="{FF2B5EF4-FFF2-40B4-BE49-F238E27FC236}">
                  <a16:creationId xmlns:a16="http://schemas.microsoft.com/office/drawing/2014/main" id="{E1529988-8C56-104A-AAFF-22D31D29E6E7}"/>
                </a:ext>
              </a:extLst>
            </p:cNvPr>
            <p:cNvSpPr/>
            <p:nvPr/>
          </p:nvSpPr>
          <p:spPr>
            <a:xfrm>
              <a:off x="9007327" y="3670544"/>
              <a:ext cx="596347" cy="569843"/>
            </a:xfrm>
            <a:prstGeom prst="cub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ube 6">
              <a:extLst>
                <a:ext uri="{FF2B5EF4-FFF2-40B4-BE49-F238E27FC236}">
                  <a16:creationId xmlns:a16="http://schemas.microsoft.com/office/drawing/2014/main" id="{0020094E-F8D2-B546-A483-77B8FD1F7FD7}"/>
                </a:ext>
              </a:extLst>
            </p:cNvPr>
            <p:cNvSpPr/>
            <p:nvPr/>
          </p:nvSpPr>
          <p:spPr>
            <a:xfrm>
              <a:off x="9603674" y="3670544"/>
              <a:ext cx="596347" cy="569843"/>
            </a:xfrm>
            <a:prstGeom prst="cub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ube 7">
              <a:extLst>
                <a:ext uri="{FF2B5EF4-FFF2-40B4-BE49-F238E27FC236}">
                  <a16:creationId xmlns:a16="http://schemas.microsoft.com/office/drawing/2014/main" id="{8757F76E-8AE8-1F4E-B0F5-9446D8DFC879}"/>
                </a:ext>
              </a:extLst>
            </p:cNvPr>
            <p:cNvSpPr/>
            <p:nvPr/>
          </p:nvSpPr>
          <p:spPr>
            <a:xfrm>
              <a:off x="8112806" y="3239848"/>
              <a:ext cx="596347" cy="569843"/>
            </a:xfrm>
            <a:prstGeom prst="cub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ube 8">
              <a:extLst>
                <a:ext uri="{FF2B5EF4-FFF2-40B4-BE49-F238E27FC236}">
                  <a16:creationId xmlns:a16="http://schemas.microsoft.com/office/drawing/2014/main" id="{085760DC-F02F-6B46-AC6C-F6DE5DE8A4A0}"/>
                </a:ext>
              </a:extLst>
            </p:cNvPr>
            <p:cNvSpPr/>
            <p:nvPr/>
          </p:nvSpPr>
          <p:spPr>
            <a:xfrm>
              <a:off x="8722404" y="3239847"/>
              <a:ext cx="596347" cy="569843"/>
            </a:xfrm>
            <a:prstGeom prst="cub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ube 9">
              <a:extLst>
                <a:ext uri="{FF2B5EF4-FFF2-40B4-BE49-F238E27FC236}">
                  <a16:creationId xmlns:a16="http://schemas.microsoft.com/office/drawing/2014/main" id="{9D2F28F2-0041-B640-9BE4-0616DF43F002}"/>
                </a:ext>
              </a:extLst>
            </p:cNvPr>
            <p:cNvSpPr/>
            <p:nvPr/>
          </p:nvSpPr>
          <p:spPr>
            <a:xfrm>
              <a:off x="9332002" y="3239847"/>
              <a:ext cx="596347" cy="569843"/>
            </a:xfrm>
            <a:prstGeom prst="cub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be 10">
              <a:extLst>
                <a:ext uri="{FF2B5EF4-FFF2-40B4-BE49-F238E27FC236}">
                  <a16:creationId xmlns:a16="http://schemas.microsoft.com/office/drawing/2014/main" id="{42F96566-4621-334B-BF8D-E645A3965049}"/>
                </a:ext>
              </a:extLst>
            </p:cNvPr>
            <p:cNvSpPr/>
            <p:nvPr/>
          </p:nvSpPr>
          <p:spPr>
            <a:xfrm>
              <a:off x="8414287" y="2809150"/>
              <a:ext cx="596347" cy="569843"/>
            </a:xfrm>
            <a:prstGeom prst="cub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ube 11">
              <a:extLst>
                <a:ext uri="{FF2B5EF4-FFF2-40B4-BE49-F238E27FC236}">
                  <a16:creationId xmlns:a16="http://schemas.microsoft.com/office/drawing/2014/main" id="{A2244576-778A-A242-BF71-A7093613BB0F}"/>
                </a:ext>
              </a:extLst>
            </p:cNvPr>
            <p:cNvSpPr/>
            <p:nvPr/>
          </p:nvSpPr>
          <p:spPr>
            <a:xfrm>
              <a:off x="8990766" y="2809150"/>
              <a:ext cx="596347" cy="569843"/>
            </a:xfrm>
            <a:prstGeom prst="cub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ube 12">
              <a:extLst>
                <a:ext uri="{FF2B5EF4-FFF2-40B4-BE49-F238E27FC236}">
                  <a16:creationId xmlns:a16="http://schemas.microsoft.com/office/drawing/2014/main" id="{35AA9C08-4A64-4244-9C38-6D65950DB374}"/>
                </a:ext>
              </a:extLst>
            </p:cNvPr>
            <p:cNvSpPr/>
            <p:nvPr/>
          </p:nvSpPr>
          <p:spPr>
            <a:xfrm>
              <a:off x="8722403" y="2378453"/>
              <a:ext cx="596347" cy="569843"/>
            </a:xfrm>
            <a:prstGeom prst="cub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Left Brace 16">
              <a:extLst>
                <a:ext uri="{FF2B5EF4-FFF2-40B4-BE49-F238E27FC236}">
                  <a16:creationId xmlns:a16="http://schemas.microsoft.com/office/drawing/2014/main" id="{16CB0185-D70E-7A42-B906-4ADF0885CE1C}"/>
                </a:ext>
              </a:extLst>
            </p:cNvPr>
            <p:cNvSpPr/>
            <p:nvPr/>
          </p:nvSpPr>
          <p:spPr>
            <a:xfrm rot="16200000">
              <a:off x="8768236" y="3341311"/>
              <a:ext cx="436766" cy="2426805"/>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8" name="TextBox 17">
              <a:extLst>
                <a:ext uri="{FF2B5EF4-FFF2-40B4-BE49-F238E27FC236}">
                  <a16:creationId xmlns:a16="http://schemas.microsoft.com/office/drawing/2014/main" id="{B501BBBB-06E4-614E-B5E4-09341FF47133}"/>
                </a:ext>
              </a:extLst>
            </p:cNvPr>
            <p:cNvSpPr txBox="1"/>
            <p:nvPr/>
          </p:nvSpPr>
          <p:spPr>
            <a:xfrm>
              <a:off x="8373885" y="4773097"/>
              <a:ext cx="1346394" cy="369332"/>
            </a:xfrm>
            <a:prstGeom prst="rect">
              <a:avLst/>
            </a:prstGeom>
            <a:noFill/>
          </p:spPr>
          <p:txBody>
            <a:bodyPr wrap="none" rtlCol="0">
              <a:spAutoFit/>
            </a:bodyPr>
            <a:lstStyle/>
            <a:p>
              <a:r>
                <a:rPr lang="en-US" dirty="0"/>
                <a:t>Foundations</a:t>
              </a:r>
            </a:p>
          </p:txBody>
        </p:sp>
        <p:sp>
          <p:nvSpPr>
            <p:cNvPr id="22" name="Curved Right Arrow 21">
              <a:extLst>
                <a:ext uri="{FF2B5EF4-FFF2-40B4-BE49-F238E27FC236}">
                  <a16:creationId xmlns:a16="http://schemas.microsoft.com/office/drawing/2014/main" id="{4568DD0F-48E5-074B-8BD0-4131F58C2378}"/>
                </a:ext>
              </a:extLst>
            </p:cNvPr>
            <p:cNvSpPr/>
            <p:nvPr/>
          </p:nvSpPr>
          <p:spPr>
            <a:xfrm rot="9787805">
              <a:off x="10229838" y="3448433"/>
              <a:ext cx="236423" cy="482600"/>
            </a:xfrm>
            <a:prstGeom prst="curved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23" name="Curved Right Arrow 22">
              <a:extLst>
                <a:ext uri="{FF2B5EF4-FFF2-40B4-BE49-F238E27FC236}">
                  <a16:creationId xmlns:a16="http://schemas.microsoft.com/office/drawing/2014/main" id="{B43ACC53-E082-FC41-B424-632E1CA4784D}"/>
                </a:ext>
              </a:extLst>
            </p:cNvPr>
            <p:cNvSpPr/>
            <p:nvPr/>
          </p:nvSpPr>
          <p:spPr>
            <a:xfrm rot="9787805">
              <a:off x="9746128" y="2633070"/>
              <a:ext cx="236423" cy="482600"/>
            </a:xfrm>
            <a:prstGeom prst="curved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24" name="TextBox 23">
              <a:extLst>
                <a:ext uri="{FF2B5EF4-FFF2-40B4-BE49-F238E27FC236}">
                  <a16:creationId xmlns:a16="http://schemas.microsoft.com/office/drawing/2014/main" id="{37A8FFAF-8A39-394F-82C0-B1192F8356A8}"/>
                </a:ext>
              </a:extLst>
            </p:cNvPr>
            <p:cNvSpPr txBox="1"/>
            <p:nvPr/>
          </p:nvSpPr>
          <p:spPr>
            <a:xfrm>
              <a:off x="10047490" y="2739292"/>
              <a:ext cx="1953843" cy="646331"/>
            </a:xfrm>
            <a:prstGeom prst="rect">
              <a:avLst/>
            </a:prstGeom>
            <a:noFill/>
          </p:spPr>
          <p:txBody>
            <a:bodyPr wrap="square" rtlCol="0">
              <a:spAutoFit/>
            </a:bodyPr>
            <a:lstStyle/>
            <a:p>
              <a:r>
                <a:rPr lang="en-US" dirty="0"/>
                <a:t>Building of Knowledge, Skills</a:t>
              </a:r>
            </a:p>
          </p:txBody>
        </p:sp>
        <p:sp>
          <p:nvSpPr>
            <p:cNvPr id="26" name="TextBox 25">
              <a:extLst>
                <a:ext uri="{FF2B5EF4-FFF2-40B4-BE49-F238E27FC236}">
                  <a16:creationId xmlns:a16="http://schemas.microsoft.com/office/drawing/2014/main" id="{F9227031-0839-E44A-A98C-1014C761BE17}"/>
                </a:ext>
              </a:extLst>
            </p:cNvPr>
            <p:cNvSpPr txBox="1"/>
            <p:nvPr/>
          </p:nvSpPr>
          <p:spPr>
            <a:xfrm>
              <a:off x="8300178" y="1972269"/>
              <a:ext cx="1493807" cy="369332"/>
            </a:xfrm>
            <a:prstGeom prst="rect">
              <a:avLst/>
            </a:prstGeom>
            <a:noFill/>
          </p:spPr>
          <p:txBody>
            <a:bodyPr wrap="none" rtlCol="0">
              <a:spAutoFit/>
            </a:bodyPr>
            <a:lstStyle/>
            <a:p>
              <a:r>
                <a:rPr lang="en-US" dirty="0"/>
                <a:t>Aha! Moment</a:t>
              </a:r>
            </a:p>
          </p:txBody>
        </p:sp>
        <p:pic>
          <p:nvPicPr>
            <p:cNvPr id="16" name="Graphic 15" descr="Lightbulb and gear with solid fill">
              <a:extLst>
                <a:ext uri="{FF2B5EF4-FFF2-40B4-BE49-F238E27FC236}">
                  <a16:creationId xmlns:a16="http://schemas.microsoft.com/office/drawing/2014/main" id="{52139581-5942-5848-9B54-0FF314C5776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773140" y="2522318"/>
              <a:ext cx="418714" cy="418714"/>
            </a:xfrm>
            <a:prstGeom prst="rect">
              <a:avLst/>
            </a:prstGeom>
          </p:spPr>
        </p:pic>
      </p:grpSp>
    </p:spTree>
    <p:extLst>
      <p:ext uri="{BB962C8B-B14F-4D97-AF65-F5344CB8AC3E}">
        <p14:creationId xmlns:p14="http://schemas.microsoft.com/office/powerpoint/2010/main" val="4178376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54">
            <a:extLst>
              <a:ext uri="{FF2B5EF4-FFF2-40B4-BE49-F238E27FC236}">
                <a16:creationId xmlns:a16="http://schemas.microsoft.com/office/drawing/2014/main" id="{0E8ED097-A6F7-694E-94D6-2AD0D7FF6021}"/>
              </a:ext>
            </a:extLst>
          </p:cNvPr>
          <p:cNvSpPr txBox="1"/>
          <p:nvPr/>
        </p:nvSpPr>
        <p:spPr>
          <a:xfrm>
            <a:off x="305466" y="789918"/>
            <a:ext cx="4201791" cy="707886"/>
          </a:xfrm>
          <a:prstGeom prst="rect">
            <a:avLst/>
          </a:prstGeom>
          <a:noFill/>
        </p:spPr>
        <p:txBody>
          <a:bodyPr wrap="none" rtlCol="0">
            <a:spAutoFit/>
          </a:bodyPr>
          <a:lstStyle/>
          <a:p>
            <a:r>
              <a:rPr lang="en-US" sz="4000" dirty="0">
                <a:solidFill>
                  <a:schemeClr val="bg1"/>
                </a:solidFill>
                <a:latin typeface="Avenir Book" panose="02000503020000020003" pitchFamily="2" charset="0"/>
              </a:rPr>
              <a:t>Linear Curriculum</a:t>
            </a:r>
          </a:p>
        </p:txBody>
      </p:sp>
      <p:sp>
        <p:nvSpPr>
          <p:cNvPr id="3" name="TextBox 2">
            <a:extLst>
              <a:ext uri="{FF2B5EF4-FFF2-40B4-BE49-F238E27FC236}">
                <a16:creationId xmlns:a16="http://schemas.microsoft.com/office/drawing/2014/main" id="{C03E86C0-7113-CE47-89CA-6271550FAA69}"/>
              </a:ext>
            </a:extLst>
          </p:cNvPr>
          <p:cNvSpPr txBox="1"/>
          <p:nvPr/>
        </p:nvSpPr>
        <p:spPr>
          <a:xfrm>
            <a:off x="5698647" y="2303423"/>
            <a:ext cx="5925786" cy="2677656"/>
          </a:xfrm>
          <a:prstGeom prst="rect">
            <a:avLst/>
          </a:prstGeom>
          <a:noFill/>
        </p:spPr>
        <p:txBody>
          <a:bodyPr wrap="square" rtlCol="0">
            <a:spAutoFit/>
          </a:bodyPr>
          <a:lstStyle/>
          <a:p>
            <a:r>
              <a:rPr lang="en-US" sz="2400" dirty="0">
                <a:latin typeface="Calibri" panose="020F0502020204030204" pitchFamily="34" charset="0"/>
                <a:ea typeface="Calibri" panose="020F0502020204030204" pitchFamily="34" charset="0"/>
                <a:cs typeface="Calibri" panose="020F0502020204030204" pitchFamily="34" charset="0"/>
              </a:rPr>
              <a:t>The curriculum could also start with a problem.</a:t>
            </a:r>
          </a:p>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ea typeface="Calibri" panose="020F0502020204030204" pitchFamily="34" charset="0"/>
                <a:cs typeface="Calibri" panose="020F0502020204030204" pitchFamily="34" charset="0"/>
              </a:rPr>
              <a:t>Then build upon the skills required to solve it.</a:t>
            </a:r>
            <a:endParaRPr lang="en-US" sz="2400" dirty="0"/>
          </a:p>
          <a:p>
            <a:endParaRPr lang="en-US" sz="2400" dirty="0"/>
          </a:p>
          <a:p>
            <a:r>
              <a:rPr lang="en-US" sz="2400" dirty="0"/>
              <a:t>Students build on component knowledge, skills with increasing complexity.</a:t>
            </a:r>
          </a:p>
        </p:txBody>
      </p:sp>
      <p:grpSp>
        <p:nvGrpSpPr>
          <p:cNvPr id="5" name="Group 4">
            <a:extLst>
              <a:ext uri="{FF2B5EF4-FFF2-40B4-BE49-F238E27FC236}">
                <a16:creationId xmlns:a16="http://schemas.microsoft.com/office/drawing/2014/main" id="{04FE61E9-1DC7-AD48-9236-CC7FAA68F445}"/>
              </a:ext>
            </a:extLst>
          </p:cNvPr>
          <p:cNvGrpSpPr/>
          <p:nvPr/>
        </p:nvGrpSpPr>
        <p:grpSpPr>
          <a:xfrm>
            <a:off x="502741" y="2285759"/>
            <a:ext cx="4302285" cy="3503356"/>
            <a:chOff x="7585498" y="2441397"/>
            <a:chExt cx="2695552" cy="2194991"/>
          </a:xfrm>
        </p:grpSpPr>
        <p:sp>
          <p:nvSpPr>
            <p:cNvPr id="25" name="Cube 24">
              <a:extLst>
                <a:ext uri="{FF2B5EF4-FFF2-40B4-BE49-F238E27FC236}">
                  <a16:creationId xmlns:a16="http://schemas.microsoft.com/office/drawing/2014/main" id="{43B8BD0E-5575-3F45-8B80-6A0560BB9611}"/>
                </a:ext>
              </a:extLst>
            </p:cNvPr>
            <p:cNvSpPr/>
            <p:nvPr/>
          </p:nvSpPr>
          <p:spPr>
            <a:xfrm>
              <a:off x="8458407" y="3716240"/>
              <a:ext cx="596347" cy="569843"/>
            </a:xfrm>
            <a:prstGeom prst="cub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Cube 27">
              <a:extLst>
                <a:ext uri="{FF2B5EF4-FFF2-40B4-BE49-F238E27FC236}">
                  <a16:creationId xmlns:a16="http://schemas.microsoft.com/office/drawing/2014/main" id="{5ECDE284-DA5A-A143-A2DD-6739D5FC8678}"/>
                </a:ext>
              </a:extLst>
            </p:cNvPr>
            <p:cNvSpPr/>
            <p:nvPr/>
          </p:nvSpPr>
          <p:spPr>
            <a:xfrm>
              <a:off x="8170168" y="3291293"/>
              <a:ext cx="596347" cy="569843"/>
            </a:xfrm>
            <a:prstGeom prst="cub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Cube 28">
              <a:extLst>
                <a:ext uri="{FF2B5EF4-FFF2-40B4-BE49-F238E27FC236}">
                  <a16:creationId xmlns:a16="http://schemas.microsoft.com/office/drawing/2014/main" id="{01AB8F45-7910-5F4F-A230-517B4D5DB6F0}"/>
                </a:ext>
              </a:extLst>
            </p:cNvPr>
            <p:cNvSpPr/>
            <p:nvPr/>
          </p:nvSpPr>
          <p:spPr>
            <a:xfrm>
              <a:off x="8746647" y="3291293"/>
              <a:ext cx="596347" cy="569843"/>
            </a:xfrm>
            <a:prstGeom prst="cub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Cube 29">
              <a:extLst>
                <a:ext uri="{FF2B5EF4-FFF2-40B4-BE49-F238E27FC236}">
                  <a16:creationId xmlns:a16="http://schemas.microsoft.com/office/drawing/2014/main" id="{97BF8D0B-43B7-3A49-95EB-656350E4003E}"/>
                </a:ext>
              </a:extLst>
            </p:cNvPr>
            <p:cNvSpPr/>
            <p:nvPr/>
          </p:nvSpPr>
          <p:spPr>
            <a:xfrm>
              <a:off x="7854179" y="2866346"/>
              <a:ext cx="596347" cy="569843"/>
            </a:xfrm>
            <a:prstGeom prst="cub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ube 30">
              <a:extLst>
                <a:ext uri="{FF2B5EF4-FFF2-40B4-BE49-F238E27FC236}">
                  <a16:creationId xmlns:a16="http://schemas.microsoft.com/office/drawing/2014/main" id="{B32659EC-C47F-E946-8A11-540BD21F0253}"/>
                </a:ext>
              </a:extLst>
            </p:cNvPr>
            <p:cNvSpPr/>
            <p:nvPr/>
          </p:nvSpPr>
          <p:spPr>
            <a:xfrm>
              <a:off x="8463777" y="2866345"/>
              <a:ext cx="596347" cy="569843"/>
            </a:xfrm>
            <a:prstGeom prst="cub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Cube 31">
              <a:extLst>
                <a:ext uri="{FF2B5EF4-FFF2-40B4-BE49-F238E27FC236}">
                  <a16:creationId xmlns:a16="http://schemas.microsoft.com/office/drawing/2014/main" id="{F3A4B337-DA37-1F47-A59C-93CA97C196EE}"/>
                </a:ext>
              </a:extLst>
            </p:cNvPr>
            <p:cNvSpPr/>
            <p:nvPr/>
          </p:nvSpPr>
          <p:spPr>
            <a:xfrm>
              <a:off x="9073375" y="2866345"/>
              <a:ext cx="596347" cy="569843"/>
            </a:xfrm>
            <a:prstGeom prst="cub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Cube 32">
              <a:extLst>
                <a:ext uri="{FF2B5EF4-FFF2-40B4-BE49-F238E27FC236}">
                  <a16:creationId xmlns:a16="http://schemas.microsoft.com/office/drawing/2014/main" id="{E1E76B41-7D5A-FE44-AC17-CA9DBF172E6E}"/>
                </a:ext>
              </a:extLst>
            </p:cNvPr>
            <p:cNvSpPr/>
            <p:nvPr/>
          </p:nvSpPr>
          <p:spPr>
            <a:xfrm>
              <a:off x="7585498" y="2441397"/>
              <a:ext cx="596347" cy="569843"/>
            </a:xfrm>
            <a:prstGeom prst="cub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Cube 33">
              <a:extLst>
                <a:ext uri="{FF2B5EF4-FFF2-40B4-BE49-F238E27FC236}">
                  <a16:creationId xmlns:a16="http://schemas.microsoft.com/office/drawing/2014/main" id="{E5B153B8-DF3D-1B45-A27B-813730B0C8CB}"/>
                </a:ext>
              </a:extLst>
            </p:cNvPr>
            <p:cNvSpPr/>
            <p:nvPr/>
          </p:nvSpPr>
          <p:spPr>
            <a:xfrm>
              <a:off x="8181846" y="2441398"/>
              <a:ext cx="596347" cy="569843"/>
            </a:xfrm>
            <a:prstGeom prst="cub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Cube 34">
              <a:extLst>
                <a:ext uri="{FF2B5EF4-FFF2-40B4-BE49-F238E27FC236}">
                  <a16:creationId xmlns:a16="http://schemas.microsoft.com/office/drawing/2014/main" id="{BD64A301-5965-5845-8621-DC9CD4C20FA4}"/>
                </a:ext>
              </a:extLst>
            </p:cNvPr>
            <p:cNvSpPr/>
            <p:nvPr/>
          </p:nvSpPr>
          <p:spPr>
            <a:xfrm>
              <a:off x="8778192" y="2441398"/>
              <a:ext cx="596347" cy="569843"/>
            </a:xfrm>
            <a:prstGeom prst="cub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Cube 35">
              <a:extLst>
                <a:ext uri="{FF2B5EF4-FFF2-40B4-BE49-F238E27FC236}">
                  <a16:creationId xmlns:a16="http://schemas.microsoft.com/office/drawing/2014/main" id="{A2A64325-492D-EE4C-861E-4531B5705057}"/>
                </a:ext>
              </a:extLst>
            </p:cNvPr>
            <p:cNvSpPr/>
            <p:nvPr/>
          </p:nvSpPr>
          <p:spPr>
            <a:xfrm>
              <a:off x="9374540" y="2441398"/>
              <a:ext cx="596347" cy="569843"/>
            </a:xfrm>
            <a:prstGeom prst="cub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B04869BA-275A-5E45-888A-B772C45CCE35}"/>
                </a:ext>
              </a:extLst>
            </p:cNvPr>
            <p:cNvSpPr txBox="1"/>
            <p:nvPr/>
          </p:nvSpPr>
          <p:spPr>
            <a:xfrm>
              <a:off x="8216553" y="4404987"/>
              <a:ext cx="1005268" cy="231401"/>
            </a:xfrm>
            <a:prstGeom prst="rect">
              <a:avLst/>
            </a:prstGeom>
            <a:noFill/>
          </p:spPr>
          <p:txBody>
            <a:bodyPr wrap="none" rtlCol="0">
              <a:spAutoFit/>
            </a:bodyPr>
            <a:lstStyle/>
            <a:p>
              <a:pPr algn="ctr"/>
              <a:r>
                <a:rPr lang="en-US" dirty="0"/>
                <a:t>Grand Problem</a:t>
              </a:r>
            </a:p>
          </p:txBody>
        </p:sp>
        <p:pic>
          <p:nvPicPr>
            <p:cNvPr id="38" name="Graphic 37" descr="Help">
              <a:extLst>
                <a:ext uri="{FF2B5EF4-FFF2-40B4-BE49-F238E27FC236}">
                  <a16:creationId xmlns:a16="http://schemas.microsoft.com/office/drawing/2014/main" id="{2EDAF437-74F4-0C4B-8012-A415B9F3A07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490368" y="3919198"/>
              <a:ext cx="376097" cy="376097"/>
            </a:xfrm>
            <a:prstGeom prst="rect">
              <a:avLst/>
            </a:prstGeom>
          </p:spPr>
        </p:pic>
        <p:sp>
          <p:nvSpPr>
            <p:cNvPr id="39" name="Curved Right Arrow 38">
              <a:extLst>
                <a:ext uri="{FF2B5EF4-FFF2-40B4-BE49-F238E27FC236}">
                  <a16:creationId xmlns:a16="http://schemas.microsoft.com/office/drawing/2014/main" id="{EC904D06-29D5-E14E-AAD8-9DFDB5B52F7C}"/>
                </a:ext>
              </a:extLst>
            </p:cNvPr>
            <p:cNvSpPr/>
            <p:nvPr/>
          </p:nvSpPr>
          <p:spPr>
            <a:xfrm rot="12964320">
              <a:off x="9633264" y="2833012"/>
              <a:ext cx="647786" cy="1338712"/>
            </a:xfrm>
            <a:prstGeom prst="curved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59048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CD088-A75C-234B-A03D-771F062A8B4F}"/>
              </a:ext>
            </a:extLst>
          </p:cNvPr>
          <p:cNvSpPr>
            <a:spLocks noGrp="1"/>
          </p:cNvSpPr>
          <p:nvPr>
            <p:ph type="title" idx="4294967295"/>
          </p:nvPr>
        </p:nvSpPr>
        <p:spPr>
          <a:xfrm>
            <a:off x="269436" y="519504"/>
            <a:ext cx="4643252" cy="1325563"/>
          </a:xfrm>
        </p:spPr>
        <p:txBody>
          <a:bodyPr>
            <a:normAutofit/>
          </a:bodyPr>
          <a:lstStyle/>
          <a:p>
            <a:r>
              <a:rPr lang="en-US" sz="4000" dirty="0">
                <a:solidFill>
                  <a:schemeClr val="bg1"/>
                </a:solidFill>
                <a:latin typeface="Avenir Book" panose="02000503020000020003" pitchFamily="2" charset="0"/>
              </a:rPr>
              <a:t>Wheel Curriculum</a:t>
            </a:r>
          </a:p>
        </p:txBody>
      </p:sp>
      <p:sp>
        <p:nvSpPr>
          <p:cNvPr id="4" name="TextBox 3">
            <a:extLst>
              <a:ext uri="{FF2B5EF4-FFF2-40B4-BE49-F238E27FC236}">
                <a16:creationId xmlns:a16="http://schemas.microsoft.com/office/drawing/2014/main" id="{B6164714-116D-7D46-B7B6-0AC9C9730BF9}"/>
              </a:ext>
            </a:extLst>
          </p:cNvPr>
          <p:cNvSpPr txBox="1"/>
          <p:nvPr/>
        </p:nvSpPr>
        <p:spPr>
          <a:xfrm>
            <a:off x="5138539" y="2497731"/>
            <a:ext cx="6611967" cy="3046988"/>
          </a:xfrm>
          <a:prstGeom prst="rect">
            <a:avLst/>
          </a:prstGeom>
          <a:noFill/>
        </p:spPr>
        <p:txBody>
          <a:bodyPr wrap="square" rtlCol="0">
            <a:spAutoFit/>
          </a:bodyPr>
          <a:lstStyle/>
          <a:p>
            <a:r>
              <a:rPr lang="en-US" sz="2400" dirty="0">
                <a:latin typeface="Calibri" panose="020F0502020204030204" pitchFamily="34" charset="0"/>
                <a:ea typeface="Calibri" panose="020F0502020204030204" pitchFamily="34" charset="0"/>
                <a:cs typeface="Calibri" panose="020F0502020204030204" pitchFamily="34" charset="0"/>
              </a:rPr>
              <a:t>A wheel curriculum is circular. It organizes learning around interconnected themes that intersect to comprise a whole.</a:t>
            </a:r>
            <a:endParaRPr lang="en-CA" sz="2400" dirty="0">
              <a:latin typeface="Calibri" panose="020F0502020204030204" pitchFamily="34" charset="0"/>
              <a:ea typeface="Calibri" panose="020F0502020204030204" pitchFamily="34" charset="0"/>
              <a:cs typeface="Calibri" panose="020F0502020204030204" pitchFamily="34" charset="0"/>
            </a:endParaRPr>
          </a:p>
          <a:p>
            <a:endParaRPr lang="en-CA" sz="2400" dirty="0">
              <a:latin typeface="Calibri" panose="020F0502020204030204" pitchFamily="34" charset="0"/>
              <a:cs typeface="Calibri" panose="020F0502020204030204" pitchFamily="34" charset="0"/>
            </a:endParaRPr>
          </a:p>
          <a:p>
            <a:r>
              <a:rPr lang="en-CA" sz="2400" dirty="0">
                <a:latin typeface="Calibri" panose="020F0502020204030204" pitchFamily="34" charset="0"/>
                <a:ea typeface="Calibri" panose="020F0502020204030204" pitchFamily="34" charset="0"/>
                <a:cs typeface="Calibri" panose="020F0502020204030204" pitchFamily="34" charset="0"/>
              </a:rPr>
              <a:t>For some, the wheel may represent the Anishinaabe Medicine Wheel.</a:t>
            </a:r>
          </a:p>
          <a:p>
            <a:endParaRPr lang="en-CA" sz="2400" dirty="0">
              <a:latin typeface="Calibri" panose="020F0502020204030204" pitchFamily="34" charset="0"/>
              <a:ea typeface="Calibri" panose="020F0502020204030204" pitchFamily="34" charset="0"/>
              <a:cs typeface="Calibri" panose="020F0502020204030204" pitchFamily="34" charset="0"/>
            </a:endParaRPr>
          </a:p>
          <a:p>
            <a:r>
              <a:rPr lang="en-CA" sz="2400" dirty="0">
                <a:latin typeface="Calibri" panose="020F0502020204030204" pitchFamily="34" charset="0"/>
                <a:cs typeface="Calibri" panose="020F0502020204030204" pitchFamily="34" charset="0"/>
              </a:rPr>
              <a:t>For others, the wheel represents a hub and spoke</a:t>
            </a:r>
            <a:r>
              <a:rPr lang="en-US" sz="2400" dirty="0"/>
              <a:t>.</a:t>
            </a:r>
            <a:endParaRPr lang="en-CA" sz="2400" dirty="0">
              <a:latin typeface="Calibri" panose="020F0502020204030204" pitchFamily="34" charset="0"/>
              <a:ea typeface="Calibri" panose="020F0502020204030204" pitchFamily="34" charset="0"/>
              <a:cs typeface="Calibri" panose="020F0502020204030204" pitchFamily="34" charset="0"/>
            </a:endParaRPr>
          </a:p>
        </p:txBody>
      </p:sp>
      <p:grpSp>
        <p:nvGrpSpPr>
          <p:cNvPr id="17" name="Group 16">
            <a:extLst>
              <a:ext uri="{FF2B5EF4-FFF2-40B4-BE49-F238E27FC236}">
                <a16:creationId xmlns:a16="http://schemas.microsoft.com/office/drawing/2014/main" id="{044F858F-CEFB-9243-9587-C321A4FFEADA}"/>
              </a:ext>
            </a:extLst>
          </p:cNvPr>
          <p:cNvGrpSpPr/>
          <p:nvPr/>
        </p:nvGrpSpPr>
        <p:grpSpPr>
          <a:xfrm>
            <a:off x="-246895" y="1531403"/>
            <a:ext cx="5167312" cy="5167312"/>
            <a:chOff x="6596712" y="1027906"/>
            <a:chExt cx="5167312" cy="5167312"/>
          </a:xfrm>
        </p:grpSpPr>
        <p:pic>
          <p:nvPicPr>
            <p:cNvPr id="6" name="Picture 5" descr="Shape&#10;&#10;Description automatically generated with low confidence">
              <a:extLst>
                <a:ext uri="{FF2B5EF4-FFF2-40B4-BE49-F238E27FC236}">
                  <a16:creationId xmlns:a16="http://schemas.microsoft.com/office/drawing/2014/main" id="{05C4B1FB-A68F-C642-A1F1-5B09C62EC59C}"/>
                </a:ext>
              </a:extLst>
            </p:cNvPr>
            <p:cNvPicPr>
              <a:picLocks noChangeAspect="1"/>
            </p:cNvPicPr>
            <p:nvPr/>
          </p:nvPicPr>
          <p:blipFill>
            <a:blip r:embed="rId2"/>
            <a:stretch>
              <a:fillRect/>
            </a:stretch>
          </p:blipFill>
          <p:spPr>
            <a:xfrm>
              <a:off x="6596712" y="1027906"/>
              <a:ext cx="5167312" cy="5167312"/>
            </a:xfrm>
            <a:prstGeom prst="rect">
              <a:avLst/>
            </a:prstGeom>
          </p:spPr>
        </p:pic>
        <p:grpSp>
          <p:nvGrpSpPr>
            <p:cNvPr id="8" name="Group 7">
              <a:extLst>
                <a:ext uri="{FF2B5EF4-FFF2-40B4-BE49-F238E27FC236}">
                  <a16:creationId xmlns:a16="http://schemas.microsoft.com/office/drawing/2014/main" id="{E5436C2A-D825-E046-95A7-9F9930FCAAB3}"/>
                </a:ext>
              </a:extLst>
            </p:cNvPr>
            <p:cNvGrpSpPr/>
            <p:nvPr/>
          </p:nvGrpSpPr>
          <p:grpSpPr>
            <a:xfrm>
              <a:off x="7873695" y="2376897"/>
              <a:ext cx="2613345" cy="2488899"/>
              <a:chOff x="1174111" y="2045226"/>
              <a:chExt cx="2613345" cy="2488899"/>
            </a:xfrm>
          </p:grpSpPr>
          <p:sp>
            <p:nvSpPr>
              <p:cNvPr id="9" name="Freeform 8">
                <a:extLst>
                  <a:ext uri="{FF2B5EF4-FFF2-40B4-BE49-F238E27FC236}">
                    <a16:creationId xmlns:a16="http://schemas.microsoft.com/office/drawing/2014/main" id="{3D20FEF7-78C3-8743-BE40-B83410E901B0}"/>
                  </a:ext>
                </a:extLst>
              </p:cNvPr>
              <p:cNvSpPr/>
              <p:nvPr/>
            </p:nvSpPr>
            <p:spPr>
              <a:xfrm>
                <a:off x="2478078" y="2050637"/>
                <a:ext cx="1298556" cy="1260681"/>
              </a:xfrm>
              <a:custGeom>
                <a:avLst/>
                <a:gdLst>
                  <a:gd name="connsiteX0" fmla="*/ 0 w 1298556"/>
                  <a:gd name="connsiteY0" fmla="*/ 0 h 1260681"/>
                  <a:gd name="connsiteX1" fmla="*/ 10821 w 1298556"/>
                  <a:gd name="connsiteY1" fmla="*/ 1260681 h 1260681"/>
                  <a:gd name="connsiteX2" fmla="*/ 1298556 w 1298556"/>
                  <a:gd name="connsiteY2" fmla="*/ 1249860 h 1260681"/>
                  <a:gd name="connsiteX3" fmla="*/ 1287735 w 1298556"/>
                  <a:gd name="connsiteY3" fmla="*/ 1071309 h 1260681"/>
                  <a:gd name="connsiteX4" fmla="*/ 1255271 w 1298556"/>
                  <a:gd name="connsiteY4" fmla="*/ 908989 h 1260681"/>
                  <a:gd name="connsiteX5" fmla="*/ 1201165 w 1298556"/>
                  <a:gd name="connsiteY5" fmla="*/ 762901 h 1260681"/>
                  <a:gd name="connsiteX6" fmla="*/ 1141647 w 1298556"/>
                  <a:gd name="connsiteY6" fmla="*/ 654688 h 1260681"/>
                  <a:gd name="connsiteX7" fmla="*/ 1076720 w 1298556"/>
                  <a:gd name="connsiteY7" fmla="*/ 546475 h 1260681"/>
                  <a:gd name="connsiteX8" fmla="*/ 1006381 w 1298556"/>
                  <a:gd name="connsiteY8" fmla="*/ 465316 h 1260681"/>
                  <a:gd name="connsiteX9" fmla="*/ 936043 w 1298556"/>
                  <a:gd name="connsiteY9" fmla="*/ 389567 h 1260681"/>
                  <a:gd name="connsiteX10" fmla="*/ 833240 w 1298556"/>
                  <a:gd name="connsiteY10" fmla="*/ 292175 h 1260681"/>
                  <a:gd name="connsiteX11" fmla="*/ 730438 w 1298556"/>
                  <a:gd name="connsiteY11" fmla="*/ 221836 h 1260681"/>
                  <a:gd name="connsiteX12" fmla="*/ 600582 w 1298556"/>
                  <a:gd name="connsiteY12" fmla="*/ 146087 h 1260681"/>
                  <a:gd name="connsiteX13" fmla="*/ 459905 w 1298556"/>
                  <a:gd name="connsiteY13" fmla="*/ 86570 h 1260681"/>
                  <a:gd name="connsiteX14" fmla="*/ 335460 w 1298556"/>
                  <a:gd name="connsiteY14" fmla="*/ 48696 h 1260681"/>
                  <a:gd name="connsiteX15" fmla="*/ 173141 w 1298556"/>
                  <a:gd name="connsiteY15" fmla="*/ 10821 h 1260681"/>
                  <a:gd name="connsiteX16" fmla="*/ 54107 w 1298556"/>
                  <a:gd name="connsiteY16" fmla="*/ 5410 h 1260681"/>
                  <a:gd name="connsiteX17" fmla="*/ 0 w 1298556"/>
                  <a:gd name="connsiteY17" fmla="*/ 0 h 1260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98556" h="1260681">
                    <a:moveTo>
                      <a:pt x="0" y="0"/>
                    </a:moveTo>
                    <a:lnTo>
                      <a:pt x="10821" y="1260681"/>
                    </a:lnTo>
                    <a:lnTo>
                      <a:pt x="1298556" y="1249860"/>
                    </a:lnTo>
                    <a:lnTo>
                      <a:pt x="1287735" y="1071309"/>
                    </a:lnTo>
                    <a:lnTo>
                      <a:pt x="1255271" y="908989"/>
                    </a:lnTo>
                    <a:lnTo>
                      <a:pt x="1201165" y="762901"/>
                    </a:lnTo>
                    <a:lnTo>
                      <a:pt x="1141647" y="654688"/>
                    </a:lnTo>
                    <a:lnTo>
                      <a:pt x="1076720" y="546475"/>
                    </a:lnTo>
                    <a:lnTo>
                      <a:pt x="1006381" y="465316"/>
                    </a:lnTo>
                    <a:lnTo>
                      <a:pt x="936043" y="389567"/>
                    </a:lnTo>
                    <a:lnTo>
                      <a:pt x="833240" y="292175"/>
                    </a:lnTo>
                    <a:lnTo>
                      <a:pt x="730438" y="221836"/>
                    </a:lnTo>
                    <a:lnTo>
                      <a:pt x="600582" y="146087"/>
                    </a:lnTo>
                    <a:lnTo>
                      <a:pt x="459905" y="86570"/>
                    </a:lnTo>
                    <a:lnTo>
                      <a:pt x="335460" y="48696"/>
                    </a:lnTo>
                    <a:lnTo>
                      <a:pt x="173141" y="10821"/>
                    </a:lnTo>
                    <a:lnTo>
                      <a:pt x="54107" y="5410"/>
                    </a:lnTo>
                    <a:lnTo>
                      <a:pt x="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a:extLst>
                  <a:ext uri="{FF2B5EF4-FFF2-40B4-BE49-F238E27FC236}">
                    <a16:creationId xmlns:a16="http://schemas.microsoft.com/office/drawing/2014/main" id="{D66B4559-B1CE-8F46-989A-5B41D4E5A959}"/>
                  </a:ext>
                </a:extLst>
              </p:cNvPr>
              <p:cNvSpPr/>
              <p:nvPr/>
            </p:nvSpPr>
            <p:spPr>
              <a:xfrm>
                <a:off x="1174111" y="2045226"/>
                <a:ext cx="1303967" cy="1249860"/>
              </a:xfrm>
              <a:custGeom>
                <a:avLst/>
                <a:gdLst>
                  <a:gd name="connsiteX0" fmla="*/ 1303967 w 1303967"/>
                  <a:gd name="connsiteY0" fmla="*/ 0 h 1249860"/>
                  <a:gd name="connsiteX1" fmla="*/ 1303967 w 1303967"/>
                  <a:gd name="connsiteY1" fmla="*/ 1249860 h 1249860"/>
                  <a:gd name="connsiteX2" fmla="*/ 0 w 1303967"/>
                  <a:gd name="connsiteY2" fmla="*/ 1249860 h 1249860"/>
                  <a:gd name="connsiteX3" fmla="*/ 16232 w 1303967"/>
                  <a:gd name="connsiteY3" fmla="*/ 1082130 h 1249860"/>
                  <a:gd name="connsiteX4" fmla="*/ 54107 w 1303967"/>
                  <a:gd name="connsiteY4" fmla="*/ 919811 h 1249860"/>
                  <a:gd name="connsiteX5" fmla="*/ 113624 w 1303967"/>
                  <a:gd name="connsiteY5" fmla="*/ 757491 h 1249860"/>
                  <a:gd name="connsiteX6" fmla="*/ 221837 w 1303967"/>
                  <a:gd name="connsiteY6" fmla="*/ 568118 h 1249860"/>
                  <a:gd name="connsiteX7" fmla="*/ 346282 w 1303967"/>
                  <a:gd name="connsiteY7" fmla="*/ 411210 h 1249860"/>
                  <a:gd name="connsiteX8" fmla="*/ 508601 w 1303967"/>
                  <a:gd name="connsiteY8" fmla="*/ 265122 h 1249860"/>
                  <a:gd name="connsiteX9" fmla="*/ 725027 w 1303967"/>
                  <a:gd name="connsiteY9" fmla="*/ 140677 h 1249860"/>
                  <a:gd name="connsiteX10" fmla="*/ 952275 w 1303967"/>
                  <a:gd name="connsiteY10" fmla="*/ 54107 h 1249860"/>
                  <a:gd name="connsiteX11" fmla="*/ 1141648 w 1303967"/>
                  <a:gd name="connsiteY11" fmla="*/ 21643 h 1249860"/>
                  <a:gd name="connsiteX12" fmla="*/ 1303967 w 1303967"/>
                  <a:gd name="connsiteY12" fmla="*/ 0 h 1249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03967" h="1249860">
                    <a:moveTo>
                      <a:pt x="1303967" y="0"/>
                    </a:moveTo>
                    <a:lnTo>
                      <a:pt x="1303967" y="1249860"/>
                    </a:lnTo>
                    <a:lnTo>
                      <a:pt x="0" y="1249860"/>
                    </a:lnTo>
                    <a:lnTo>
                      <a:pt x="16232" y="1082130"/>
                    </a:lnTo>
                    <a:lnTo>
                      <a:pt x="54107" y="919811"/>
                    </a:lnTo>
                    <a:lnTo>
                      <a:pt x="113624" y="757491"/>
                    </a:lnTo>
                    <a:lnTo>
                      <a:pt x="221837" y="568118"/>
                    </a:lnTo>
                    <a:lnTo>
                      <a:pt x="346282" y="411210"/>
                    </a:lnTo>
                    <a:lnTo>
                      <a:pt x="508601" y="265122"/>
                    </a:lnTo>
                    <a:lnTo>
                      <a:pt x="725027" y="140677"/>
                    </a:lnTo>
                    <a:lnTo>
                      <a:pt x="952275" y="54107"/>
                    </a:lnTo>
                    <a:lnTo>
                      <a:pt x="1141648" y="21643"/>
                    </a:lnTo>
                    <a:lnTo>
                      <a:pt x="1303967" y="0"/>
                    </a:lnTo>
                    <a:close/>
                  </a:path>
                </a:pathLst>
              </a:cu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a:extLst>
                  <a:ext uri="{FF2B5EF4-FFF2-40B4-BE49-F238E27FC236}">
                    <a16:creationId xmlns:a16="http://schemas.microsoft.com/office/drawing/2014/main" id="{42941926-8A52-7846-9885-83A341D01B2B}"/>
                  </a:ext>
                </a:extLst>
              </p:cNvPr>
              <p:cNvSpPr/>
              <p:nvPr/>
            </p:nvSpPr>
            <p:spPr>
              <a:xfrm>
                <a:off x="2483489" y="3305908"/>
                <a:ext cx="1303967" cy="1228217"/>
              </a:xfrm>
              <a:custGeom>
                <a:avLst/>
                <a:gdLst>
                  <a:gd name="connsiteX0" fmla="*/ 0 w 1303967"/>
                  <a:gd name="connsiteY0" fmla="*/ 1228217 h 1228217"/>
                  <a:gd name="connsiteX1" fmla="*/ 0 w 1303967"/>
                  <a:gd name="connsiteY1" fmla="*/ 0 h 1228217"/>
                  <a:gd name="connsiteX2" fmla="*/ 1303967 w 1303967"/>
                  <a:gd name="connsiteY2" fmla="*/ 0 h 1228217"/>
                  <a:gd name="connsiteX3" fmla="*/ 1276913 w 1303967"/>
                  <a:gd name="connsiteY3" fmla="*/ 189372 h 1228217"/>
                  <a:gd name="connsiteX4" fmla="*/ 1222807 w 1303967"/>
                  <a:gd name="connsiteY4" fmla="*/ 400388 h 1228217"/>
                  <a:gd name="connsiteX5" fmla="*/ 1114594 w 1303967"/>
                  <a:gd name="connsiteY5" fmla="*/ 622225 h 1228217"/>
                  <a:gd name="connsiteX6" fmla="*/ 952274 w 1303967"/>
                  <a:gd name="connsiteY6" fmla="*/ 827829 h 1228217"/>
                  <a:gd name="connsiteX7" fmla="*/ 762902 w 1303967"/>
                  <a:gd name="connsiteY7" fmla="*/ 995559 h 1228217"/>
                  <a:gd name="connsiteX8" fmla="*/ 546475 w 1303967"/>
                  <a:gd name="connsiteY8" fmla="*/ 1114594 h 1228217"/>
                  <a:gd name="connsiteX9" fmla="*/ 313818 w 1303967"/>
                  <a:gd name="connsiteY9" fmla="*/ 1190343 h 1228217"/>
                  <a:gd name="connsiteX10" fmla="*/ 124445 w 1303967"/>
                  <a:gd name="connsiteY10" fmla="*/ 1222807 h 1228217"/>
                  <a:gd name="connsiteX11" fmla="*/ 0 w 1303967"/>
                  <a:gd name="connsiteY11" fmla="*/ 1228217 h 1228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03967" h="1228217">
                    <a:moveTo>
                      <a:pt x="0" y="1228217"/>
                    </a:moveTo>
                    <a:lnTo>
                      <a:pt x="0" y="0"/>
                    </a:lnTo>
                    <a:lnTo>
                      <a:pt x="1303967" y="0"/>
                    </a:lnTo>
                    <a:lnTo>
                      <a:pt x="1276913" y="189372"/>
                    </a:lnTo>
                    <a:lnTo>
                      <a:pt x="1222807" y="400388"/>
                    </a:lnTo>
                    <a:lnTo>
                      <a:pt x="1114594" y="622225"/>
                    </a:lnTo>
                    <a:lnTo>
                      <a:pt x="952274" y="827829"/>
                    </a:lnTo>
                    <a:lnTo>
                      <a:pt x="762902" y="995559"/>
                    </a:lnTo>
                    <a:lnTo>
                      <a:pt x="546475" y="1114594"/>
                    </a:lnTo>
                    <a:lnTo>
                      <a:pt x="313818" y="1190343"/>
                    </a:lnTo>
                    <a:lnTo>
                      <a:pt x="124445" y="1222807"/>
                    </a:lnTo>
                    <a:lnTo>
                      <a:pt x="0" y="1228217"/>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90FD3475-EEA1-5A4A-A273-411A7549B0E1}"/>
                  </a:ext>
                </a:extLst>
              </p:cNvPr>
              <p:cNvSpPr/>
              <p:nvPr/>
            </p:nvSpPr>
            <p:spPr>
              <a:xfrm>
                <a:off x="1174111" y="3295086"/>
                <a:ext cx="1320199" cy="1239039"/>
              </a:xfrm>
              <a:custGeom>
                <a:avLst/>
                <a:gdLst>
                  <a:gd name="connsiteX0" fmla="*/ 0 w 1320199"/>
                  <a:gd name="connsiteY0" fmla="*/ 0 h 1239039"/>
                  <a:gd name="connsiteX1" fmla="*/ 1320199 w 1320199"/>
                  <a:gd name="connsiteY1" fmla="*/ 5411 h 1239039"/>
                  <a:gd name="connsiteX2" fmla="*/ 1309378 w 1320199"/>
                  <a:gd name="connsiteY2" fmla="*/ 1239039 h 1239039"/>
                  <a:gd name="connsiteX3" fmla="*/ 1103773 w 1320199"/>
                  <a:gd name="connsiteY3" fmla="*/ 1228218 h 1239039"/>
                  <a:gd name="connsiteX4" fmla="*/ 941453 w 1320199"/>
                  <a:gd name="connsiteY4" fmla="*/ 1195754 h 1239039"/>
                  <a:gd name="connsiteX5" fmla="*/ 779134 w 1320199"/>
                  <a:gd name="connsiteY5" fmla="*/ 1130826 h 1239039"/>
                  <a:gd name="connsiteX6" fmla="*/ 633046 w 1320199"/>
                  <a:gd name="connsiteY6" fmla="*/ 1065899 h 1239039"/>
                  <a:gd name="connsiteX7" fmla="*/ 497780 w 1320199"/>
                  <a:gd name="connsiteY7" fmla="*/ 968507 h 1239039"/>
                  <a:gd name="connsiteX8" fmla="*/ 302997 w 1320199"/>
                  <a:gd name="connsiteY8" fmla="*/ 795366 h 1239039"/>
                  <a:gd name="connsiteX9" fmla="*/ 178552 w 1320199"/>
                  <a:gd name="connsiteY9" fmla="*/ 616815 h 1239039"/>
                  <a:gd name="connsiteX10" fmla="*/ 81160 w 1320199"/>
                  <a:gd name="connsiteY10" fmla="*/ 427442 h 1239039"/>
                  <a:gd name="connsiteX11" fmla="*/ 32464 w 1320199"/>
                  <a:gd name="connsiteY11" fmla="*/ 254301 h 1239039"/>
                  <a:gd name="connsiteX12" fmla="*/ 5411 w 1320199"/>
                  <a:gd name="connsiteY12" fmla="*/ 75750 h 1239039"/>
                  <a:gd name="connsiteX13" fmla="*/ 0 w 1320199"/>
                  <a:gd name="connsiteY13" fmla="*/ 0 h 12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20199" h="1239039">
                    <a:moveTo>
                      <a:pt x="0" y="0"/>
                    </a:moveTo>
                    <a:lnTo>
                      <a:pt x="1320199" y="5411"/>
                    </a:lnTo>
                    <a:lnTo>
                      <a:pt x="1309378" y="1239039"/>
                    </a:lnTo>
                    <a:lnTo>
                      <a:pt x="1103773" y="1228218"/>
                    </a:lnTo>
                    <a:lnTo>
                      <a:pt x="941453" y="1195754"/>
                    </a:lnTo>
                    <a:lnTo>
                      <a:pt x="779134" y="1130826"/>
                    </a:lnTo>
                    <a:lnTo>
                      <a:pt x="633046" y="1065899"/>
                    </a:lnTo>
                    <a:lnTo>
                      <a:pt x="497780" y="968507"/>
                    </a:lnTo>
                    <a:lnTo>
                      <a:pt x="302997" y="795366"/>
                    </a:lnTo>
                    <a:lnTo>
                      <a:pt x="178552" y="616815"/>
                    </a:lnTo>
                    <a:lnTo>
                      <a:pt x="81160" y="427442"/>
                    </a:lnTo>
                    <a:lnTo>
                      <a:pt x="32464" y="254301"/>
                    </a:lnTo>
                    <a:lnTo>
                      <a:pt x="5411" y="75750"/>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8A3C40D3-EBD0-5E43-AEB3-C7F6C2AF71CD}"/>
                  </a:ext>
                </a:extLst>
              </p:cNvPr>
              <p:cNvSpPr/>
              <p:nvPr/>
            </p:nvSpPr>
            <p:spPr>
              <a:xfrm>
                <a:off x="1179443" y="2054087"/>
                <a:ext cx="2597427" cy="2478156"/>
              </a:xfrm>
              <a:prstGeom prst="ellipse">
                <a:avLst/>
              </a:prstGeom>
              <a:noFill/>
              <a:ln w="762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5BE1B8D0-A375-944A-8786-7FBC24AA88B1}"/>
                  </a:ext>
                </a:extLst>
              </p:cNvPr>
              <p:cNvCxnSpPr>
                <a:stCxn id="13" idx="0"/>
                <a:endCxn id="13" idx="4"/>
              </p:cNvCxnSpPr>
              <p:nvPr/>
            </p:nvCxnSpPr>
            <p:spPr>
              <a:xfrm>
                <a:off x="2478157" y="2054087"/>
                <a:ext cx="0" cy="2478156"/>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6CF4111-01FA-F84E-BA29-45607A0CC15F}"/>
                  </a:ext>
                </a:extLst>
              </p:cNvPr>
              <p:cNvCxnSpPr>
                <a:stCxn id="13" idx="2"/>
                <a:endCxn id="13" idx="6"/>
              </p:cNvCxnSpPr>
              <p:nvPr/>
            </p:nvCxnSpPr>
            <p:spPr>
              <a:xfrm>
                <a:off x="1179443" y="3293165"/>
                <a:ext cx="2597427"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pic>
        <p:nvPicPr>
          <p:cNvPr id="18" name="Picture 17" descr="Shape&#10;&#10;Description automatically generated with low confidence">
            <a:extLst>
              <a:ext uri="{FF2B5EF4-FFF2-40B4-BE49-F238E27FC236}">
                <a16:creationId xmlns:a16="http://schemas.microsoft.com/office/drawing/2014/main" id="{982F3543-A2C7-0F43-AFAE-C2AFBDC1123D}"/>
              </a:ext>
            </a:extLst>
          </p:cNvPr>
          <p:cNvPicPr>
            <a:picLocks noChangeAspect="1"/>
          </p:cNvPicPr>
          <p:nvPr/>
        </p:nvPicPr>
        <p:blipFill>
          <a:blip r:embed="rId3"/>
          <a:stretch>
            <a:fillRect/>
          </a:stretch>
        </p:blipFill>
        <p:spPr>
          <a:xfrm>
            <a:off x="-465017" y="1313281"/>
            <a:ext cx="5603556" cy="5603556"/>
          </a:xfrm>
          <a:prstGeom prst="rect">
            <a:avLst/>
          </a:prstGeom>
        </p:spPr>
      </p:pic>
    </p:spTree>
    <p:extLst>
      <p:ext uri="{BB962C8B-B14F-4D97-AF65-F5344CB8AC3E}">
        <p14:creationId xmlns:p14="http://schemas.microsoft.com/office/powerpoint/2010/main" val="1031111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Chart, sunburst chart&#10;&#10;Description automatically generated">
            <a:extLst>
              <a:ext uri="{FF2B5EF4-FFF2-40B4-BE49-F238E27FC236}">
                <a16:creationId xmlns:a16="http://schemas.microsoft.com/office/drawing/2014/main" id="{EA28C5D2-39A0-2445-BF45-BA8BF64223D8}"/>
              </a:ext>
            </a:extLst>
          </p:cNvPr>
          <p:cNvPicPr>
            <a:picLocks noChangeAspect="1"/>
          </p:cNvPicPr>
          <p:nvPr/>
        </p:nvPicPr>
        <p:blipFill>
          <a:blip r:embed="rId3"/>
          <a:stretch>
            <a:fillRect/>
          </a:stretch>
        </p:blipFill>
        <p:spPr>
          <a:xfrm>
            <a:off x="6851398" y="511526"/>
            <a:ext cx="4508500" cy="4521200"/>
          </a:xfrm>
          <a:prstGeom prst="rect">
            <a:avLst/>
          </a:prstGeom>
        </p:spPr>
      </p:pic>
      <p:sp>
        <p:nvSpPr>
          <p:cNvPr id="4" name="TextBox 3">
            <a:extLst>
              <a:ext uri="{FF2B5EF4-FFF2-40B4-BE49-F238E27FC236}">
                <a16:creationId xmlns:a16="http://schemas.microsoft.com/office/drawing/2014/main" id="{F45153C2-7B2D-7146-A4EE-35FE0D49BD40}"/>
              </a:ext>
            </a:extLst>
          </p:cNvPr>
          <p:cNvSpPr txBox="1"/>
          <p:nvPr/>
        </p:nvSpPr>
        <p:spPr>
          <a:xfrm>
            <a:off x="293664" y="585503"/>
            <a:ext cx="3534942" cy="1200329"/>
          </a:xfrm>
          <a:prstGeom prst="rect">
            <a:avLst/>
          </a:prstGeom>
          <a:noFill/>
        </p:spPr>
        <p:txBody>
          <a:bodyPr wrap="none" rtlCol="0">
            <a:spAutoFit/>
          </a:bodyPr>
          <a:lstStyle/>
          <a:p>
            <a:r>
              <a:rPr lang="en-US" sz="3600" dirty="0">
                <a:solidFill>
                  <a:schemeClr val="bg1"/>
                </a:solidFill>
                <a:latin typeface="Avenir Book" panose="02000503020000020003" pitchFamily="2" charset="0"/>
              </a:rPr>
              <a:t>Medicine Wheel</a:t>
            </a:r>
          </a:p>
          <a:p>
            <a:r>
              <a:rPr lang="en-US" sz="3600" dirty="0">
                <a:solidFill>
                  <a:schemeClr val="bg1"/>
                </a:solidFill>
                <a:latin typeface="Avenir Book" panose="02000503020000020003" pitchFamily="2" charset="0"/>
              </a:rPr>
              <a:t>Curriculum</a:t>
            </a:r>
          </a:p>
        </p:txBody>
      </p:sp>
      <p:grpSp>
        <p:nvGrpSpPr>
          <p:cNvPr id="7" name="Group 6">
            <a:extLst>
              <a:ext uri="{FF2B5EF4-FFF2-40B4-BE49-F238E27FC236}">
                <a16:creationId xmlns:a16="http://schemas.microsoft.com/office/drawing/2014/main" id="{8850FC82-AD2E-F64E-85B9-18CBC2DBBD17}"/>
              </a:ext>
            </a:extLst>
          </p:cNvPr>
          <p:cNvGrpSpPr/>
          <p:nvPr/>
        </p:nvGrpSpPr>
        <p:grpSpPr>
          <a:xfrm>
            <a:off x="7545136" y="1265811"/>
            <a:ext cx="3231687" cy="3012630"/>
            <a:chOff x="7162062" y="2052048"/>
            <a:chExt cx="3231687" cy="3012630"/>
          </a:xfrm>
        </p:grpSpPr>
        <p:cxnSp>
          <p:nvCxnSpPr>
            <p:cNvPr id="8" name="Straight Connector 7">
              <a:extLst>
                <a:ext uri="{FF2B5EF4-FFF2-40B4-BE49-F238E27FC236}">
                  <a16:creationId xmlns:a16="http://schemas.microsoft.com/office/drawing/2014/main" id="{BA3AE917-8A29-9142-8ED3-EC22DC5366CC}"/>
                </a:ext>
              </a:extLst>
            </p:cNvPr>
            <p:cNvCxnSpPr/>
            <p:nvPr/>
          </p:nvCxnSpPr>
          <p:spPr>
            <a:xfrm flipV="1">
              <a:off x="7162062" y="2078038"/>
              <a:ext cx="177800" cy="2743200"/>
            </a:xfrm>
            <a:prstGeom prst="line">
              <a:avLst/>
            </a:prstGeom>
            <a:ln w="57150">
              <a:solidFill>
                <a:srgbClr val="FFC000">
                  <a:alpha val="69412"/>
                </a:srgbClr>
              </a:solidFill>
            </a:ln>
          </p:spPr>
          <p:style>
            <a:lnRef idx="3">
              <a:schemeClr val="accent4"/>
            </a:lnRef>
            <a:fillRef idx="0">
              <a:schemeClr val="accent4"/>
            </a:fillRef>
            <a:effectRef idx="2">
              <a:schemeClr val="accent4"/>
            </a:effectRef>
            <a:fontRef idx="minor">
              <a:schemeClr val="tx1"/>
            </a:fontRef>
          </p:style>
        </p:cxnSp>
        <p:cxnSp>
          <p:nvCxnSpPr>
            <p:cNvPr id="9" name="Straight Connector 8">
              <a:extLst>
                <a:ext uri="{FF2B5EF4-FFF2-40B4-BE49-F238E27FC236}">
                  <a16:creationId xmlns:a16="http://schemas.microsoft.com/office/drawing/2014/main" id="{911CEF31-BD79-A242-B284-BA137927B810}"/>
                </a:ext>
              </a:extLst>
            </p:cNvPr>
            <p:cNvCxnSpPr>
              <a:cxnSpLocks/>
            </p:cNvCxnSpPr>
            <p:nvPr/>
          </p:nvCxnSpPr>
          <p:spPr>
            <a:xfrm>
              <a:off x="7339862" y="2078038"/>
              <a:ext cx="2888787" cy="2986640"/>
            </a:xfrm>
            <a:prstGeom prst="line">
              <a:avLst/>
            </a:prstGeom>
            <a:ln w="57150">
              <a:solidFill>
                <a:srgbClr val="FFC000">
                  <a:alpha val="69412"/>
                </a:srgbClr>
              </a:solidFill>
            </a:ln>
          </p:spPr>
          <p:style>
            <a:lnRef idx="3">
              <a:schemeClr val="accent4"/>
            </a:lnRef>
            <a:fillRef idx="0">
              <a:schemeClr val="accent4"/>
            </a:fillRef>
            <a:effectRef idx="2">
              <a:schemeClr val="accent4"/>
            </a:effectRef>
            <a:fontRef idx="minor">
              <a:schemeClr val="tx1"/>
            </a:fontRef>
          </p:style>
        </p:cxnSp>
        <p:cxnSp>
          <p:nvCxnSpPr>
            <p:cNvPr id="12" name="Straight Connector 11">
              <a:extLst>
                <a:ext uri="{FF2B5EF4-FFF2-40B4-BE49-F238E27FC236}">
                  <a16:creationId xmlns:a16="http://schemas.microsoft.com/office/drawing/2014/main" id="{164B1C9F-A7AF-1E45-8C4E-0FBA124B5969}"/>
                </a:ext>
              </a:extLst>
            </p:cNvPr>
            <p:cNvCxnSpPr>
              <a:cxnSpLocks/>
            </p:cNvCxnSpPr>
            <p:nvPr/>
          </p:nvCxnSpPr>
          <p:spPr>
            <a:xfrm flipV="1">
              <a:off x="10228649" y="2052048"/>
              <a:ext cx="165100" cy="3012630"/>
            </a:xfrm>
            <a:prstGeom prst="line">
              <a:avLst/>
            </a:prstGeom>
            <a:ln w="57150">
              <a:solidFill>
                <a:srgbClr val="FFC000">
                  <a:alpha val="69412"/>
                </a:srgbClr>
              </a:solidFill>
            </a:ln>
          </p:spPr>
          <p:style>
            <a:lnRef idx="3">
              <a:schemeClr val="accent4"/>
            </a:lnRef>
            <a:fillRef idx="0">
              <a:schemeClr val="accent4"/>
            </a:fillRef>
            <a:effectRef idx="2">
              <a:schemeClr val="accent4"/>
            </a:effectRef>
            <a:fontRef idx="minor">
              <a:schemeClr val="tx1"/>
            </a:fontRef>
          </p:style>
        </p:cxnSp>
        <p:cxnSp>
          <p:nvCxnSpPr>
            <p:cNvPr id="16" name="Straight Connector 15">
              <a:extLst>
                <a:ext uri="{FF2B5EF4-FFF2-40B4-BE49-F238E27FC236}">
                  <a16:creationId xmlns:a16="http://schemas.microsoft.com/office/drawing/2014/main" id="{3400A5A2-809C-2542-A9AC-FD0BA9E437F3}"/>
                </a:ext>
              </a:extLst>
            </p:cNvPr>
            <p:cNvCxnSpPr>
              <a:cxnSpLocks/>
            </p:cNvCxnSpPr>
            <p:nvPr/>
          </p:nvCxnSpPr>
          <p:spPr>
            <a:xfrm flipV="1">
              <a:off x="7445100" y="2500819"/>
              <a:ext cx="2554949" cy="2320419"/>
            </a:xfrm>
            <a:prstGeom prst="line">
              <a:avLst/>
            </a:prstGeom>
            <a:ln w="57150">
              <a:solidFill>
                <a:srgbClr val="FFC000">
                  <a:alpha val="69412"/>
                </a:srgbClr>
              </a:solidFill>
            </a:ln>
          </p:spPr>
          <p:style>
            <a:lnRef idx="3">
              <a:schemeClr val="accent4"/>
            </a:lnRef>
            <a:fillRef idx="0">
              <a:schemeClr val="accent4"/>
            </a:fillRef>
            <a:effectRef idx="2">
              <a:schemeClr val="accent4"/>
            </a:effectRef>
            <a:fontRef idx="minor">
              <a:schemeClr val="tx1"/>
            </a:fontRef>
          </p:style>
        </p:cxnSp>
        <p:cxnSp>
          <p:nvCxnSpPr>
            <p:cNvPr id="17" name="Straight Connector 16">
              <a:extLst>
                <a:ext uri="{FF2B5EF4-FFF2-40B4-BE49-F238E27FC236}">
                  <a16:creationId xmlns:a16="http://schemas.microsoft.com/office/drawing/2014/main" id="{FF2E7407-C4D2-984F-BF8C-33C1EDA8B383}"/>
                </a:ext>
              </a:extLst>
            </p:cNvPr>
            <p:cNvCxnSpPr>
              <a:cxnSpLocks/>
            </p:cNvCxnSpPr>
            <p:nvPr/>
          </p:nvCxnSpPr>
          <p:spPr>
            <a:xfrm flipH="1" flipV="1">
              <a:off x="7795375" y="2777696"/>
              <a:ext cx="1922893" cy="2043543"/>
            </a:xfrm>
            <a:prstGeom prst="line">
              <a:avLst/>
            </a:prstGeom>
            <a:ln w="57150">
              <a:solidFill>
                <a:srgbClr val="FFC000">
                  <a:alpha val="69412"/>
                </a:srgbClr>
              </a:solidFill>
            </a:ln>
          </p:spPr>
          <p:style>
            <a:lnRef idx="3">
              <a:schemeClr val="accent4"/>
            </a:lnRef>
            <a:fillRef idx="0">
              <a:schemeClr val="accent4"/>
            </a:fillRef>
            <a:effectRef idx="2">
              <a:schemeClr val="accent4"/>
            </a:effectRef>
            <a:fontRef idx="minor">
              <a:schemeClr val="tx1"/>
            </a:fontRef>
          </p:style>
        </p:cxnSp>
        <p:cxnSp>
          <p:nvCxnSpPr>
            <p:cNvPr id="18" name="Straight Connector 17">
              <a:extLst>
                <a:ext uri="{FF2B5EF4-FFF2-40B4-BE49-F238E27FC236}">
                  <a16:creationId xmlns:a16="http://schemas.microsoft.com/office/drawing/2014/main" id="{DD247F89-D9D8-B44D-B7A5-702314DFDAA7}"/>
                </a:ext>
              </a:extLst>
            </p:cNvPr>
            <p:cNvCxnSpPr>
              <a:cxnSpLocks/>
            </p:cNvCxnSpPr>
            <p:nvPr/>
          </p:nvCxnSpPr>
          <p:spPr>
            <a:xfrm flipH="1">
              <a:off x="9718268" y="2500819"/>
              <a:ext cx="281781" cy="2320419"/>
            </a:xfrm>
            <a:prstGeom prst="line">
              <a:avLst/>
            </a:prstGeom>
            <a:ln w="57150">
              <a:solidFill>
                <a:srgbClr val="FFC000">
                  <a:alpha val="69412"/>
                </a:srgbClr>
              </a:solidFill>
            </a:ln>
          </p:spPr>
          <p:style>
            <a:lnRef idx="3">
              <a:schemeClr val="accent4"/>
            </a:lnRef>
            <a:fillRef idx="0">
              <a:schemeClr val="accent4"/>
            </a:fillRef>
            <a:effectRef idx="2">
              <a:schemeClr val="accent4"/>
            </a:effectRef>
            <a:fontRef idx="minor">
              <a:schemeClr val="tx1"/>
            </a:fontRef>
          </p:style>
        </p:cxnSp>
      </p:grpSp>
      <p:sp>
        <p:nvSpPr>
          <p:cNvPr id="11" name="TextBox 10">
            <a:extLst>
              <a:ext uri="{FF2B5EF4-FFF2-40B4-BE49-F238E27FC236}">
                <a16:creationId xmlns:a16="http://schemas.microsoft.com/office/drawing/2014/main" id="{AC805641-319B-E14A-9D79-400654222BDD}"/>
              </a:ext>
            </a:extLst>
          </p:cNvPr>
          <p:cNvSpPr txBox="1"/>
          <p:nvPr/>
        </p:nvSpPr>
        <p:spPr>
          <a:xfrm>
            <a:off x="369687" y="2511507"/>
            <a:ext cx="4788977" cy="3046988"/>
          </a:xfrm>
          <a:prstGeom prst="rect">
            <a:avLst/>
          </a:prstGeom>
          <a:noFill/>
        </p:spPr>
        <p:txBody>
          <a:bodyPr wrap="square" rtlCol="0">
            <a:spAutoFit/>
          </a:bodyPr>
          <a:lstStyle/>
          <a:p>
            <a:pPr lvl="0">
              <a:defRPr/>
            </a:pPr>
            <a:r>
              <a:rPr lang="en-US" sz="2400" dirty="0"/>
              <a:t>A Medicine Wheel curriculum might be designed in such a way that weaves together intellectual, physical, emotional, and spiritual aspects of learning in ways that are not linear or modularized but interconnected, braided, and cyclical in nature. </a:t>
            </a:r>
            <a:endParaRPr lang="en-CA" sz="2400" dirty="0"/>
          </a:p>
        </p:txBody>
      </p:sp>
      <p:sp>
        <p:nvSpPr>
          <p:cNvPr id="3" name="TextBox 2">
            <a:extLst>
              <a:ext uri="{FF2B5EF4-FFF2-40B4-BE49-F238E27FC236}">
                <a16:creationId xmlns:a16="http://schemas.microsoft.com/office/drawing/2014/main" id="{13108743-F746-EE4D-997D-F9500F83950E}"/>
              </a:ext>
            </a:extLst>
          </p:cNvPr>
          <p:cNvSpPr txBox="1"/>
          <p:nvPr/>
        </p:nvSpPr>
        <p:spPr>
          <a:xfrm>
            <a:off x="6407219" y="5176690"/>
            <a:ext cx="5956714" cy="830997"/>
          </a:xfrm>
          <a:prstGeom prst="rect">
            <a:avLst/>
          </a:prstGeom>
          <a:noFill/>
        </p:spPr>
        <p:txBody>
          <a:bodyPr wrap="square" rtlCol="0">
            <a:spAutoFit/>
          </a:bodyPr>
          <a:lstStyle/>
          <a:p>
            <a:r>
              <a:rPr lang="en-US" sz="1200" i="1" dirty="0"/>
              <a:t>Four domain learning framework. </a:t>
            </a:r>
            <a:r>
              <a:rPr lang="en-CA" sz="1200" dirty="0" err="1"/>
              <a:t>LaFever</a:t>
            </a:r>
            <a:r>
              <a:rPr lang="en-CA" sz="1200" dirty="0"/>
              <a:t>, M. (2017). Using the medicine wheel for curriculum design in intercultural communication: rethinking learning outcomes. In G. M. García-Pérez &amp; C. Rojas-Primus, </a:t>
            </a:r>
            <a:r>
              <a:rPr lang="en-CA" sz="1200" i="1" dirty="0"/>
              <a:t>Promoting Intercultural Communication Competencies in Higher Education</a:t>
            </a:r>
            <a:r>
              <a:rPr lang="en-CA" sz="1200" dirty="0"/>
              <a:t>, p. 168-199 </a:t>
            </a:r>
            <a:r>
              <a:rPr lang="en-CA" sz="1200" dirty="0" err="1"/>
              <a:t>doi</a:t>
            </a:r>
            <a:r>
              <a:rPr lang="en-CA" sz="1200" dirty="0"/>
              <a:t>: 10.4018/978-1-5225-1732-0.ch007</a:t>
            </a:r>
          </a:p>
        </p:txBody>
      </p:sp>
    </p:spTree>
    <p:extLst>
      <p:ext uri="{BB962C8B-B14F-4D97-AF65-F5344CB8AC3E}">
        <p14:creationId xmlns:p14="http://schemas.microsoft.com/office/powerpoint/2010/main" val="484540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6145A-DB0F-504A-B73A-285DC43EAA96}"/>
              </a:ext>
            </a:extLst>
          </p:cNvPr>
          <p:cNvSpPr>
            <a:spLocks noGrp="1"/>
          </p:cNvSpPr>
          <p:nvPr>
            <p:ph type="title" idx="4294967295"/>
          </p:nvPr>
        </p:nvSpPr>
        <p:spPr>
          <a:xfrm>
            <a:off x="69570" y="529225"/>
            <a:ext cx="4788977" cy="1325563"/>
          </a:xfrm>
        </p:spPr>
        <p:txBody>
          <a:bodyPr>
            <a:normAutofit/>
          </a:bodyPr>
          <a:lstStyle/>
          <a:p>
            <a:r>
              <a:rPr lang="en-US" sz="3600" dirty="0">
                <a:solidFill>
                  <a:schemeClr val="bg1"/>
                </a:solidFill>
                <a:latin typeface="Avenir Book" panose="02000503020000020003" pitchFamily="2" charset="0"/>
              </a:rPr>
              <a:t>Hub and Spoke</a:t>
            </a:r>
            <a:br>
              <a:rPr lang="en-US" sz="3600" dirty="0">
                <a:solidFill>
                  <a:schemeClr val="bg1"/>
                </a:solidFill>
                <a:latin typeface="Avenir Book" panose="02000503020000020003" pitchFamily="2" charset="0"/>
              </a:rPr>
            </a:br>
            <a:r>
              <a:rPr lang="en-US" sz="3600" dirty="0">
                <a:solidFill>
                  <a:schemeClr val="bg1"/>
                </a:solidFill>
                <a:latin typeface="Avenir Book" panose="02000503020000020003" pitchFamily="2" charset="0"/>
              </a:rPr>
              <a:t>Curriculum</a:t>
            </a:r>
          </a:p>
        </p:txBody>
      </p:sp>
      <p:sp>
        <p:nvSpPr>
          <p:cNvPr id="5" name="TextBox 4">
            <a:extLst>
              <a:ext uri="{FF2B5EF4-FFF2-40B4-BE49-F238E27FC236}">
                <a16:creationId xmlns:a16="http://schemas.microsoft.com/office/drawing/2014/main" id="{065DF354-1106-3C4C-AD17-ACD12CC15E2D}"/>
              </a:ext>
            </a:extLst>
          </p:cNvPr>
          <p:cNvSpPr txBox="1"/>
          <p:nvPr/>
        </p:nvSpPr>
        <p:spPr>
          <a:xfrm>
            <a:off x="6049473" y="1646883"/>
            <a:ext cx="5805520" cy="4154984"/>
          </a:xfrm>
          <a:prstGeom prst="rect">
            <a:avLst/>
          </a:prstGeom>
          <a:noFill/>
        </p:spPr>
        <p:txBody>
          <a:bodyPr wrap="square" rtlCol="0">
            <a:spAutoFit/>
          </a:bodyPr>
          <a:lstStyle/>
          <a:p>
            <a:r>
              <a:rPr lang="en-US" sz="2400" dirty="0">
                <a:latin typeface="Calibri" panose="020F0502020204030204" pitchFamily="34" charset="0"/>
                <a:ea typeface="Calibri" panose="020F0502020204030204" pitchFamily="34" charset="0"/>
                <a:cs typeface="Calibri" panose="020F0502020204030204" pitchFamily="34" charset="0"/>
              </a:rPr>
              <a:t>A </a:t>
            </a:r>
            <a:r>
              <a:rPr lang="en-CA" sz="2400" dirty="0">
                <a:latin typeface="Calibri" panose="020F0502020204030204" pitchFamily="34" charset="0"/>
                <a:ea typeface="Calibri" panose="020F0502020204030204" pitchFamily="34" charset="0"/>
                <a:cs typeface="Calibri" panose="020F0502020204030204" pitchFamily="34" charset="0"/>
              </a:rPr>
              <a:t>hub and spoke curriculum might be designed with the central hub or core in mind in relation to the surrounding spokes.</a:t>
            </a:r>
          </a:p>
          <a:p>
            <a:endParaRPr lang="en-CA" sz="2400" dirty="0">
              <a:latin typeface="Calibri" panose="020F0502020204030204" pitchFamily="34" charset="0"/>
              <a:cs typeface="Calibri" panose="020F0502020204030204" pitchFamily="34" charset="0"/>
            </a:endParaRPr>
          </a:p>
          <a:p>
            <a:r>
              <a:rPr lang="en-CA" sz="2400" dirty="0">
                <a:latin typeface="Calibri" panose="020F0502020204030204" pitchFamily="34" charset="0"/>
                <a:ea typeface="Calibri" panose="020F0502020204030204" pitchFamily="34" charset="0"/>
                <a:cs typeface="Calibri" panose="020F0502020204030204" pitchFamily="34" charset="0"/>
              </a:rPr>
              <a:t>The core might be the foundational, shared, inter-disciplinary, intersectional components of learning</a:t>
            </a:r>
            <a:r>
              <a:rPr lang="en-US" sz="2400" dirty="0">
                <a:latin typeface="Calibri" panose="020F0502020204030204" pitchFamily="34" charset="0"/>
                <a:ea typeface="Calibri" panose="020F0502020204030204" pitchFamily="34" charset="0"/>
                <a:cs typeface="Calibri" panose="020F0502020204030204" pitchFamily="34" charset="0"/>
              </a:rPr>
              <a:t>.</a:t>
            </a:r>
          </a:p>
          <a:p>
            <a:endParaRPr lang="en-US" sz="2400" dirty="0">
              <a:latin typeface="Calibri" panose="020F0502020204030204" pitchFamily="34" charset="0"/>
              <a:cs typeface="Calibri" panose="020F0502020204030204" pitchFamily="34" charset="0"/>
            </a:endParaRPr>
          </a:p>
          <a:p>
            <a:r>
              <a:rPr lang="en-CA" sz="2400" dirty="0">
                <a:latin typeface="Calibri" panose="020F0502020204030204" pitchFamily="34" charset="0"/>
                <a:ea typeface="Calibri" panose="020F0502020204030204" pitchFamily="34" charset="0"/>
                <a:cs typeface="Calibri" panose="020F0502020204030204" pitchFamily="34" charset="0"/>
              </a:rPr>
              <a:t>While the spokes might be special topics, interdisciplinary inquiries, applications, or related concepts</a:t>
            </a:r>
            <a:r>
              <a:rPr lang="en-US" sz="2400" dirty="0">
                <a:latin typeface="Calibri" panose="020F0502020204030204" pitchFamily="34" charset="0"/>
                <a:ea typeface="Calibri" panose="020F0502020204030204" pitchFamily="34" charset="0"/>
                <a:cs typeface="Calibri" panose="020F0502020204030204" pitchFamily="34" charset="0"/>
              </a:rPr>
              <a:t>.</a:t>
            </a:r>
            <a:endParaRPr lang="en-US" sz="2400" dirty="0"/>
          </a:p>
        </p:txBody>
      </p:sp>
      <p:grpSp>
        <p:nvGrpSpPr>
          <p:cNvPr id="26" name="Group 25">
            <a:extLst>
              <a:ext uri="{FF2B5EF4-FFF2-40B4-BE49-F238E27FC236}">
                <a16:creationId xmlns:a16="http://schemas.microsoft.com/office/drawing/2014/main" id="{9F9C2855-643B-E742-ACD4-1FFBB88E0556}"/>
              </a:ext>
            </a:extLst>
          </p:cNvPr>
          <p:cNvGrpSpPr/>
          <p:nvPr/>
        </p:nvGrpSpPr>
        <p:grpSpPr>
          <a:xfrm>
            <a:off x="172543" y="1990279"/>
            <a:ext cx="5137781" cy="4327746"/>
            <a:chOff x="5720779" y="843196"/>
            <a:chExt cx="5137781" cy="4327746"/>
          </a:xfrm>
        </p:grpSpPr>
        <p:pic>
          <p:nvPicPr>
            <p:cNvPr id="4" name="Picture 3" descr="Shape&#10;&#10;Description automatically generated with low confidence">
              <a:extLst>
                <a:ext uri="{FF2B5EF4-FFF2-40B4-BE49-F238E27FC236}">
                  <a16:creationId xmlns:a16="http://schemas.microsoft.com/office/drawing/2014/main" id="{A3C1741D-A7F8-2649-9C19-E86ECB0AA347}"/>
                </a:ext>
              </a:extLst>
            </p:cNvPr>
            <p:cNvPicPr>
              <a:picLocks noChangeAspect="1"/>
            </p:cNvPicPr>
            <p:nvPr/>
          </p:nvPicPr>
          <p:blipFill rotWithShape="1">
            <a:blip r:embed="rId2"/>
            <a:srcRect l="16864" t="16836" r="17161" b="15143"/>
            <a:stretch/>
          </p:blipFill>
          <p:spPr>
            <a:xfrm>
              <a:off x="5885243" y="843196"/>
              <a:ext cx="3696978" cy="3811588"/>
            </a:xfrm>
            <a:prstGeom prst="rect">
              <a:avLst/>
            </a:prstGeom>
          </p:spPr>
        </p:pic>
        <p:sp>
          <p:nvSpPr>
            <p:cNvPr id="6" name="Oval 5">
              <a:extLst>
                <a:ext uri="{FF2B5EF4-FFF2-40B4-BE49-F238E27FC236}">
                  <a16:creationId xmlns:a16="http://schemas.microsoft.com/office/drawing/2014/main" id="{88DCD3BD-C667-C943-BC67-4382E6BFD47B}"/>
                </a:ext>
              </a:extLst>
            </p:cNvPr>
            <p:cNvSpPr/>
            <p:nvPr/>
          </p:nvSpPr>
          <p:spPr>
            <a:xfrm>
              <a:off x="7517622" y="2508631"/>
              <a:ext cx="448887" cy="411480"/>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46B6CF56-846A-EB46-8BC1-C2DD5B64733B}"/>
                </a:ext>
              </a:extLst>
            </p:cNvPr>
            <p:cNvSpPr/>
            <p:nvPr/>
          </p:nvSpPr>
          <p:spPr>
            <a:xfrm>
              <a:off x="8609344" y="1213824"/>
              <a:ext cx="448887" cy="41148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FA4E10CA-077B-0544-A7A4-1C0AB40A9152}"/>
                </a:ext>
              </a:extLst>
            </p:cNvPr>
            <p:cNvSpPr/>
            <p:nvPr/>
          </p:nvSpPr>
          <p:spPr>
            <a:xfrm>
              <a:off x="9176715" y="2543250"/>
              <a:ext cx="448887" cy="41148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47B250F-6F34-5D42-8038-DC8FD676791A}"/>
                </a:ext>
              </a:extLst>
            </p:cNvPr>
            <p:cNvSpPr/>
            <p:nvPr/>
          </p:nvSpPr>
          <p:spPr>
            <a:xfrm>
              <a:off x="8702372" y="3733884"/>
              <a:ext cx="448887" cy="41148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EDE1A3AD-372A-064D-AFD7-5D27A7863122}"/>
                </a:ext>
              </a:extLst>
            </p:cNvPr>
            <p:cNvSpPr/>
            <p:nvPr/>
          </p:nvSpPr>
          <p:spPr>
            <a:xfrm>
              <a:off x="6324543" y="3744596"/>
              <a:ext cx="448887" cy="41148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C02BFF0-6C06-7140-860E-A6D9C2B3E875}"/>
                </a:ext>
              </a:extLst>
            </p:cNvPr>
            <p:cNvSpPr/>
            <p:nvPr/>
          </p:nvSpPr>
          <p:spPr>
            <a:xfrm>
              <a:off x="5850201" y="2543250"/>
              <a:ext cx="448887" cy="41148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4F6153F3-4EEE-F148-A72E-1386704FC20E}"/>
                </a:ext>
              </a:extLst>
            </p:cNvPr>
            <p:cNvSpPr/>
            <p:nvPr/>
          </p:nvSpPr>
          <p:spPr>
            <a:xfrm>
              <a:off x="6417257" y="1213824"/>
              <a:ext cx="448887" cy="41148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74D74062-D4A4-3D4C-B7BE-D8900619BBE1}"/>
                </a:ext>
              </a:extLst>
            </p:cNvPr>
            <p:cNvCxnSpPr>
              <a:cxnSpLocks/>
            </p:cNvCxnSpPr>
            <p:nvPr/>
          </p:nvCxnSpPr>
          <p:spPr>
            <a:xfrm flipH="1" flipV="1">
              <a:off x="7753940" y="2714371"/>
              <a:ext cx="1828281" cy="1019513"/>
            </a:xfrm>
            <a:prstGeom prst="straightConnector1">
              <a:avLst/>
            </a:prstGeom>
            <a:ln w="76200">
              <a:solidFill>
                <a:schemeClr val="bg2">
                  <a:lumMod val="25000"/>
                </a:schemeClr>
              </a:solidFill>
              <a:tailEnd type="triangle"/>
            </a:ln>
            <a:effectLst/>
          </p:spPr>
          <p:style>
            <a:lnRef idx="1">
              <a:schemeClr val="dk1"/>
            </a:lnRef>
            <a:fillRef idx="0">
              <a:schemeClr val="dk1"/>
            </a:fillRef>
            <a:effectRef idx="0">
              <a:schemeClr val="dk1"/>
            </a:effectRef>
            <a:fontRef idx="minor">
              <a:schemeClr val="tx1"/>
            </a:fontRef>
          </p:style>
        </p:cxnSp>
        <p:sp>
          <p:nvSpPr>
            <p:cNvPr id="20" name="TextBox 19">
              <a:extLst>
                <a:ext uri="{FF2B5EF4-FFF2-40B4-BE49-F238E27FC236}">
                  <a16:creationId xmlns:a16="http://schemas.microsoft.com/office/drawing/2014/main" id="{27A0A3E8-2545-544E-9369-5B181FB294DE}"/>
                </a:ext>
              </a:extLst>
            </p:cNvPr>
            <p:cNvSpPr txBox="1"/>
            <p:nvPr/>
          </p:nvSpPr>
          <p:spPr>
            <a:xfrm>
              <a:off x="9558139" y="3620091"/>
              <a:ext cx="1300421" cy="369332"/>
            </a:xfrm>
            <a:prstGeom prst="rect">
              <a:avLst/>
            </a:prstGeom>
            <a:noFill/>
          </p:spPr>
          <p:txBody>
            <a:bodyPr wrap="none" rtlCol="0">
              <a:spAutoFit/>
            </a:bodyPr>
            <a:lstStyle/>
            <a:p>
              <a:r>
                <a:rPr lang="en-US" dirty="0"/>
                <a:t>Shared core</a:t>
              </a:r>
            </a:p>
          </p:txBody>
        </p:sp>
        <p:cxnSp>
          <p:nvCxnSpPr>
            <p:cNvPr id="21" name="Straight Arrow Connector 20">
              <a:extLst>
                <a:ext uri="{FF2B5EF4-FFF2-40B4-BE49-F238E27FC236}">
                  <a16:creationId xmlns:a16="http://schemas.microsoft.com/office/drawing/2014/main" id="{7FAE540A-4F22-D34D-8FA5-5CD4E376A0B7}"/>
                </a:ext>
              </a:extLst>
            </p:cNvPr>
            <p:cNvCxnSpPr>
              <a:cxnSpLocks/>
            </p:cNvCxnSpPr>
            <p:nvPr/>
          </p:nvCxnSpPr>
          <p:spPr>
            <a:xfrm flipV="1">
              <a:off x="6548986" y="4192683"/>
              <a:ext cx="0" cy="610897"/>
            </a:xfrm>
            <a:prstGeom prst="straightConnector1">
              <a:avLst/>
            </a:prstGeom>
            <a:ln w="76200">
              <a:solidFill>
                <a:schemeClr val="bg2">
                  <a:lumMod val="25000"/>
                </a:schemeClr>
              </a:solidFill>
              <a:tailEnd type="triangle"/>
            </a:ln>
          </p:spPr>
          <p:style>
            <a:lnRef idx="1">
              <a:schemeClr val="dk1"/>
            </a:lnRef>
            <a:fillRef idx="0">
              <a:schemeClr val="dk1"/>
            </a:fillRef>
            <a:effectRef idx="0">
              <a:schemeClr val="dk1"/>
            </a:effectRef>
            <a:fontRef idx="minor">
              <a:schemeClr val="tx1"/>
            </a:fontRef>
          </p:style>
        </p:cxnSp>
        <p:sp>
          <p:nvSpPr>
            <p:cNvPr id="23" name="TextBox 22">
              <a:extLst>
                <a:ext uri="{FF2B5EF4-FFF2-40B4-BE49-F238E27FC236}">
                  <a16:creationId xmlns:a16="http://schemas.microsoft.com/office/drawing/2014/main" id="{865E0756-D196-2241-9266-0702A5183821}"/>
                </a:ext>
              </a:extLst>
            </p:cNvPr>
            <p:cNvSpPr txBox="1"/>
            <p:nvPr/>
          </p:nvSpPr>
          <p:spPr>
            <a:xfrm>
              <a:off x="5720779" y="4801610"/>
              <a:ext cx="3337452" cy="369332"/>
            </a:xfrm>
            <a:prstGeom prst="rect">
              <a:avLst/>
            </a:prstGeom>
            <a:noFill/>
          </p:spPr>
          <p:txBody>
            <a:bodyPr wrap="none" rtlCol="0">
              <a:spAutoFit/>
            </a:bodyPr>
            <a:lstStyle/>
            <a:p>
              <a:r>
                <a:rPr lang="en-US" dirty="0"/>
                <a:t>Related concepts, ideas, practices</a:t>
              </a:r>
            </a:p>
          </p:txBody>
        </p:sp>
      </p:grpSp>
    </p:spTree>
    <p:extLst>
      <p:ext uri="{BB962C8B-B14F-4D97-AF65-F5344CB8AC3E}">
        <p14:creationId xmlns:p14="http://schemas.microsoft.com/office/powerpoint/2010/main" val="4210101436"/>
      </p:ext>
    </p:extLst>
  </p:cSld>
  <p:clrMapOvr>
    <a:masterClrMapping/>
  </p:clrMapOvr>
</p:sld>
</file>

<file path=ppt/theme/theme1.xml><?xml version="1.0" encoding="utf-8"?>
<a:theme xmlns:a="http://schemas.openxmlformats.org/drawingml/2006/main" name="Online Programs Slide Theme">
  <a:themeElements>
    <a:clrScheme name="Implementing Online Programs">
      <a:dk1>
        <a:srgbClr val="000000"/>
      </a:dk1>
      <a:lt1>
        <a:srgbClr val="FFFFFF"/>
      </a:lt1>
      <a:dk2>
        <a:srgbClr val="32364E"/>
      </a:dk2>
      <a:lt2>
        <a:srgbClr val="EDF2F4"/>
      </a:lt2>
      <a:accent1>
        <a:srgbClr val="32364E"/>
      </a:accent1>
      <a:accent2>
        <a:srgbClr val="792F12"/>
      </a:accent2>
      <a:accent3>
        <a:srgbClr val="EDF2F4"/>
      </a:accent3>
      <a:accent4>
        <a:srgbClr val="157241"/>
      </a:accent4>
      <a:accent5>
        <a:srgbClr val="78B5CD"/>
      </a:accent5>
      <a:accent6>
        <a:srgbClr val="B64C00"/>
      </a:accent6>
      <a:hlink>
        <a:srgbClr val="3851C6"/>
      </a:hlink>
      <a:folHlink>
        <a:srgbClr val="7F436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nline Programs Slide Theme" id="{5A59FB89-39C7-4445-A170-B7F91C573A07}" vid="{E586145E-A7E4-C74C-96E4-8345309D92F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2D76C1A6FA7484BAF930874B360497E" ma:contentTypeVersion="12" ma:contentTypeDescription="Create a new document." ma:contentTypeScope="" ma:versionID="4148def7e17bc4699e17925522048ca0">
  <xsd:schema xmlns:xsd="http://www.w3.org/2001/XMLSchema" xmlns:xs="http://www.w3.org/2001/XMLSchema" xmlns:p="http://schemas.microsoft.com/office/2006/metadata/properties" xmlns:ns2="0da6312d-2771-4bc9-ae93-0975ade8075c" xmlns:ns3="9d068e84-639e-4878-9cf9-1cb721e400e5" targetNamespace="http://schemas.microsoft.com/office/2006/metadata/properties" ma:root="true" ma:fieldsID="70dce529603170263728efa1f11e2475" ns2:_="" ns3:_="">
    <xsd:import namespace="0da6312d-2771-4bc9-ae93-0975ade8075c"/>
    <xsd:import namespace="9d068e84-639e-4878-9cf9-1cb721e400e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a6312d-2771-4bc9-ae93-0975ade807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d068e84-639e-4878-9cf9-1cb721e400e5"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B31338D-42C5-4215-8578-737BCC8B5E99}">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77FA67A-A7D0-4BF0-8E09-DC2D2BEAF1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da6312d-2771-4bc9-ae93-0975ade8075c"/>
    <ds:schemaRef ds:uri="9d068e84-639e-4878-9cf9-1cb721e400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AE27491-7C90-4560-A043-3C6541BBD7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Online Programs Slide Theme</Template>
  <TotalTime>435</TotalTime>
  <Words>1110</Words>
  <Application>Microsoft Macintosh PowerPoint</Application>
  <PresentationFormat>Widescreen</PresentationFormat>
  <Paragraphs>104</Paragraphs>
  <Slides>10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Avenir Book</vt:lpstr>
      <vt:lpstr>Calibri</vt:lpstr>
      <vt:lpstr>Online Programs Slide Theme</vt:lpstr>
      <vt:lpstr>Curriculum Design Models</vt:lpstr>
      <vt:lpstr>PowerPoint Presentation</vt:lpstr>
      <vt:lpstr>PowerPoint Presentation</vt:lpstr>
      <vt:lpstr>PowerPoint Presentation</vt:lpstr>
      <vt:lpstr>PowerPoint Presentation</vt:lpstr>
      <vt:lpstr>PowerPoint Presentation</vt:lpstr>
      <vt:lpstr>Wheel Curriculum</vt:lpstr>
      <vt:lpstr>PowerPoint Presentation</vt:lpstr>
      <vt:lpstr>Hub and Spoke Curriculum</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Anstey</dc:creator>
  <cp:lastModifiedBy>Allyson Steward</cp:lastModifiedBy>
  <cp:revision>20</cp:revision>
  <dcterms:created xsi:type="dcterms:W3CDTF">2020-06-18T15:12:56Z</dcterms:created>
  <dcterms:modified xsi:type="dcterms:W3CDTF">2022-01-21T19:18:46Z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0x010100B2D76C1A6FA7484BAF930874B360497E</vt:lpwstr>
  </property>
</Properties>
</file>