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>
            <a:extLst>
              <a:ext uri="{FF2B5EF4-FFF2-40B4-BE49-F238E27FC236}">
                <a16:creationId xmlns:a16="http://schemas.microsoft.com/office/drawing/2014/main" id="{7B61916F-3C35-1F4B-AF44-7560276E4C9C}"/>
              </a:ext>
            </a:extLst>
          </p:cNvPr>
          <p:cNvSpPr/>
          <p:nvPr/>
        </p:nvSpPr>
        <p:spPr>
          <a:xfrm>
            <a:off x="620232" y="-99390"/>
            <a:ext cx="10951535" cy="6311348"/>
          </a:xfrm>
          <a:custGeom>
            <a:avLst/>
            <a:gdLst>
              <a:gd name="connsiteX0" fmla="*/ 0 w 13524614"/>
              <a:gd name="connsiteY0" fmla="*/ 11993525 h 11993525"/>
              <a:gd name="connsiteX1" fmla="*/ 2998381 w 13524614"/>
              <a:gd name="connsiteY1" fmla="*/ 0 h 11993525"/>
              <a:gd name="connsiteX2" fmla="*/ 10526233 w 13524614"/>
              <a:gd name="connsiteY2" fmla="*/ 0 h 11993525"/>
              <a:gd name="connsiteX3" fmla="*/ 13524614 w 13524614"/>
              <a:gd name="connsiteY3" fmla="*/ 11993525 h 11993525"/>
              <a:gd name="connsiteX4" fmla="*/ 0 w 13524614"/>
              <a:gd name="connsiteY4" fmla="*/ 11993525 h 11993525"/>
              <a:gd name="connsiteX0" fmla="*/ 0 w 12227442"/>
              <a:gd name="connsiteY0" fmla="*/ 6911163 h 11993525"/>
              <a:gd name="connsiteX1" fmla="*/ 1701209 w 12227442"/>
              <a:gd name="connsiteY1" fmla="*/ 0 h 11993525"/>
              <a:gd name="connsiteX2" fmla="*/ 9229061 w 12227442"/>
              <a:gd name="connsiteY2" fmla="*/ 0 h 11993525"/>
              <a:gd name="connsiteX3" fmla="*/ 12227442 w 12227442"/>
              <a:gd name="connsiteY3" fmla="*/ 11993525 h 11993525"/>
              <a:gd name="connsiteX4" fmla="*/ 0 w 12227442"/>
              <a:gd name="connsiteY4" fmla="*/ 6911163 h 11993525"/>
              <a:gd name="connsiteX0" fmla="*/ 0 w 10951535"/>
              <a:gd name="connsiteY0" fmla="*/ 6911163 h 6911163"/>
              <a:gd name="connsiteX1" fmla="*/ 1701209 w 10951535"/>
              <a:gd name="connsiteY1" fmla="*/ 0 h 6911163"/>
              <a:gd name="connsiteX2" fmla="*/ 9229061 w 10951535"/>
              <a:gd name="connsiteY2" fmla="*/ 0 h 6911163"/>
              <a:gd name="connsiteX3" fmla="*/ 10951535 w 10951535"/>
              <a:gd name="connsiteY3" fmla="*/ 6868632 h 6911163"/>
              <a:gd name="connsiteX4" fmla="*/ 0 w 10951535"/>
              <a:gd name="connsiteY4" fmla="*/ 6911163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1535" h="6911163">
                <a:moveTo>
                  <a:pt x="0" y="6911163"/>
                </a:moveTo>
                <a:lnTo>
                  <a:pt x="1701209" y="0"/>
                </a:lnTo>
                <a:lnTo>
                  <a:pt x="9229061" y="0"/>
                </a:lnTo>
                <a:lnTo>
                  <a:pt x="10951535" y="6868632"/>
                </a:lnTo>
                <a:lnTo>
                  <a:pt x="0" y="691116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B61ECDC1-1B3A-1540-BF9D-F4CA269C56FA}"/>
              </a:ext>
            </a:extLst>
          </p:cNvPr>
          <p:cNvSpPr/>
          <p:nvPr/>
        </p:nvSpPr>
        <p:spPr>
          <a:xfrm>
            <a:off x="248093" y="1089395"/>
            <a:ext cx="11695814" cy="2420568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3304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934C6-4F6F-AA4A-AFDD-8CA018B9F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12DAB6BA-7548-4147-A9F0-E1E0DF827E46}"/>
              </a:ext>
            </a:extLst>
          </p:cNvPr>
          <p:cNvSpPr/>
          <p:nvPr/>
        </p:nvSpPr>
        <p:spPr>
          <a:xfrm>
            <a:off x="248091" y="320675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28651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EEC7439-4775-B041-9E11-754EF8E4B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4351" y="117919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0E88D11-28F5-394C-9908-B3A0609F8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48602" y="22412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6AEDE47-A765-7C4F-B447-A75C1D7B3E80}"/>
              </a:ext>
            </a:extLst>
          </p:cNvPr>
          <p:cNvSpPr/>
          <p:nvPr/>
        </p:nvSpPr>
        <p:spPr>
          <a:xfrm>
            <a:off x="6647305" y="680167"/>
            <a:ext cx="5875999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74021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B56C-BCF3-EB49-A1AD-BA8BB684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5F176-93DE-CE4C-A9CA-085D2280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FD3C-BDC5-D248-8448-2522A982556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25EE1-458F-2E4A-B8C9-A1EF608B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453C8-DDC7-044B-9D46-EFF66F07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9F14-6108-5045-B36F-AD153C91B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1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A5E7-94FD-114A-9C66-06F1EC104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5008F-5756-354B-8338-2E0304B62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E5FD8-D670-304F-B8E1-3893942D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FD3C-BDC5-D248-8448-2522A982556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C5CBA-AF96-7643-B4C1-FE5539D95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6E272-664F-CA42-9DD6-75F0EB94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9F14-6108-5045-B36F-AD153C91B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2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23872-2131-214A-854C-56FCCBBFC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"/>
              </a:defRPr>
            </a:lvl1pPr>
            <a:lvl2pPr>
              <a:defRPr>
                <a:latin typeface=""/>
              </a:defRPr>
            </a:lvl2pPr>
            <a:lvl3pPr>
              <a:defRPr>
                <a:latin typeface=""/>
              </a:defRPr>
            </a:lvl3pPr>
            <a:lvl4pPr>
              <a:defRPr>
                <a:latin typeface=""/>
              </a:defRPr>
            </a:lvl4pPr>
            <a:lvl5pPr>
              <a:defRPr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CA55CE5C-E2D5-C844-9DCD-0D3ABC4050E8}"/>
              </a:ext>
            </a:extLst>
          </p:cNvPr>
          <p:cNvSpPr/>
          <p:nvPr/>
        </p:nvSpPr>
        <p:spPr>
          <a:xfrm>
            <a:off x="248093" y="344695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49302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70979-E85D-DD4C-9701-CF452FA3B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8B56E4E9-B01B-3443-AAAF-3496ED95A711}"/>
              </a:ext>
            </a:extLst>
          </p:cNvPr>
          <p:cNvSpPr/>
          <p:nvPr/>
        </p:nvSpPr>
        <p:spPr>
          <a:xfrm>
            <a:off x="0" y="2168895"/>
            <a:ext cx="12192000" cy="2420568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7978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B2DF-18CA-7847-919A-4E8A69984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D3DE4-A7EE-5245-B97F-F9392835C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9A525D7C-CD62-2B42-9694-14BF2C254F2D}"/>
              </a:ext>
            </a:extLst>
          </p:cNvPr>
          <p:cNvSpPr/>
          <p:nvPr/>
        </p:nvSpPr>
        <p:spPr>
          <a:xfrm>
            <a:off x="248093" y="317500"/>
            <a:ext cx="11695814" cy="13255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11299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B8DFB-DDAA-B949-A67C-6B33310C5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3D4A-9930-8040-84A6-4B7B3B584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16ECA-C70F-3542-84D9-30957ACAD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23DC5A-5896-7643-933D-F2C71AD39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500E759-4100-BE4D-A0C1-B4C44209C286}"/>
              </a:ext>
            </a:extLst>
          </p:cNvPr>
          <p:cNvSpPr/>
          <p:nvPr/>
        </p:nvSpPr>
        <p:spPr>
          <a:xfrm>
            <a:off x="-368595" y="272256"/>
            <a:ext cx="6769395" cy="1325563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DC32224-66E2-A94D-965B-77DB8C43EE97}"/>
              </a:ext>
            </a:extLst>
          </p:cNvPr>
          <p:cNvSpPr/>
          <p:nvPr/>
        </p:nvSpPr>
        <p:spPr>
          <a:xfrm>
            <a:off x="6152708" y="271610"/>
            <a:ext cx="6372445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21905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>
            <a:extLst>
              <a:ext uri="{FF2B5EF4-FFF2-40B4-BE49-F238E27FC236}">
                <a16:creationId xmlns:a16="http://schemas.microsoft.com/office/drawing/2014/main" id="{70648BF6-D1D9-FF4E-9FBF-34EF479DA187}"/>
              </a:ext>
            </a:extLst>
          </p:cNvPr>
          <p:cNvSpPr/>
          <p:nvPr/>
        </p:nvSpPr>
        <p:spPr>
          <a:xfrm>
            <a:off x="248091" y="308456"/>
            <a:ext cx="11695814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63806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00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36FE5-C6AE-F34A-BB95-2367E1699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823E4-855F-E448-99D0-E493C221D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8BFD8615-886F-A044-9001-CA4EA14FB8CF}"/>
              </a:ext>
            </a:extLst>
          </p:cNvPr>
          <p:cNvSpPr/>
          <p:nvPr/>
        </p:nvSpPr>
        <p:spPr>
          <a:xfrm>
            <a:off x="-361507" y="516417"/>
            <a:ext cx="5544695" cy="1325563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54576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450181-FD11-964D-AAA9-D572AB256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A09C4-CA8D-164B-81A6-663A3EE8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E80B1DD-C163-FF48-A540-268A8BCF4026}"/>
              </a:ext>
            </a:extLst>
          </p:cNvPr>
          <p:cNvSpPr/>
          <p:nvPr/>
        </p:nvSpPr>
        <p:spPr>
          <a:xfrm>
            <a:off x="-361507" y="516417"/>
            <a:ext cx="5544695" cy="1325563"/>
          </a:xfrm>
          <a:prstGeom prst="parallelogram">
            <a:avLst/>
          </a:prstGeom>
          <a:solidFill>
            <a:srgbClr val="7A3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3360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11C9C-B19D-7543-9E6D-E68E52AA9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9D636-1C0F-8D48-9AF9-A0EEC55AD7FF}"/>
              </a:ext>
            </a:extLst>
          </p:cNvPr>
          <p:cNvSpPr txBox="1"/>
          <p:nvPr/>
        </p:nvSpPr>
        <p:spPr>
          <a:xfrm>
            <a:off x="586410" y="6176963"/>
            <a:ext cx="10257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Implementing Online Programs.</a:t>
            </a:r>
          </a:p>
          <a:p>
            <a:pPr algn="ctr"/>
            <a:r>
              <a:rPr lang="en-US" dirty="0"/>
              <a:t>Developed by Fanshawe College, Queen’s University, and Western University. Funded by </a:t>
            </a:r>
            <a:r>
              <a:rPr lang="en-US" dirty="0" err="1"/>
              <a:t>eCampus</a:t>
            </a:r>
            <a:r>
              <a:rPr lang="en-US" dirty="0"/>
              <a:t> Ontario.</a:t>
            </a:r>
          </a:p>
        </p:txBody>
      </p:sp>
      <p:sp>
        <p:nvSpPr>
          <p:cNvPr id="6" name="Title Placeholder 5">
            <a:extLst>
              <a:ext uri="{FF2B5EF4-FFF2-40B4-BE49-F238E27FC236}">
                <a16:creationId xmlns:a16="http://schemas.microsoft.com/office/drawing/2014/main" id="{84C4A21A-4301-9641-9AF7-DC5E4B50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2D67DF-45EB-6643-9415-E403D82B7D0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843591" y="63119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1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eric.ed.gov/fulltext/EJ842688.pdf" TargetMode="External"/><Relationship Id="rId2" Type="http://schemas.openxmlformats.org/officeDocument/2006/relationships/hyperlink" Target="https://doi.org/10.19173/irrodl.v20i5.39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i.athabascau.ca/coi-mode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466B-5D4C-A445-BE00-038924D4C6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1065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venir Book" panose="02000503020000020003" pitchFamily="2" charset="0"/>
              </a:rPr>
              <a:t>Community of Inquiry Framework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382AB3-AFED-8F4A-831E-5EBB25601D26}"/>
              </a:ext>
            </a:extLst>
          </p:cNvPr>
          <p:cNvGrpSpPr/>
          <p:nvPr/>
        </p:nvGrpSpPr>
        <p:grpSpPr>
          <a:xfrm>
            <a:off x="4249873" y="2319663"/>
            <a:ext cx="3692254" cy="3692254"/>
            <a:chOff x="4067503" y="2270234"/>
            <a:chExt cx="4078014" cy="407801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045B144-9C1D-9748-B1A9-A318A30854FA}"/>
                </a:ext>
              </a:extLst>
            </p:cNvPr>
            <p:cNvSpPr/>
            <p:nvPr/>
          </p:nvSpPr>
          <p:spPr>
            <a:xfrm>
              <a:off x="4067503" y="2270234"/>
              <a:ext cx="4078014" cy="4078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Diagram, venn diagram&#10;&#10;Description automatically generated">
              <a:extLst>
                <a:ext uri="{FF2B5EF4-FFF2-40B4-BE49-F238E27FC236}">
                  <a16:creationId xmlns:a16="http://schemas.microsoft.com/office/drawing/2014/main" id="{A715EE8E-AD17-DC4D-A2A4-0218F14A04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510"/>
            <a:stretch/>
          </p:blipFill>
          <p:spPr>
            <a:xfrm>
              <a:off x="4081955" y="2446442"/>
              <a:ext cx="4028090" cy="37255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08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8C01-8FCA-254D-88BD-88B323BD8C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5614" y="512270"/>
            <a:ext cx="4656411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Teaching Presence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D4A6F8-0D0B-FE43-80D8-507F0058A6CD}"/>
              </a:ext>
            </a:extLst>
          </p:cNvPr>
          <p:cNvSpPr txBox="1"/>
          <p:nvPr/>
        </p:nvSpPr>
        <p:spPr>
          <a:xfrm>
            <a:off x="283779" y="2346289"/>
            <a:ext cx="1162444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course design elements could be commonly used to support teaching presence through design, facilitation, and direct instruction?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and when throughout the program will instructors directly facilitate and instruct students? What does this look like for the program?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Generally, how might instructors facilitate discourse within the program? Are there common characteristics between instructors or times when unique instructor qualities most closely align with the overall intentions of the program?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will learners receive feedback from their instructors throughout the program?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74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E189-E65B-0F47-8746-1BCB3479B1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0717" y="641131"/>
            <a:ext cx="4624552" cy="1039047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Social Presence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3B945-87C2-0546-82DF-EC25EBFB5FC5}"/>
              </a:ext>
            </a:extLst>
          </p:cNvPr>
          <p:cNvSpPr txBox="1"/>
          <p:nvPr/>
        </p:nvSpPr>
        <p:spPr>
          <a:xfrm>
            <a:off x="375744" y="2285770"/>
            <a:ext cx="114405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course design elements could be commonly used to support social presence, (emotional affective) expressions, open communication, and group cohesion?</a:t>
            </a:r>
            <a:r>
              <a:rPr lang="en-CA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will students be supported to develop trust and interact among peers?</a:t>
            </a:r>
            <a:r>
              <a:rPr lang="en-CA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etiquette or moral guidelines characterize what open and effective communication between learners looks like for the program?</a:t>
            </a:r>
            <a:r>
              <a:rPr lang="en-CA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CA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and how will students work together?</a:t>
            </a:r>
            <a:endParaRPr lang="en-CA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3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58DBF-0743-5249-B0C6-C9B9A08370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4594" y="512270"/>
            <a:ext cx="4750676" cy="132556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panose="02000503020000020003" pitchFamily="2" charset="0"/>
              </a:rPr>
              <a:t>Cognitive Presence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0DE740-D52E-EE4D-8BED-4D4180BBBE4D}"/>
              </a:ext>
            </a:extLst>
          </p:cNvPr>
          <p:cNvSpPr txBox="1"/>
          <p:nvPr/>
        </p:nvSpPr>
        <p:spPr>
          <a:xfrm>
            <a:off x="436179" y="2054036"/>
            <a:ext cx="1131964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dirty="0"/>
              <a:t>What course design elements could be commonly used to support students’ exploration, construction, resolution and confirmation of understanding through collaboration and reflection?​</a:t>
            </a:r>
            <a:endParaRPr lang="en-CA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How will students be supported to move deliberately from understanding the problem or issue through to exploration, integration and application both within courses and across courses?</a:t>
            </a:r>
            <a:r>
              <a:rPr lang="en-CA" dirty="0"/>
              <a:t>​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When and how will learners be first introduced to concepts and how will they be encouraged to explore those concepts?​</a:t>
            </a:r>
            <a:endParaRPr lang="en-CA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When and how will learners engage in analysis and synthesis?​</a:t>
            </a:r>
            <a:endParaRPr lang="en-CA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When and how will learners pause to reflect on learning?</a:t>
            </a:r>
            <a:r>
              <a:rPr lang="en-CA" dirty="0"/>
              <a:t>​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How will learners both identify and engage with vocationally/workplace specific skills, knowledge and attitudes?​</a:t>
            </a:r>
          </a:p>
        </p:txBody>
      </p:sp>
    </p:spTree>
    <p:extLst>
      <p:ext uri="{BB962C8B-B14F-4D97-AF65-F5344CB8AC3E}">
        <p14:creationId xmlns:p14="http://schemas.microsoft.com/office/powerpoint/2010/main" val="41588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28F2-645A-5E4E-9180-345BA1D0D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57200">
              <a:buNone/>
            </a:pPr>
            <a:r>
              <a:rPr lang="en-US" dirty="0" err="1"/>
              <a:t>Fiock</a:t>
            </a:r>
            <a:r>
              <a:rPr lang="en-US" dirty="0"/>
              <a:t>, H. (2020). Designing a Community of Inquiry in Online Courses. </a:t>
            </a:r>
            <a:r>
              <a:rPr lang="en-US" i="1" dirty="0"/>
              <a:t>The International Review of Research in Open and Distributed Learning</a:t>
            </a:r>
            <a:r>
              <a:rPr lang="en-US" dirty="0"/>
              <a:t>, </a:t>
            </a:r>
            <a:r>
              <a:rPr lang="en-US" i="1" dirty="0"/>
              <a:t>21</a:t>
            </a:r>
            <a:r>
              <a:rPr lang="en-US" dirty="0"/>
              <a:t>(1), 135-153. </a:t>
            </a:r>
            <a:r>
              <a:rPr lang="en-US" u="sng" dirty="0">
                <a:hlinkClick r:id="rId2"/>
              </a:rPr>
              <a:t>https://doi.org/10.19173/irrodl.v20i5.3985</a:t>
            </a:r>
            <a:r>
              <a:rPr lang="en-US" dirty="0"/>
              <a:t> </a:t>
            </a:r>
          </a:p>
          <a:p>
            <a:pPr marL="0" indent="-457200">
              <a:buNone/>
            </a:pPr>
            <a:endParaRPr lang="en-CA" dirty="0"/>
          </a:p>
          <a:p>
            <a:pPr marL="0" indent="-457200">
              <a:buNone/>
            </a:pPr>
            <a:r>
              <a:rPr lang="en-US" dirty="0"/>
              <a:t>Garrison, D. R. (2007). Online community of inquiry review: Social, cognitive, and teaching presence issues. Journal of Asynchronous Learning Networks, 11(1), 61-72. Retrieved from </a:t>
            </a:r>
            <a:r>
              <a:rPr lang="en-US" u="sng" dirty="0">
                <a:hlinkClick r:id="rId3"/>
              </a:rPr>
              <a:t>https://files.eric.ed.gov/fulltext/EJ842688.pdf</a:t>
            </a:r>
            <a:endParaRPr lang="en-US" u="sng" dirty="0"/>
          </a:p>
          <a:p>
            <a:pPr marL="0" indent="-45720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Garrison, D. R., Cleveland-Innes, M., Vaughan, N., </a:t>
            </a:r>
            <a:r>
              <a:rPr lang="en-US" dirty="0" err="1"/>
              <a:t>Befus</a:t>
            </a:r>
            <a:r>
              <a:rPr lang="en-US" dirty="0"/>
              <a:t>, M., Akyol, Z., </a:t>
            </a:r>
            <a:r>
              <a:rPr lang="en-US" dirty="0" err="1"/>
              <a:t>Stenbom</a:t>
            </a:r>
            <a:r>
              <a:rPr lang="en-US" dirty="0"/>
              <a:t>, S. (n.d.). </a:t>
            </a:r>
            <a:r>
              <a:rPr lang="en-US" dirty="0" err="1"/>
              <a:t>CoI</a:t>
            </a:r>
            <a:r>
              <a:rPr lang="en-US" dirty="0"/>
              <a:t> Framework. </a:t>
            </a:r>
            <a:r>
              <a:rPr lang="en-US" u="sng" dirty="0">
                <a:hlinkClick r:id="rId4"/>
              </a:rPr>
              <a:t>https://coi.athabascau.ca/coi-model/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D46369-5982-5248-AB19-346E6AD75E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207835856"/>
      </p:ext>
    </p:extLst>
  </p:cSld>
  <p:clrMapOvr>
    <a:masterClrMapping/>
  </p:clrMapOvr>
</p:sld>
</file>

<file path=ppt/theme/theme1.xml><?xml version="1.0" encoding="utf-8"?>
<a:theme xmlns:a="http://schemas.openxmlformats.org/drawingml/2006/main" name="Online Programs Slide Theme">
  <a:themeElements>
    <a:clrScheme name="Implementing Online Programs">
      <a:dk1>
        <a:srgbClr val="000000"/>
      </a:dk1>
      <a:lt1>
        <a:srgbClr val="FFFFFF"/>
      </a:lt1>
      <a:dk2>
        <a:srgbClr val="32364E"/>
      </a:dk2>
      <a:lt2>
        <a:srgbClr val="EDF2F4"/>
      </a:lt2>
      <a:accent1>
        <a:srgbClr val="32364E"/>
      </a:accent1>
      <a:accent2>
        <a:srgbClr val="792F12"/>
      </a:accent2>
      <a:accent3>
        <a:srgbClr val="EDF2F4"/>
      </a:accent3>
      <a:accent4>
        <a:srgbClr val="157241"/>
      </a:accent4>
      <a:accent5>
        <a:srgbClr val="78B5CD"/>
      </a:accent5>
      <a:accent6>
        <a:srgbClr val="B64C00"/>
      </a:accent6>
      <a:hlink>
        <a:srgbClr val="3851C6"/>
      </a:hlink>
      <a:folHlink>
        <a:srgbClr val="7F436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line Programs Slide Theme" id="{5A59FB89-39C7-4445-A170-B7F91C573A07}" vid="{E586145E-A7E4-C74C-96E4-8345309D92F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76C1A6FA7484BAF930874B360497E" ma:contentTypeVersion="12" ma:contentTypeDescription="Create a new document." ma:contentTypeScope="" ma:versionID="4148def7e17bc4699e17925522048ca0">
  <xsd:schema xmlns:xsd="http://www.w3.org/2001/XMLSchema" xmlns:xs="http://www.w3.org/2001/XMLSchema" xmlns:p="http://schemas.microsoft.com/office/2006/metadata/properties" xmlns:ns2="0da6312d-2771-4bc9-ae93-0975ade8075c" xmlns:ns3="9d068e84-639e-4878-9cf9-1cb721e400e5" targetNamespace="http://schemas.microsoft.com/office/2006/metadata/properties" ma:root="true" ma:fieldsID="70dce529603170263728efa1f11e2475" ns2:_="" ns3:_="">
    <xsd:import namespace="0da6312d-2771-4bc9-ae93-0975ade8075c"/>
    <xsd:import namespace="9d068e84-639e-4878-9cf9-1cb721e400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6312d-2771-4bc9-ae93-0975ade80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68e84-639e-4878-9cf9-1cb721e40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DBADD4-870D-441C-AEE7-C2D474237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6312d-2771-4bc9-ae93-0975ade8075c"/>
    <ds:schemaRef ds:uri="9d068e84-639e-4878-9cf9-1cb721e400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DA99FA-430B-44F2-88D8-6423CA809E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73CC15A-1DE0-4AD7-B188-4CFF0712F6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Online Programs Slide Theme</Template>
  <TotalTime>43</TotalTime>
  <Words>425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Book</vt:lpstr>
      <vt:lpstr>Calibri</vt:lpstr>
      <vt:lpstr>Segoe UI</vt:lpstr>
      <vt:lpstr>Online Programs Slide Theme</vt:lpstr>
      <vt:lpstr>Community of Inquiry Framework</vt:lpstr>
      <vt:lpstr>Teaching Presence</vt:lpstr>
      <vt:lpstr>Social Presence</vt:lpstr>
      <vt:lpstr>Cognitive Presence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of Inquiry Framework</dc:title>
  <dc:creator>Lauren Anstey</dc:creator>
  <cp:lastModifiedBy>Allyson Steward</cp:lastModifiedBy>
  <cp:revision>8</cp:revision>
  <dcterms:created xsi:type="dcterms:W3CDTF">2021-11-12T18:29:53Z</dcterms:created>
  <dcterms:modified xsi:type="dcterms:W3CDTF">2022-01-21T17:00:19Z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0x010100B2D76C1A6FA7484BAF930874B360497E</vt:lpwstr>
  </property>
</Properties>
</file>