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letter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474" userDrawn="1">
          <p15:clr>
            <a:srgbClr val="A4A3A4"/>
          </p15:clr>
        </p15:guide>
        <p15:guide id="4" orient="horz" pos="1565" userDrawn="1">
          <p15:clr>
            <a:srgbClr val="A4A3A4"/>
          </p15:clr>
        </p15:guide>
        <p15:guide id="5" orient="horz" pos="1927" userDrawn="1">
          <p15:clr>
            <a:srgbClr val="A4A3A4"/>
          </p15:clr>
        </p15:guide>
        <p15:guide id="6" orient="horz" pos="3084" userDrawn="1">
          <p15:clr>
            <a:srgbClr val="A4A3A4"/>
          </p15:clr>
        </p15:guide>
        <p15:guide id="7" orient="horz" pos="3152" userDrawn="1">
          <p15:clr>
            <a:srgbClr val="A4A3A4"/>
          </p15:clr>
        </p15:guide>
        <p15:guide id="8" orient="horz" pos="3424" userDrawn="1">
          <p15:clr>
            <a:srgbClr val="A4A3A4"/>
          </p15:clr>
        </p15:guide>
        <p15:guide id="9" orient="horz" pos="3901" userDrawn="1">
          <p15:clr>
            <a:srgbClr val="A4A3A4"/>
          </p15:clr>
        </p15:guide>
        <p15:guide id="10" orient="horz" pos="4377" userDrawn="1">
          <p15:clr>
            <a:srgbClr val="A4A3A4"/>
          </p15:clr>
        </p15:guide>
        <p15:guide id="11" orient="horz" pos="4785" userDrawn="1">
          <p15:clr>
            <a:srgbClr val="A4A3A4"/>
          </p15:clr>
        </p15:guide>
        <p15:guide id="12" orient="horz" pos="5239" userDrawn="1">
          <p15:clr>
            <a:srgbClr val="A4A3A4"/>
          </p15:clr>
        </p15:guide>
        <p15:guide id="13" orient="horz" pos="1292" userDrawn="1">
          <p15:clr>
            <a:srgbClr val="A4A3A4"/>
          </p15:clr>
        </p15:guide>
        <p15:guide id="14" orient="horz" pos="340" userDrawn="1">
          <p15:clr>
            <a:srgbClr val="A4A3A4"/>
          </p15:clr>
        </p15:guide>
        <p15:guide id="15" pos="3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646"/>
    <a:srgbClr val="F6F2E6"/>
    <a:srgbClr val="3C4043"/>
    <a:srgbClr val="96B6A8"/>
    <a:srgbClr val="F5F2E6"/>
    <a:srgbClr val="DF6765"/>
    <a:srgbClr val="333535"/>
    <a:srgbClr val="A9C0B2"/>
    <a:srgbClr val="DF6764"/>
    <a:srgbClr val="93B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4"/>
    <p:restoredTop sz="94674"/>
  </p:normalViewPr>
  <p:slideViewPr>
    <p:cSldViewPr snapToGrid="0" snapToObjects="1" showGuides="1">
      <p:cViewPr>
        <p:scale>
          <a:sx n="140" d="100"/>
          <a:sy n="140" d="100"/>
        </p:scale>
        <p:origin x="1424" y="-3152"/>
      </p:cViewPr>
      <p:guideLst>
        <p:guide orient="horz" pos="2880"/>
        <p:guide pos="2160"/>
        <p:guide orient="horz" pos="1474"/>
        <p:guide orient="horz" pos="1565"/>
        <p:guide orient="horz" pos="1927"/>
        <p:guide orient="horz" pos="3084"/>
        <p:guide orient="horz" pos="3152"/>
        <p:guide orient="horz" pos="3424"/>
        <p:guide orient="horz" pos="3901"/>
        <p:guide orient="horz" pos="4377"/>
        <p:guide orient="horz" pos="4785"/>
        <p:guide orient="horz" pos="5239"/>
        <p:guide orient="horz" pos="1292"/>
        <p:guide orient="horz" pos="340"/>
        <p:guide pos="3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933747482594"/>
          <c:y val="0.212145497874604"/>
          <c:w val="0.387721635199603"/>
          <c:h val="0.5815823819854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F676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66-49B4-A825-D0368DD0F6D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66-49B4-A825-D0368DD0F6D6}"/>
              </c:ext>
            </c:extLst>
          </c:dPt>
          <c:dPt>
            <c:idx val="2"/>
            <c:bubble3D val="0"/>
            <c:spPr>
              <a:solidFill>
                <a:srgbClr val="3C404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66-49B4-A825-D0368DD0F6D6}"/>
              </c:ext>
            </c:extLst>
          </c:dPt>
          <c:dPt>
            <c:idx val="3"/>
            <c:bubble3D val="0"/>
            <c:spPr>
              <a:solidFill>
                <a:srgbClr val="96B6A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66-49B4-A825-D0368DD0F6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</c:v>
                </c:pt>
                <c:pt idx="2">
                  <c:v>Midterm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20.0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A66-49B4-A825-D0368DD0F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0110154961279995"/>
          <c:y val="0.791533604739036"/>
          <c:w val="0.924305112015797"/>
          <c:h val="0.1713146924745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069B-3849-224A-A59F-649228402F53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1028-BD36-8E43-8BEB-216E04D27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9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3" Type="http://schemas.openxmlformats.org/officeDocument/2006/relationships/image" Target="../media/image10.png"/><Relationship Id="rId14" Type="http://schemas.openxmlformats.org/officeDocument/2006/relationships/image" Target="../media/image11.png"/><Relationship Id="rId15" Type="http://schemas.openxmlformats.org/officeDocument/2006/relationships/chart" Target="../charts/chart1.xml"/><Relationship Id="rId16" Type="http://schemas.openxmlformats.org/officeDocument/2006/relationships/image" Target="../media/image1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Relationship Id="rId4" Type="http://schemas.openxmlformats.org/officeDocument/2006/relationships/hyperlink" Target="mailto:Laura.killam@cambriancollege.ca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2339975"/>
          </a:xfrm>
          <a:prstGeom prst="rect">
            <a:avLst/>
          </a:prstGeom>
          <a:solidFill>
            <a:srgbClr val="DF6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339975"/>
            <a:ext cx="3429000" cy="2698649"/>
          </a:xfrm>
          <a:prstGeom prst="rect">
            <a:avLst/>
          </a:prstGeom>
          <a:solidFill>
            <a:srgbClr val="33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9000" y="2337185"/>
            <a:ext cx="1620838" cy="2701439"/>
          </a:xfrm>
          <a:prstGeom prst="rect">
            <a:avLst/>
          </a:prstGeom>
          <a:solidFill>
            <a:srgbClr val="F5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9838" y="2339975"/>
            <a:ext cx="1808162" cy="2683431"/>
          </a:xfrm>
          <a:prstGeom prst="rect">
            <a:avLst/>
          </a:prstGeom>
          <a:solidFill>
            <a:srgbClr val="93BE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016454"/>
            <a:ext cx="6858000" cy="4127546"/>
          </a:xfrm>
          <a:prstGeom prst="rect">
            <a:avLst/>
          </a:prstGeom>
          <a:solidFill>
            <a:srgbClr val="F5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2484438"/>
            <a:ext cx="3429000" cy="574675"/>
          </a:xfrm>
          <a:prstGeom prst="rect">
            <a:avLst/>
          </a:prstGeom>
          <a:solidFill>
            <a:srgbClr val="F5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49838" y="2484437"/>
            <a:ext cx="1808162" cy="574675"/>
          </a:xfrm>
          <a:prstGeom prst="rect">
            <a:avLst/>
          </a:prstGeom>
          <a:solidFill>
            <a:srgbClr val="F5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5023406"/>
            <a:ext cx="3429000" cy="574675"/>
          </a:xfrm>
          <a:prstGeom prst="rect">
            <a:avLst/>
          </a:prstGeom>
          <a:solidFill>
            <a:srgbClr val="DF6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7" name="Triangle 16"/>
          <p:cNvSpPr/>
          <p:nvPr/>
        </p:nvSpPr>
        <p:spPr>
          <a:xfrm rot="10800000">
            <a:off x="0" y="5428029"/>
            <a:ext cx="497859" cy="429189"/>
          </a:xfrm>
          <a:prstGeom prst="triangle">
            <a:avLst/>
          </a:prstGeom>
          <a:solidFill>
            <a:srgbClr val="DF6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iangle 17"/>
          <p:cNvSpPr/>
          <p:nvPr/>
        </p:nvSpPr>
        <p:spPr>
          <a:xfrm rot="10800000">
            <a:off x="5049838" y="2899332"/>
            <a:ext cx="497859" cy="429189"/>
          </a:xfrm>
          <a:prstGeom prst="triangle">
            <a:avLst/>
          </a:prstGeom>
          <a:solidFill>
            <a:srgbClr val="F6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riangle 18"/>
          <p:cNvSpPr/>
          <p:nvPr/>
        </p:nvSpPr>
        <p:spPr>
          <a:xfrm rot="10800000">
            <a:off x="0" y="2899332"/>
            <a:ext cx="497859" cy="429189"/>
          </a:xfrm>
          <a:prstGeom prst="triangle">
            <a:avLst/>
          </a:prstGeom>
          <a:solidFill>
            <a:srgbClr val="F6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83842" y="487592"/>
            <a:ext cx="5146311" cy="1600062"/>
          </a:xfrm>
          <a:prstGeom prst="rect">
            <a:avLst/>
          </a:prstGeom>
          <a:solidFill>
            <a:srgbClr val="F6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303351"/>
            <a:ext cx="5338483" cy="236399"/>
          </a:xfrm>
          <a:prstGeom prst="rect">
            <a:avLst/>
          </a:prstGeom>
          <a:solidFill>
            <a:srgbClr val="3C4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29000" y="5023406"/>
            <a:ext cx="3429000" cy="564217"/>
          </a:xfrm>
          <a:prstGeom prst="rect">
            <a:avLst/>
          </a:prstGeom>
          <a:solidFill>
            <a:srgbClr val="DF6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3" name="Triangle 22"/>
          <p:cNvSpPr/>
          <p:nvPr/>
        </p:nvSpPr>
        <p:spPr>
          <a:xfrm rot="10800000">
            <a:off x="3493266" y="5528698"/>
            <a:ext cx="497859" cy="429189"/>
          </a:xfrm>
          <a:prstGeom prst="triangle">
            <a:avLst/>
          </a:prstGeom>
          <a:solidFill>
            <a:srgbClr val="DF6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5583044"/>
            <a:ext cx="3429000" cy="574675"/>
          </a:xfrm>
          <a:prstGeom prst="rect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0" y="6157719"/>
            <a:ext cx="3429000" cy="574675"/>
          </a:xfrm>
          <a:prstGeom prst="rect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0" y="6736125"/>
            <a:ext cx="3429000" cy="581490"/>
          </a:xfrm>
          <a:prstGeom prst="rect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9" name="Triangle 28"/>
          <p:cNvSpPr/>
          <p:nvPr/>
        </p:nvSpPr>
        <p:spPr>
          <a:xfrm rot="10800000">
            <a:off x="0" y="7140748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riangle 26"/>
          <p:cNvSpPr/>
          <p:nvPr/>
        </p:nvSpPr>
        <p:spPr>
          <a:xfrm rot="10800000">
            <a:off x="0" y="6562342"/>
            <a:ext cx="497859" cy="429189"/>
          </a:xfrm>
          <a:prstGeom prst="triangle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-9604" y="7310254"/>
            <a:ext cx="3429000" cy="597893"/>
          </a:xfrm>
          <a:prstGeom prst="rect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0" y="7872297"/>
            <a:ext cx="3429000" cy="574675"/>
          </a:xfrm>
          <a:prstGeom prst="rect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8426256"/>
            <a:ext cx="3429000" cy="717744"/>
          </a:xfrm>
          <a:prstGeom prst="rect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6" name="Triangle 35"/>
          <p:cNvSpPr/>
          <p:nvPr/>
        </p:nvSpPr>
        <p:spPr>
          <a:xfrm rot="10800000">
            <a:off x="0" y="8346123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iangle 32"/>
          <p:cNvSpPr/>
          <p:nvPr/>
        </p:nvSpPr>
        <p:spPr>
          <a:xfrm rot="10800000">
            <a:off x="0" y="7724010"/>
            <a:ext cx="497859" cy="429189"/>
          </a:xfrm>
          <a:prstGeom prst="triangle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iangle 24"/>
          <p:cNvSpPr/>
          <p:nvPr/>
        </p:nvSpPr>
        <p:spPr>
          <a:xfrm rot="10800000">
            <a:off x="0" y="5987667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angle 33"/>
          <p:cNvSpPr/>
          <p:nvPr/>
        </p:nvSpPr>
        <p:spPr>
          <a:xfrm rot="10800000">
            <a:off x="0" y="7209951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iangle 37"/>
          <p:cNvSpPr/>
          <p:nvPr/>
        </p:nvSpPr>
        <p:spPr>
          <a:xfrm rot="10800000">
            <a:off x="1573306" y="6562342"/>
            <a:ext cx="497859" cy="429189"/>
          </a:xfrm>
          <a:prstGeom prst="triangle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riangle 38"/>
          <p:cNvSpPr/>
          <p:nvPr/>
        </p:nvSpPr>
        <p:spPr>
          <a:xfrm rot="10800000">
            <a:off x="1573306" y="8346123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riangle 39"/>
          <p:cNvSpPr/>
          <p:nvPr/>
        </p:nvSpPr>
        <p:spPr>
          <a:xfrm rot="10800000">
            <a:off x="1573306" y="7724010"/>
            <a:ext cx="497859" cy="429189"/>
          </a:xfrm>
          <a:prstGeom prst="triangle">
            <a:avLst/>
          </a:prstGeom>
          <a:solidFill>
            <a:srgbClr val="A9C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riangle 40"/>
          <p:cNvSpPr/>
          <p:nvPr/>
        </p:nvSpPr>
        <p:spPr>
          <a:xfrm rot="10800000">
            <a:off x="1573306" y="5987667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iangle 41"/>
          <p:cNvSpPr/>
          <p:nvPr/>
        </p:nvSpPr>
        <p:spPr>
          <a:xfrm rot="10800000">
            <a:off x="1573306" y="7209951"/>
            <a:ext cx="497859" cy="429189"/>
          </a:xfrm>
          <a:prstGeom prst="triangle">
            <a:avLst/>
          </a:prstGeom>
          <a:solidFill>
            <a:srgbClr val="96B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491" y="844313"/>
            <a:ext cx="955488" cy="88405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563351" y="916657"/>
            <a:ext cx="2932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  <a:endParaRPr lang="en-US" sz="2400" b="1" dirty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63352" y="1384432"/>
            <a:ext cx="2932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Course Code / Semester / Year</a:t>
            </a:r>
            <a:endParaRPr lang="en-US" sz="1200" dirty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50260" y="3396389"/>
            <a:ext cx="2148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Instructor Name</a:t>
            </a:r>
          </a:p>
          <a:p>
            <a:endParaRPr lang="en-US" sz="1000" dirty="0" smtClean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  <a:hlinkClick r:id="rId4"/>
            </a:endParaRPr>
          </a:p>
          <a:p>
            <a:r>
              <a:rPr lang="en-US" sz="1000" dirty="0" err="1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1000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(555) 555-5555 ext</a:t>
            </a:r>
            <a:r>
              <a:rPr lang="en-US" sz="1000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2106" y="2647000"/>
            <a:ext cx="214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33535"/>
                </a:solidFill>
                <a:latin typeface="Open Sans" charset="0"/>
                <a:ea typeface="Open Sans" charset="0"/>
                <a:cs typeface="Open Sans" charset="0"/>
              </a:rPr>
              <a:t>Contact</a:t>
            </a:r>
            <a:endParaRPr lang="en-US" sz="1200" dirty="0">
              <a:solidFill>
                <a:srgbClr val="333535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77" y="3850730"/>
            <a:ext cx="166683" cy="12812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23" y="4000614"/>
            <a:ext cx="148637" cy="168045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3440257" y="2661098"/>
            <a:ext cx="214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33535"/>
                </a:solidFill>
                <a:latin typeface="Open Sans" charset="0"/>
                <a:ea typeface="Open Sans" charset="0"/>
                <a:cs typeface="Open Sans" charset="0"/>
              </a:rPr>
              <a:t>Course Description</a:t>
            </a:r>
            <a:endParaRPr lang="en-US" sz="1200" b="1" dirty="0">
              <a:solidFill>
                <a:srgbClr val="333535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71106" y="3392706"/>
            <a:ext cx="1328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Description 1</a:t>
            </a:r>
          </a:p>
          <a:p>
            <a:endParaRPr lang="en-US" sz="1000" dirty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Description 2</a:t>
            </a:r>
          </a:p>
          <a:p>
            <a:endParaRPr lang="en-US" sz="1000" dirty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Description 3	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26835" y="2664892"/>
            <a:ext cx="214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33535"/>
                </a:solidFill>
                <a:latin typeface="Open Sans" charset="0"/>
                <a:ea typeface="Open Sans" charset="0"/>
                <a:cs typeface="Open Sans" charset="0"/>
              </a:rPr>
              <a:t>Important Policies</a:t>
            </a:r>
            <a:endParaRPr lang="en-US" sz="1200" b="1" dirty="0">
              <a:solidFill>
                <a:srgbClr val="333535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158405" y="3394081"/>
            <a:ext cx="1328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Policy 1</a:t>
            </a:r>
          </a:p>
          <a:p>
            <a:endParaRPr lang="en-US" sz="1000" dirty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Policy 2</a:t>
            </a:r>
          </a:p>
          <a:p>
            <a:endParaRPr lang="en-US" sz="1000" dirty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Policy 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2350" y="5130658"/>
            <a:ext cx="295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rgbClr val="333535"/>
                </a:solidFill>
                <a:latin typeface="Open Sans" charset="0"/>
                <a:ea typeface="Open Sans" charset="0"/>
                <a:cs typeface="Open Sans" charset="0"/>
              </a:rPr>
              <a:t>Course Overview/Weekly Topics</a:t>
            </a:r>
            <a:endParaRPr lang="en-US" sz="1200" dirty="0">
              <a:solidFill>
                <a:srgbClr val="333535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24198" y="6739856"/>
            <a:ext cx="3429000" cy="574675"/>
          </a:xfrm>
          <a:prstGeom prst="rect">
            <a:avLst/>
          </a:prstGeom>
          <a:solidFill>
            <a:srgbClr val="DF6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9" name="Triangle 58"/>
          <p:cNvSpPr/>
          <p:nvPr/>
        </p:nvSpPr>
        <p:spPr>
          <a:xfrm rot="10800000">
            <a:off x="3440257" y="6989387"/>
            <a:ext cx="753712" cy="649752"/>
          </a:xfrm>
          <a:prstGeom prst="triangle">
            <a:avLst/>
          </a:prstGeom>
          <a:solidFill>
            <a:srgbClr val="DF67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558965" y="5163840"/>
            <a:ext cx="214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33535"/>
                </a:solidFill>
                <a:latin typeface="Open Sans" charset="0"/>
                <a:ea typeface="Open Sans" charset="0"/>
                <a:cs typeface="Open Sans" charset="0"/>
              </a:rPr>
              <a:t>Required Materials</a:t>
            </a:r>
            <a:endParaRPr lang="en-US" sz="1200" b="1" dirty="0">
              <a:solidFill>
                <a:srgbClr val="333535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22823" y="6014482"/>
            <a:ext cx="3094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Item 1</a:t>
            </a:r>
          </a:p>
          <a:p>
            <a:endParaRPr lang="en-US" sz="1000" dirty="0" smtClean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Item 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58965" y="6880427"/>
            <a:ext cx="2148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33535"/>
                </a:solidFill>
                <a:latin typeface="Open Sans" charset="0"/>
                <a:ea typeface="Open Sans" charset="0"/>
                <a:cs typeface="Open Sans" charset="0"/>
              </a:rPr>
              <a:t>Course Evaluation</a:t>
            </a:r>
            <a:endParaRPr lang="en-US" sz="1200" b="1" dirty="0">
              <a:solidFill>
                <a:srgbClr val="333535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1" y="6250101"/>
            <a:ext cx="364166" cy="48607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61" y="6852585"/>
            <a:ext cx="351525" cy="37190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0" y="7416171"/>
            <a:ext cx="475707" cy="37704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1" y="5721777"/>
            <a:ext cx="370718" cy="37071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59" y="8008308"/>
            <a:ext cx="401774" cy="321159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6274477"/>
            <a:ext cx="377440" cy="40502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61" y="8516364"/>
            <a:ext cx="357867" cy="49945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84" y="5659327"/>
            <a:ext cx="343769" cy="47978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188" y="7441597"/>
            <a:ext cx="351525" cy="371903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808" y="6879029"/>
            <a:ext cx="475707" cy="37704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67" y="7967419"/>
            <a:ext cx="364166" cy="486076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302" y="8605260"/>
            <a:ext cx="370718" cy="37071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598422" y="5744491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1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graphicFrame>
        <p:nvGraphicFramePr>
          <p:cNvPr id="92" name="Chart 91"/>
          <p:cNvGraphicFramePr/>
          <p:nvPr>
            <p:extLst>
              <p:ext uri="{D42A27DB-BD31-4B8C-83A1-F6EECF244321}">
                <p14:modId xmlns:p14="http://schemas.microsoft.com/office/powerpoint/2010/main" val="1820573625"/>
              </p:ext>
            </p:extLst>
          </p:nvPr>
        </p:nvGraphicFramePr>
        <p:xfrm>
          <a:off x="3593207" y="6964772"/>
          <a:ext cx="3076575" cy="205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608609" y="6316195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2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24630" y="6899287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3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3351" y="7486807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4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38388" y="8034722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5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1097" y="8647405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6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091940" y="5762308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7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19515" y="6342122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8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119515" y="6915746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9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135411" y="7511017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10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160594" y="8059431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11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60594" y="8647405"/>
            <a:ext cx="970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6F2E6"/>
                </a:solidFill>
                <a:latin typeface="Open Sans" charset="0"/>
                <a:ea typeface="Open Sans" charset="0"/>
                <a:cs typeface="Open Sans" charset="0"/>
              </a:rPr>
              <a:t>Week 12</a:t>
            </a:r>
            <a:endParaRPr lang="en-US" sz="1000" b="1" dirty="0">
              <a:solidFill>
                <a:srgbClr val="F6F2E6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84157" y="3548120"/>
            <a:ext cx="644056" cy="644056"/>
          </a:xfrm>
          <a:prstGeom prst="ellipse">
            <a:avLst/>
          </a:prstGeom>
          <a:solidFill>
            <a:srgbClr val="F6F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1" y="3540690"/>
            <a:ext cx="666454" cy="666454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5016858" y="6016366"/>
            <a:ext cx="3094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Item 3</a:t>
            </a:r>
          </a:p>
          <a:p>
            <a:endParaRPr lang="en-US" sz="1000" dirty="0" smtClean="0">
              <a:solidFill>
                <a:srgbClr val="454646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1000" dirty="0" smtClean="0">
                <a:solidFill>
                  <a:srgbClr val="454646"/>
                </a:solidFill>
                <a:latin typeface="Open Sans" charset="0"/>
                <a:ea typeface="Open Sans" charset="0"/>
                <a:cs typeface="Open Sans" charset="0"/>
              </a:rPr>
              <a:t>Item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26465" y="8855282"/>
            <a:ext cx="43427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“Retro Syllabus Template”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 Cambrian College is licensed under CC BY-NC-SA 4.0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308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ARTICULATE_DESIGN_ID_OFFICE THEME" val="iM2fTrR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FFFF00"/>
      </a:hlink>
      <a:folHlink>
        <a:srgbClr val="FFFF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80</TotalTime>
  <Words>90</Words>
  <Application>Microsoft Macintosh PowerPoint</Application>
  <PresentationFormat>Letter Paper (8.5x11 in)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“Retro Syllabus Template” by Cambrian College is licensed under CC BY-NC-SA 4.0
</dc:description>
  <cp:lastModifiedBy>Microsoft Office User</cp:lastModifiedBy>
  <cp:revision>17</cp:revision>
  <cp:lastPrinted>2019-07-04T18:09:45Z</cp:lastPrinted>
  <dcterms:created xsi:type="dcterms:W3CDTF">2019-06-24T19:22:20Z</dcterms:created>
  <dcterms:modified xsi:type="dcterms:W3CDTF">2019-08-01T19:04:39Z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457E8827-90AB-4BBC-A40C-42C6E10C802C</vt:lpwstr>
  </property>
  <property fmtid="{D5CDD505-2E9C-101B-9397-08002B2CF9AE}" pid="3" name="ArticulatePath">
    <vt:lpwstr>TemplateVersion1</vt:lpwstr>
  </property>
</Properties>
</file>