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144000" type="letter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" userDrawn="1">
          <p15:clr>
            <a:srgbClr val="A4A3A4"/>
          </p15:clr>
        </p15:guide>
        <p15:guide id="2" pos="4320" userDrawn="1">
          <p15:clr>
            <a:srgbClr val="A4A3A4"/>
          </p15:clr>
        </p15:guide>
        <p15:guide id="3" orient="horz" pos="998" userDrawn="1">
          <p15:clr>
            <a:srgbClr val="A4A3A4"/>
          </p15:clr>
        </p15:guide>
        <p15:guide id="4" orient="horz" userDrawn="1">
          <p15:clr>
            <a:srgbClr val="A4A3A4"/>
          </p15:clr>
        </p15:guide>
        <p15:guide id="5" orient="horz" pos="1905" userDrawn="1">
          <p15:clr>
            <a:srgbClr val="A4A3A4"/>
          </p15:clr>
        </p15:guide>
        <p15:guide id="6" orient="horz" pos="1995" userDrawn="1">
          <p15:clr>
            <a:srgbClr val="A4A3A4"/>
          </p15:clr>
        </p15:guide>
        <p15:guide id="7" orient="horz" pos="2812" userDrawn="1">
          <p15:clr>
            <a:srgbClr val="A4A3A4"/>
          </p15:clr>
        </p15:guide>
        <p15:guide id="8" orient="horz" pos="2903" userDrawn="1">
          <p15:clr>
            <a:srgbClr val="A4A3A4"/>
          </p15:clr>
        </p15:guide>
        <p15:guide id="9" orient="horz" pos="3742" userDrawn="1">
          <p15:clr>
            <a:srgbClr val="A4A3A4"/>
          </p15:clr>
        </p15:guide>
        <p15:guide id="10" orient="horz" pos="3833" userDrawn="1">
          <p15:clr>
            <a:srgbClr val="A4A3A4"/>
          </p15:clr>
        </p15:guide>
        <p15:guide id="11" orient="horz" pos="4649" userDrawn="1">
          <p15:clr>
            <a:srgbClr val="A4A3A4"/>
          </p15:clr>
        </p15:guide>
        <p15:guide id="12" orient="horz" pos="4762" userDrawn="1">
          <p15:clr>
            <a:srgbClr val="A4A3A4"/>
          </p15:clr>
        </p15:guide>
        <p15:guide id="13" orient="horz" pos="5738" userDrawn="1">
          <p15:clr>
            <a:srgbClr val="A4A3A4"/>
          </p15:clr>
        </p15:guide>
        <p15:guide id="14" orient="horz" pos="1099" userDrawn="1">
          <p15:clr>
            <a:srgbClr val="A4A3A4"/>
          </p15:clr>
        </p15:guide>
        <p15:guide id="16" pos="4224" userDrawn="1">
          <p15:clr>
            <a:srgbClr val="A4A3A4"/>
          </p15:clr>
        </p15:guide>
        <p15:guide id="17" pos="1049" userDrawn="1">
          <p15:clr>
            <a:srgbClr val="A4A3A4"/>
          </p15:clr>
        </p15:guide>
        <p15:guide id="18" pos="1139" userDrawn="1">
          <p15:clr>
            <a:srgbClr val="A4A3A4"/>
          </p15:clr>
        </p15:guide>
        <p15:guide id="19" pos="3271" userDrawn="1">
          <p15:clr>
            <a:srgbClr val="A4A3A4"/>
          </p15:clr>
        </p15:guide>
        <p15:guide id="20" pos="3181" userDrawn="1">
          <p15:clr>
            <a:srgbClr val="A4A3A4"/>
          </p15:clr>
        </p15:guide>
        <p15:guide id="21" pos="96" userDrawn="1">
          <p15:clr>
            <a:srgbClr val="A4A3A4"/>
          </p15:clr>
        </p15:guide>
        <p15:guide id="22" orient="horz" pos="5624" userDrawn="1">
          <p15:clr>
            <a:srgbClr val="A4A3A4"/>
          </p15:clr>
        </p15:guide>
        <p15:guide id="23" pos="2115" userDrawn="1">
          <p15:clr>
            <a:srgbClr val="A4A3A4"/>
          </p15:clr>
        </p15:guide>
        <p15:guide id="24" pos="3162" userDrawn="1">
          <p15:clr>
            <a:srgbClr val="A4A3A4"/>
          </p15:clr>
        </p15:guide>
        <p15:guide id="25" pos="2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F3F3F3"/>
    <a:srgbClr val="3697BD"/>
    <a:srgbClr val="D8DBDD"/>
    <a:srgbClr val="81C2D4"/>
    <a:srgbClr val="727171"/>
    <a:srgbClr val="232828"/>
    <a:srgbClr val="81C1D3"/>
    <a:srgbClr val="3799C0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244"/>
    <p:restoredTop sz="94444"/>
  </p:normalViewPr>
  <p:slideViewPr>
    <p:cSldViewPr snapToGrid="0" snapToObjects="1">
      <p:cViewPr>
        <p:scale>
          <a:sx n="173" d="100"/>
          <a:sy n="173" d="100"/>
        </p:scale>
        <p:origin x="192" y="-5400"/>
      </p:cViewPr>
      <p:guideLst>
        <p:guide orient="horz" pos="136"/>
        <p:guide pos="4320"/>
        <p:guide orient="horz" pos="998"/>
        <p:guide orient="horz"/>
        <p:guide orient="horz" pos="1905"/>
        <p:guide orient="horz" pos="1995"/>
        <p:guide orient="horz" pos="2812"/>
        <p:guide orient="horz" pos="2903"/>
        <p:guide orient="horz" pos="3742"/>
        <p:guide orient="horz" pos="3833"/>
        <p:guide orient="horz" pos="4649"/>
        <p:guide orient="horz" pos="4762"/>
        <p:guide orient="horz" pos="5738"/>
        <p:guide orient="horz" pos="1099"/>
        <p:guide pos="4224"/>
        <p:guide pos="1049"/>
        <p:guide pos="1139"/>
        <p:guide pos="3271"/>
        <p:guide pos="3181"/>
        <p:guide pos="96"/>
        <p:guide orient="horz" pos="5624"/>
        <p:guide pos="2115"/>
        <p:guide pos="3162"/>
        <p:guide pos="2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540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2"/>
              </a:solidFill>
              <a:ln w="2540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054-477A-83AF-CF9DA1641DDF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2540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054-477A-83AF-CF9DA1641DDF}"/>
              </c:ext>
            </c:extLst>
          </c:dPt>
          <c:dPt>
            <c:idx val="2"/>
            <c:bubble3D val="0"/>
            <c:spPr>
              <a:solidFill>
                <a:srgbClr val="379AC0"/>
              </a:solidFill>
              <a:ln w="2540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054-477A-83AF-CF9DA1641DDF}"/>
              </c:ext>
            </c:extLst>
          </c:dPt>
          <c:dPt>
            <c:idx val="3"/>
            <c:bubble3D val="0"/>
            <c:spPr>
              <a:solidFill>
                <a:srgbClr val="D7D8D9"/>
              </a:solidFill>
              <a:ln w="2540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054-477A-83AF-CF9DA1641DDF}"/>
              </c:ext>
            </c:extLst>
          </c:dPt>
          <c:cat>
            <c:strRef>
              <c:f>Sheet1!$A$2:$A$5</c:f>
              <c:strCache>
                <c:ptCount val="4"/>
                <c:pt idx="0">
                  <c:v>Assignment 1</c:v>
                </c:pt>
                <c:pt idx="1">
                  <c:v>Assignment 2</c:v>
                </c:pt>
                <c:pt idx="2">
                  <c:v>Midterm</c:v>
                </c:pt>
                <c:pt idx="3">
                  <c:v>Exam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15.0</c:v>
                </c:pt>
                <c:pt idx="1">
                  <c:v>20.0</c:v>
                </c:pt>
                <c:pt idx="2">
                  <c:v>25.0</c:v>
                </c:pt>
                <c:pt idx="3">
                  <c:v>40.0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054-477A-83AF-CF9DA1641D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81B3-F160-9948-9246-574B32E9EF40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D515-525C-E849-AA15-D80384FC7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81B3-F160-9948-9246-574B32E9EF40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D515-525C-E849-AA15-D80384FC7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81B3-F160-9948-9246-574B32E9EF40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D515-525C-E849-AA15-D80384FC7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81B3-F160-9948-9246-574B32E9EF40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D515-525C-E849-AA15-D80384FC7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81B3-F160-9948-9246-574B32E9EF40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D515-525C-E849-AA15-D80384FC7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81B3-F160-9948-9246-574B32E9EF40}" type="datetimeFigureOut">
              <a:rPr lang="en-US" smtClean="0"/>
              <a:t>8/1/19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D515-525C-E849-AA15-D80384FC7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81B3-F160-9948-9246-574B32E9EF40}" type="datetimeFigureOut">
              <a:rPr lang="en-US" smtClean="0"/>
              <a:t>8/1/19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D515-525C-E849-AA15-D80384FC7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81B3-F160-9948-9246-574B32E9EF40}" type="datetimeFigureOut">
              <a:rPr lang="en-US" smtClean="0"/>
              <a:t>8/1/19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D515-525C-E849-AA15-D80384FC7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81B3-F160-9948-9246-574B32E9EF40}" type="datetimeFigureOut">
              <a:rPr lang="en-US" smtClean="0"/>
              <a:t>8/1/19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D515-525C-E849-AA15-D80384FC7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81B3-F160-9948-9246-574B32E9EF40}" type="datetimeFigureOut">
              <a:rPr lang="en-US" smtClean="0"/>
              <a:t>8/1/19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D515-525C-E849-AA15-D80384FC7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81B3-F160-9948-9246-574B32E9EF40}" type="datetimeFigureOut">
              <a:rPr lang="en-US" smtClean="0"/>
              <a:t>8/1/19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D515-525C-E849-AA15-D80384FC7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B81B3-F160-9948-9246-574B32E9EF40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5D515-525C-E849-AA15-D80384FC7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584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8.png"/><Relationship Id="rId12" Type="http://schemas.openxmlformats.org/officeDocument/2006/relationships/image" Target="../media/image9.png"/><Relationship Id="rId13" Type="http://schemas.openxmlformats.org/officeDocument/2006/relationships/image" Target="../media/image10.png"/><Relationship Id="rId14" Type="http://schemas.openxmlformats.org/officeDocument/2006/relationships/image" Target="../media/image11.png"/><Relationship Id="rId15" Type="http://schemas.openxmlformats.org/officeDocument/2006/relationships/image" Target="../media/image12.png"/><Relationship Id="rId16" Type="http://schemas.openxmlformats.org/officeDocument/2006/relationships/image" Target="../media/image13.png"/><Relationship Id="rId17" Type="http://schemas.openxmlformats.org/officeDocument/2006/relationships/image" Target="../media/image14.png"/><Relationship Id="rId18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microsoft.com/office/2007/relationships/hdphoto" Target="../media/hdphoto1.wdp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0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5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20"/>
          <a:stretch/>
        </p:blipFill>
        <p:spPr>
          <a:xfrm>
            <a:off x="5196932" y="3154947"/>
            <a:ext cx="1524133" cy="132963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52400" y="215900"/>
            <a:ext cx="3205163" cy="136842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52401" y="1744663"/>
            <a:ext cx="1512888" cy="2719387"/>
          </a:xfrm>
          <a:prstGeom prst="rect">
            <a:avLst/>
          </a:prstGeom>
          <a:solidFill>
            <a:srgbClr val="D8D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808162" y="3167063"/>
            <a:ext cx="3241675" cy="2773362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192712" y="4608513"/>
            <a:ext cx="1512888" cy="1352446"/>
          </a:xfrm>
          <a:prstGeom prst="rect">
            <a:avLst/>
          </a:prstGeom>
          <a:solidFill>
            <a:srgbClr val="81C2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500438" y="6084888"/>
            <a:ext cx="3205162" cy="1285756"/>
          </a:xfrm>
          <a:prstGeom prst="rect">
            <a:avLst/>
          </a:prstGeom>
          <a:solidFill>
            <a:srgbClr val="D8DB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52400" y="6084888"/>
            <a:ext cx="1512888" cy="1295400"/>
          </a:xfrm>
          <a:prstGeom prst="rect">
            <a:avLst/>
          </a:prstGeom>
          <a:solidFill>
            <a:srgbClr val="D8DB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808163" y="6111995"/>
            <a:ext cx="1549400" cy="1268294"/>
          </a:xfrm>
          <a:prstGeom prst="rect">
            <a:avLst/>
          </a:prstGeom>
          <a:solidFill>
            <a:schemeClr val="bg1"/>
          </a:solidFill>
          <a:ln w="50800">
            <a:solidFill>
              <a:srgbClr val="232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500438" y="7559675"/>
            <a:ext cx="1549399" cy="1368425"/>
          </a:xfrm>
          <a:prstGeom prst="rect">
            <a:avLst/>
          </a:prstGeom>
          <a:solidFill>
            <a:schemeClr val="bg1"/>
          </a:solidFill>
          <a:ln w="44450">
            <a:solidFill>
              <a:srgbClr val="3697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192713" y="7559675"/>
            <a:ext cx="1549399" cy="1368425"/>
          </a:xfrm>
          <a:prstGeom prst="rect">
            <a:avLst/>
          </a:prstGeom>
          <a:solidFill>
            <a:srgbClr val="EAEA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" t="19965" b="60353"/>
          <a:stretch/>
        </p:blipFill>
        <p:spPr>
          <a:xfrm>
            <a:off x="152399" y="1125644"/>
            <a:ext cx="3205163" cy="45868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20" y="353359"/>
            <a:ext cx="585124" cy="58512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541" r="41715" b="21679"/>
          <a:stretch/>
        </p:blipFill>
        <p:spPr>
          <a:xfrm>
            <a:off x="3500438" y="215900"/>
            <a:ext cx="3205162" cy="280828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63" y="361209"/>
            <a:ext cx="2268616" cy="223479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908844" y="415464"/>
            <a:ext cx="25476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40403C"/>
                </a:solidFill>
                <a:latin typeface="Open Sans" charset="0"/>
                <a:ea typeface="Open Sans" charset="0"/>
                <a:cs typeface="Open Sans" charset="0"/>
              </a:rPr>
              <a:t>Course Title</a:t>
            </a:r>
            <a:endParaRPr lang="en-US" sz="1400" b="1" dirty="0">
              <a:solidFill>
                <a:srgbClr val="40403C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08844" y="677184"/>
            <a:ext cx="2354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404040"/>
                </a:solidFill>
                <a:latin typeface="Open Sans" charset="0"/>
                <a:ea typeface="Open Sans" charset="0"/>
                <a:cs typeface="Open Sans" charset="0"/>
              </a:rPr>
              <a:t>Course Code </a:t>
            </a:r>
            <a:r>
              <a:rPr lang="en-CA" sz="1000" dirty="0" smtClean="0">
                <a:solidFill>
                  <a:srgbClr val="404040"/>
                </a:solidFill>
                <a:latin typeface="Open Sans" charset="0"/>
                <a:ea typeface="Open Sans" charset="0"/>
                <a:cs typeface="Open Sans" charset="0"/>
              </a:rPr>
              <a:t>/ Semester / Year</a:t>
            </a:r>
            <a:r>
              <a:rPr lang="en-US" sz="1000" dirty="0" smtClean="0">
                <a:solidFill>
                  <a:srgbClr val="40404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endParaRPr lang="en-US" sz="1000" dirty="0">
              <a:solidFill>
                <a:srgbClr val="404040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15929" y="341461"/>
            <a:ext cx="21059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OVERVIEW/WEEKLY TOPICS</a:t>
            </a:r>
            <a:endParaRPr lang="en-US" sz="1000" b="1" dirty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7488">
            <a:off x="46476" y="1768277"/>
            <a:ext cx="1666015" cy="2358232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264" y="1832140"/>
            <a:ext cx="1316303" cy="1118858"/>
          </a:xfrm>
          <a:prstGeom prst="rect">
            <a:avLst/>
          </a:prstGeom>
        </p:spPr>
      </p:pic>
      <p:graphicFrame>
        <p:nvGraphicFramePr>
          <p:cNvPr id="41" name="Chart 40"/>
          <p:cNvGraphicFramePr/>
          <p:nvPr>
            <p:extLst>
              <p:ext uri="{D42A27DB-BD31-4B8C-83A1-F6EECF244321}">
                <p14:modId xmlns:p14="http://schemas.microsoft.com/office/powerpoint/2010/main" val="803118471"/>
              </p:ext>
            </p:extLst>
          </p:nvPr>
        </p:nvGraphicFramePr>
        <p:xfrm>
          <a:off x="1597555" y="3311447"/>
          <a:ext cx="3738620" cy="2492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pic>
        <p:nvPicPr>
          <p:cNvPr id="50" name="Picture 4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305" y="3319623"/>
            <a:ext cx="1087112" cy="950041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20"/>
          <a:stretch/>
        </p:blipFill>
        <p:spPr>
          <a:xfrm>
            <a:off x="157281" y="4608434"/>
            <a:ext cx="1524133" cy="1339810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410" t="-6724" r="12304" b="12637"/>
          <a:stretch/>
        </p:blipFill>
        <p:spPr>
          <a:xfrm>
            <a:off x="5080000" y="4487098"/>
            <a:ext cx="1625599" cy="1453327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4650020" y="6326943"/>
            <a:ext cx="15162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Instructor Name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7806" y="6702461"/>
            <a:ext cx="122613" cy="94251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130" y="6845996"/>
            <a:ext cx="132048" cy="149290"/>
          </a:xfrm>
          <a:prstGeom prst="rect">
            <a:avLst/>
          </a:prstGeom>
        </p:spPr>
      </p:pic>
      <p:sp>
        <p:nvSpPr>
          <p:cNvPr id="72" name="TextBox 71"/>
          <p:cNvSpPr txBox="1"/>
          <p:nvPr/>
        </p:nvSpPr>
        <p:spPr>
          <a:xfrm>
            <a:off x="4919668" y="6645779"/>
            <a:ext cx="17859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name@emailaddress.ca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924035" y="6844313"/>
            <a:ext cx="17859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(555) 555-5555 ext. 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00052" y="6212006"/>
            <a:ext cx="10415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2">
                    <a:lumMod val="50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Required </a:t>
            </a:r>
          </a:p>
          <a:p>
            <a:r>
              <a:rPr lang="en-US" sz="1000" b="1" dirty="0" smtClean="0">
                <a:solidFill>
                  <a:schemeClr val="bg2">
                    <a:lumMod val="50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Materials</a:t>
            </a:r>
            <a:endParaRPr lang="en-US" sz="1000" b="1" dirty="0">
              <a:solidFill>
                <a:schemeClr val="bg2">
                  <a:lumMod val="50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893069" y="6584906"/>
            <a:ext cx="15128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•</a:t>
            </a:r>
            <a:r>
              <a:rPr lang="en-CA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 Policy 1</a:t>
            </a:r>
          </a:p>
          <a:p>
            <a:r>
              <a:rPr lang="bg-BG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•</a:t>
            </a:r>
            <a:r>
              <a:rPr lang="en-CA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 Policy 2</a:t>
            </a:r>
          </a:p>
          <a:p>
            <a:r>
              <a:rPr lang="bg-BG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•</a:t>
            </a:r>
            <a:r>
              <a:rPr lang="en-CA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 Policy 3</a:t>
            </a:r>
            <a:endParaRPr lang="en-CA" sz="10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907676" y="6212006"/>
            <a:ext cx="10415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40403C"/>
                </a:solidFill>
                <a:latin typeface="Open Sans" charset="0"/>
                <a:ea typeface="Open Sans" charset="0"/>
                <a:cs typeface="Open Sans" charset="0"/>
              </a:rPr>
              <a:t>Important Policies</a:t>
            </a:r>
            <a:endParaRPr lang="en-US" sz="1000" b="1" dirty="0">
              <a:solidFill>
                <a:srgbClr val="40403C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31381" y="6644258"/>
            <a:ext cx="15128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000" dirty="0" smtClean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•</a:t>
            </a:r>
            <a:r>
              <a:rPr lang="en-CA" sz="1000" dirty="0" smtClean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 Item 1</a:t>
            </a:r>
            <a:endParaRPr lang="en-CA" sz="1000" dirty="0">
              <a:solidFill>
                <a:srgbClr val="595959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bg-BG" sz="1000" dirty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•</a:t>
            </a:r>
            <a:r>
              <a:rPr lang="en-CA" sz="1000" dirty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 Item </a:t>
            </a:r>
            <a:r>
              <a:rPr lang="en-CA" sz="1000" dirty="0" smtClean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2</a:t>
            </a:r>
          </a:p>
          <a:p>
            <a:r>
              <a:rPr lang="bg-BG" sz="1000" dirty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•</a:t>
            </a:r>
            <a:r>
              <a:rPr lang="en-CA" sz="1000" dirty="0">
                <a:solidFill>
                  <a:srgbClr val="595959"/>
                </a:solidFill>
                <a:latin typeface="Open Sans" charset="0"/>
                <a:ea typeface="Open Sans" charset="0"/>
                <a:cs typeface="Open Sans" charset="0"/>
              </a:rPr>
              <a:t> Item 3</a:t>
            </a:r>
          </a:p>
        </p:txBody>
      </p:sp>
      <p:pic>
        <p:nvPicPr>
          <p:cNvPr id="81" name="Picture 80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6"/>
          <a:stretch/>
        </p:blipFill>
        <p:spPr>
          <a:xfrm>
            <a:off x="-1" y="7574810"/>
            <a:ext cx="3447803" cy="1352150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072" y="7701388"/>
            <a:ext cx="790017" cy="1014989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482" y="7651121"/>
            <a:ext cx="1184159" cy="1179821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196068" y="4893526"/>
            <a:ext cx="139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“Leadership is unlocking people’s potential to </a:t>
            </a:r>
          </a:p>
          <a:p>
            <a:pPr algn="ctr"/>
            <a:r>
              <a:rPr 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become better."</a:t>
            </a:r>
          </a:p>
          <a:p>
            <a:pPr algn="ctr"/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-Bill Bradley</a:t>
            </a:r>
            <a:endParaRPr lang="en-US" sz="800" dirty="0">
              <a:solidFill>
                <a:schemeClr val="bg2">
                  <a:lumMod val="50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121801" y="668486"/>
            <a:ext cx="8378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000" dirty="0" smtClean="0">
                <a:latin typeface="Open Sans" charset="0"/>
                <a:ea typeface="Open Sans" charset="0"/>
                <a:cs typeface="Open Sans" charset="0"/>
              </a:rPr>
              <a:t>•</a:t>
            </a:r>
            <a:r>
              <a:rPr lang="en-CA" sz="1000" dirty="0" smtClean="0">
                <a:latin typeface="Open Sans" charset="0"/>
                <a:ea typeface="Open Sans" charset="0"/>
                <a:cs typeface="Open Sans" charset="0"/>
              </a:rPr>
              <a:t> Week 1	</a:t>
            </a:r>
            <a:endParaRPr lang="en-CA" sz="1000" dirty="0">
              <a:latin typeface="Open Sans" charset="0"/>
              <a:ea typeface="Open Sans" charset="0"/>
              <a:cs typeface="Open Sans" charset="0"/>
            </a:endParaRPr>
          </a:p>
          <a:p>
            <a:r>
              <a:rPr lang="bg-BG" sz="1000" dirty="0" smtClean="0">
                <a:latin typeface="Open Sans" charset="0"/>
                <a:ea typeface="Open Sans" charset="0"/>
                <a:cs typeface="Open Sans" charset="0"/>
              </a:rPr>
              <a:t>•</a:t>
            </a:r>
            <a:r>
              <a:rPr lang="en-CA" sz="1000" dirty="0" smtClean="0">
                <a:latin typeface="Open Sans" charset="0"/>
                <a:ea typeface="Open Sans" charset="0"/>
                <a:cs typeface="Open Sans" charset="0"/>
              </a:rPr>
              <a:t> Week 2</a:t>
            </a:r>
          </a:p>
          <a:p>
            <a:endParaRPr lang="en-CA" sz="1000" dirty="0">
              <a:latin typeface="Open Sans" charset="0"/>
              <a:ea typeface="Open Sans" charset="0"/>
              <a:cs typeface="Open Sans" charset="0"/>
            </a:endParaRPr>
          </a:p>
          <a:p>
            <a:r>
              <a:rPr lang="bg-BG" sz="1000" dirty="0" smtClean="0">
                <a:latin typeface="Open Sans" charset="0"/>
                <a:ea typeface="Open Sans" charset="0"/>
                <a:cs typeface="Open Sans" charset="0"/>
              </a:rPr>
              <a:t>•</a:t>
            </a:r>
            <a:r>
              <a:rPr lang="en-CA" sz="1000" dirty="0" smtClean="0">
                <a:latin typeface="Open Sans" charset="0"/>
                <a:ea typeface="Open Sans" charset="0"/>
                <a:cs typeface="Open Sans" charset="0"/>
              </a:rPr>
              <a:t> Week 3</a:t>
            </a:r>
          </a:p>
          <a:p>
            <a:endParaRPr lang="en-CA" sz="1000" dirty="0" smtClean="0">
              <a:latin typeface="Open Sans" charset="0"/>
              <a:ea typeface="Open Sans" charset="0"/>
              <a:cs typeface="Open Sans" charset="0"/>
            </a:endParaRPr>
          </a:p>
          <a:p>
            <a:r>
              <a:rPr lang="bg-BG" sz="1000" dirty="0" smtClean="0">
                <a:latin typeface="Open Sans" charset="0"/>
                <a:ea typeface="Open Sans" charset="0"/>
                <a:cs typeface="Open Sans" charset="0"/>
              </a:rPr>
              <a:t>•</a:t>
            </a:r>
            <a:r>
              <a:rPr lang="en-CA" sz="1000" dirty="0" smtClean="0">
                <a:latin typeface="Open Sans" charset="0"/>
                <a:ea typeface="Open Sans" charset="0"/>
                <a:cs typeface="Open Sans" charset="0"/>
              </a:rPr>
              <a:t> Week 4</a:t>
            </a:r>
          </a:p>
          <a:p>
            <a:endParaRPr lang="en-CA" sz="1000" dirty="0" smtClean="0">
              <a:latin typeface="Open Sans" charset="0"/>
              <a:ea typeface="Open Sans" charset="0"/>
              <a:cs typeface="Open Sans" charset="0"/>
            </a:endParaRPr>
          </a:p>
          <a:p>
            <a:r>
              <a:rPr lang="bg-BG" sz="1000" dirty="0" smtClean="0">
                <a:latin typeface="Open Sans" charset="0"/>
                <a:ea typeface="Open Sans" charset="0"/>
                <a:cs typeface="Open Sans" charset="0"/>
              </a:rPr>
              <a:t>•</a:t>
            </a:r>
            <a:r>
              <a:rPr lang="en-CA" sz="1000" dirty="0" smtClean="0">
                <a:latin typeface="Open Sans" charset="0"/>
                <a:ea typeface="Open Sans" charset="0"/>
                <a:cs typeface="Open Sans" charset="0"/>
              </a:rPr>
              <a:t> Week 5</a:t>
            </a:r>
          </a:p>
          <a:p>
            <a:endParaRPr lang="en-CA" sz="1000" dirty="0" smtClean="0">
              <a:latin typeface="Open Sans" charset="0"/>
              <a:ea typeface="Open Sans" charset="0"/>
              <a:cs typeface="Open Sans" charset="0"/>
            </a:endParaRPr>
          </a:p>
          <a:p>
            <a:r>
              <a:rPr lang="bg-BG" sz="1000" dirty="0" smtClean="0">
                <a:latin typeface="Open Sans" charset="0"/>
                <a:ea typeface="Open Sans" charset="0"/>
                <a:cs typeface="Open Sans" charset="0"/>
              </a:rPr>
              <a:t>•</a:t>
            </a:r>
            <a:r>
              <a:rPr lang="en-CA" sz="1000" dirty="0" smtClean="0">
                <a:latin typeface="Open Sans" charset="0"/>
                <a:ea typeface="Open Sans" charset="0"/>
                <a:cs typeface="Open Sans" charset="0"/>
              </a:rPr>
              <a:t> Week 6</a:t>
            </a:r>
          </a:p>
          <a:p>
            <a:endParaRPr lang="en-CA" sz="1000" dirty="0">
              <a:latin typeface="Open Sans" charset="0"/>
              <a:ea typeface="Open Sans" charset="0"/>
              <a:cs typeface="Open Sans" charset="0"/>
            </a:endParaRPr>
          </a:p>
          <a:p>
            <a:r>
              <a:rPr lang="bg-BG" sz="1000" dirty="0">
                <a:latin typeface="Open Sans" charset="0"/>
                <a:ea typeface="Open Sans" charset="0"/>
                <a:cs typeface="Open Sans" charset="0"/>
              </a:rPr>
              <a:t>•</a:t>
            </a:r>
            <a:r>
              <a:rPr lang="en-CA" sz="1000" dirty="0"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CA" sz="1000" dirty="0" smtClean="0">
                <a:latin typeface="Open Sans" charset="0"/>
                <a:ea typeface="Open Sans" charset="0"/>
                <a:cs typeface="Open Sans" charset="0"/>
              </a:rPr>
              <a:t>Week 7</a:t>
            </a:r>
            <a:endParaRPr lang="en-CA" sz="1000" dirty="0">
              <a:latin typeface="Open Sans" charset="0"/>
              <a:ea typeface="Open Sans" charset="0"/>
              <a:cs typeface="Open Sans" charset="0"/>
            </a:endParaRPr>
          </a:p>
          <a:p>
            <a:endParaRPr lang="en-CA" sz="1000" dirty="0" smtClean="0">
              <a:latin typeface="Open Sans" charset="0"/>
              <a:ea typeface="Open Sans" charset="0"/>
              <a:cs typeface="Open Sans" charset="0"/>
            </a:endParaRPr>
          </a:p>
          <a:p>
            <a:endParaRPr lang="en-CA" sz="1000" dirty="0">
              <a:latin typeface="Open Sans" charset="0"/>
              <a:ea typeface="Open Sans" charset="0"/>
              <a:cs typeface="Open Sans" charset="0"/>
            </a:endParaRPr>
          </a:p>
          <a:p>
            <a:endParaRPr lang="en-US" sz="1000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052839" y="657743"/>
            <a:ext cx="98629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000" dirty="0" smtClean="0">
                <a:latin typeface="Open Sans" charset="0"/>
                <a:ea typeface="Open Sans" charset="0"/>
                <a:cs typeface="Open Sans" charset="0"/>
              </a:rPr>
              <a:t>•</a:t>
            </a:r>
            <a:r>
              <a:rPr lang="en-CA" sz="1000" dirty="0" smtClean="0">
                <a:latin typeface="Open Sans" charset="0"/>
                <a:ea typeface="Open Sans" charset="0"/>
                <a:cs typeface="Open Sans" charset="0"/>
              </a:rPr>
              <a:t> Week 8	</a:t>
            </a:r>
            <a:endParaRPr lang="en-CA" sz="1000" dirty="0">
              <a:latin typeface="Open Sans" charset="0"/>
              <a:ea typeface="Open Sans" charset="0"/>
              <a:cs typeface="Open Sans" charset="0"/>
            </a:endParaRPr>
          </a:p>
          <a:p>
            <a:r>
              <a:rPr lang="bg-BG" sz="1000" dirty="0" smtClean="0">
                <a:latin typeface="Open Sans" charset="0"/>
                <a:ea typeface="Open Sans" charset="0"/>
                <a:cs typeface="Open Sans" charset="0"/>
              </a:rPr>
              <a:t>•</a:t>
            </a:r>
            <a:r>
              <a:rPr lang="en-CA" sz="1000" dirty="0" smtClean="0">
                <a:latin typeface="Open Sans" charset="0"/>
                <a:ea typeface="Open Sans" charset="0"/>
                <a:cs typeface="Open Sans" charset="0"/>
              </a:rPr>
              <a:t> Week 9</a:t>
            </a:r>
          </a:p>
          <a:p>
            <a:endParaRPr lang="en-CA" sz="1000" dirty="0">
              <a:latin typeface="Open Sans" charset="0"/>
              <a:ea typeface="Open Sans" charset="0"/>
              <a:cs typeface="Open Sans" charset="0"/>
            </a:endParaRPr>
          </a:p>
          <a:p>
            <a:r>
              <a:rPr lang="bg-BG" sz="1000" dirty="0" smtClean="0">
                <a:latin typeface="Open Sans" charset="0"/>
                <a:ea typeface="Open Sans" charset="0"/>
                <a:cs typeface="Open Sans" charset="0"/>
              </a:rPr>
              <a:t>•</a:t>
            </a:r>
            <a:r>
              <a:rPr lang="en-CA" sz="1000" dirty="0" smtClean="0">
                <a:latin typeface="Open Sans" charset="0"/>
                <a:ea typeface="Open Sans" charset="0"/>
                <a:cs typeface="Open Sans" charset="0"/>
              </a:rPr>
              <a:t> Week 10</a:t>
            </a:r>
          </a:p>
          <a:p>
            <a:endParaRPr lang="en-CA" sz="1000" dirty="0" smtClean="0">
              <a:latin typeface="Open Sans" charset="0"/>
              <a:ea typeface="Open Sans" charset="0"/>
              <a:cs typeface="Open Sans" charset="0"/>
            </a:endParaRPr>
          </a:p>
          <a:p>
            <a:r>
              <a:rPr lang="bg-BG" sz="1000" dirty="0" smtClean="0">
                <a:latin typeface="Open Sans" charset="0"/>
                <a:ea typeface="Open Sans" charset="0"/>
                <a:cs typeface="Open Sans" charset="0"/>
              </a:rPr>
              <a:t>•</a:t>
            </a:r>
            <a:r>
              <a:rPr lang="en-CA" sz="1000" dirty="0" smtClean="0">
                <a:latin typeface="Open Sans" charset="0"/>
                <a:ea typeface="Open Sans" charset="0"/>
                <a:cs typeface="Open Sans" charset="0"/>
              </a:rPr>
              <a:t> Week 11</a:t>
            </a:r>
          </a:p>
          <a:p>
            <a:endParaRPr lang="en-CA" sz="1000" dirty="0" smtClean="0">
              <a:latin typeface="Open Sans" charset="0"/>
              <a:ea typeface="Open Sans" charset="0"/>
              <a:cs typeface="Open Sans" charset="0"/>
            </a:endParaRPr>
          </a:p>
          <a:p>
            <a:r>
              <a:rPr lang="bg-BG" sz="1000" dirty="0" smtClean="0">
                <a:latin typeface="Open Sans" charset="0"/>
                <a:ea typeface="Open Sans" charset="0"/>
                <a:cs typeface="Open Sans" charset="0"/>
              </a:rPr>
              <a:t>•</a:t>
            </a:r>
            <a:r>
              <a:rPr lang="en-CA" sz="1000" dirty="0" smtClean="0">
                <a:latin typeface="Open Sans" charset="0"/>
                <a:ea typeface="Open Sans" charset="0"/>
                <a:cs typeface="Open Sans" charset="0"/>
              </a:rPr>
              <a:t> Week 12</a:t>
            </a:r>
          </a:p>
          <a:p>
            <a:endParaRPr lang="en-CA" sz="1000" dirty="0" smtClean="0">
              <a:latin typeface="Open Sans" charset="0"/>
              <a:ea typeface="Open Sans" charset="0"/>
              <a:cs typeface="Open Sans" charset="0"/>
            </a:endParaRPr>
          </a:p>
          <a:p>
            <a:r>
              <a:rPr lang="bg-BG" sz="1000" dirty="0" smtClean="0">
                <a:latin typeface="Open Sans" charset="0"/>
                <a:ea typeface="Open Sans" charset="0"/>
                <a:cs typeface="Open Sans" charset="0"/>
              </a:rPr>
              <a:t>•</a:t>
            </a:r>
            <a:r>
              <a:rPr lang="en-CA" sz="1000" dirty="0" smtClean="0">
                <a:latin typeface="Open Sans" charset="0"/>
                <a:ea typeface="Open Sans" charset="0"/>
                <a:cs typeface="Open Sans" charset="0"/>
              </a:rPr>
              <a:t> Week 13</a:t>
            </a:r>
          </a:p>
          <a:p>
            <a:endParaRPr lang="en-CA" sz="1000" dirty="0">
              <a:latin typeface="Open Sans" charset="0"/>
              <a:ea typeface="Open Sans" charset="0"/>
              <a:cs typeface="Open Sans" charset="0"/>
            </a:endParaRPr>
          </a:p>
          <a:p>
            <a:r>
              <a:rPr lang="bg-BG" sz="1000" dirty="0">
                <a:latin typeface="Open Sans" charset="0"/>
                <a:ea typeface="Open Sans" charset="0"/>
                <a:cs typeface="Open Sans" charset="0"/>
              </a:rPr>
              <a:t>•</a:t>
            </a:r>
            <a:r>
              <a:rPr lang="en-CA" sz="1000" dirty="0"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CA" sz="1000" dirty="0" smtClean="0">
                <a:latin typeface="Open Sans" charset="0"/>
                <a:ea typeface="Open Sans" charset="0"/>
                <a:cs typeface="Open Sans" charset="0"/>
              </a:rPr>
              <a:t>Week 14</a:t>
            </a:r>
          </a:p>
          <a:p>
            <a:endParaRPr lang="en-CA" sz="1000" dirty="0">
              <a:latin typeface="Open Sans" charset="0"/>
              <a:ea typeface="Open Sans" charset="0"/>
              <a:cs typeface="Open Sans" charset="0"/>
            </a:endParaRPr>
          </a:p>
          <a:p>
            <a:r>
              <a:rPr lang="bg-BG" sz="1000" dirty="0">
                <a:latin typeface="Open Sans" charset="0"/>
                <a:ea typeface="Open Sans" charset="0"/>
                <a:cs typeface="Open Sans" charset="0"/>
              </a:rPr>
              <a:t>•</a:t>
            </a:r>
            <a:r>
              <a:rPr lang="en-CA" sz="1000" dirty="0">
                <a:latin typeface="Open Sans" charset="0"/>
                <a:ea typeface="Open Sans" charset="0"/>
                <a:cs typeface="Open Sans" charset="0"/>
              </a:rPr>
              <a:t> Week </a:t>
            </a:r>
            <a:r>
              <a:rPr lang="en-CA" sz="1000" dirty="0" smtClean="0">
                <a:latin typeface="Open Sans" charset="0"/>
                <a:ea typeface="Open Sans" charset="0"/>
                <a:cs typeface="Open Sans" charset="0"/>
              </a:rPr>
              <a:t>15</a:t>
            </a:r>
            <a:endParaRPr lang="en-CA" sz="1000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453175" y="3801941"/>
            <a:ext cx="8731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Assignment 1</a:t>
            </a:r>
            <a:endParaRPr lang="en-US" sz="800" b="1" dirty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717208" y="4271654"/>
            <a:ext cx="5403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Exam</a:t>
            </a:r>
            <a:endParaRPr lang="en-US" sz="800" b="1" dirty="0">
              <a:solidFill>
                <a:schemeClr val="tx1">
                  <a:lumMod val="85000"/>
                  <a:lumOff val="1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257587" y="5104870"/>
            <a:ext cx="12807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Midterm</a:t>
            </a:r>
            <a:endParaRPr lang="en-US" sz="800" b="1" dirty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682227" y="4420945"/>
            <a:ext cx="876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Assignment 2</a:t>
            </a:r>
            <a:endParaRPr lang="en-US" sz="800" b="1" dirty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3772244" y="6343185"/>
            <a:ext cx="790017" cy="790017"/>
          </a:xfrm>
          <a:prstGeom prst="ellipse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073" y="6337674"/>
            <a:ext cx="815188" cy="8151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43486" y="8920407"/>
            <a:ext cx="496571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>
                <a:latin typeface="Open Sans" charset="0"/>
                <a:ea typeface="Open Sans" charset="0"/>
                <a:cs typeface="Open Sans" charset="0"/>
              </a:rPr>
              <a:t>“Innovation Syllabus Template” </a:t>
            </a:r>
            <a:r>
              <a:rPr lang="en-US" sz="900" dirty="0">
                <a:latin typeface="Open Sans" charset="0"/>
                <a:ea typeface="Open Sans" charset="0"/>
                <a:cs typeface="Open Sans" charset="0"/>
              </a:rPr>
              <a:t>by Cambrian College is licensed under CC BY-NC-SA </a:t>
            </a:r>
            <a:r>
              <a:rPr lang="en-US" sz="900" dirty="0" smtClean="0">
                <a:latin typeface="Open Sans" charset="0"/>
                <a:ea typeface="Open Sans" charset="0"/>
                <a:cs typeface="Open Sans" charset="0"/>
              </a:rPr>
              <a:t>4.0</a:t>
            </a:r>
            <a:endParaRPr lang="en-US" sz="900" dirty="0">
              <a:latin typeface="Open Sans" charset="0"/>
              <a:ea typeface="Open Sans" charset="0"/>
              <a:cs typeface="Open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36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"/>
</p:tagLst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D93B3"/>
      </a:accent1>
      <a:accent2>
        <a:srgbClr val="81C2D4"/>
      </a:accent2>
      <a:accent3>
        <a:srgbClr val="A5A5A5"/>
      </a:accent3>
      <a:accent4>
        <a:srgbClr val="232828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368</TotalTime>
  <Words>81</Words>
  <Application>Microsoft Macintosh PowerPoint</Application>
  <PresentationFormat>Letter Paper (8.5x11 in)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Open Sans</vt:lpstr>
      <vt:lpstr>Arial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Cambrian College Teaching &amp; Learning Innovation Hub</dc:creator>
  <cp:keywords/>
  <dc:description>“Innovation Syllabus Template” by Cambrian College is licensed under CC BY-NC-SA 4.0
</dc:description>
  <cp:lastModifiedBy>Microsoft Office User</cp:lastModifiedBy>
  <cp:revision>35</cp:revision>
  <cp:lastPrinted>2019-06-24T17:53:41Z</cp:lastPrinted>
  <dcterms:created xsi:type="dcterms:W3CDTF">2019-06-24T13:45:30Z</dcterms:created>
  <dcterms:modified xsi:type="dcterms:W3CDTF">2019-08-01T18:59:13Z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ED0597D2-EE4C-4E89-9500-540F7D29A9FA</vt:lpwstr>
  </property>
  <property fmtid="{D5CDD505-2E9C-101B-9397-08002B2CF9AE}" pid="3" name="ArticulatePath">
    <vt:lpwstr>TemplateVersion1 (1)</vt:lpwstr>
  </property>
</Properties>
</file>