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135" userDrawn="1">
          <p15:clr>
            <a:srgbClr val="A4A3A4"/>
          </p15:clr>
        </p15:guide>
        <p15:guide id="4" pos="4761" userDrawn="1">
          <p15:clr>
            <a:srgbClr val="A4A3A4"/>
          </p15:clr>
        </p15:guide>
        <p15:guide id="5" pos="2380" userDrawn="1">
          <p15:clr>
            <a:srgbClr val="A4A3A4"/>
          </p15:clr>
        </p15:guide>
        <p15:guide id="6" pos="2516" userDrawn="1">
          <p15:clr>
            <a:srgbClr val="A4A3A4"/>
          </p15:clr>
        </p15:guide>
        <p15:guide id="7" pos="3582" userDrawn="1">
          <p15:clr>
            <a:srgbClr val="A4A3A4"/>
          </p15:clr>
        </p15:guide>
        <p15:guide id="8" pos="3514" userDrawn="1">
          <p15:clr>
            <a:srgbClr val="A4A3A4"/>
          </p15:clr>
        </p15:guide>
        <p15:guide id="9" pos="3650" userDrawn="1">
          <p15:clr>
            <a:srgbClr val="A4A3A4"/>
          </p15:clr>
        </p15:guide>
        <p15:guide id="10" pos="1291" userDrawn="1">
          <p15:clr>
            <a:srgbClr val="A4A3A4"/>
          </p15:clr>
        </p15:guide>
        <p15:guide id="11" pos="1359" userDrawn="1">
          <p15:clr>
            <a:srgbClr val="A4A3A4"/>
          </p15:clr>
        </p15:guide>
        <p15:guide id="12" pos="1223" userDrawn="1">
          <p15:clr>
            <a:srgbClr val="A4A3A4"/>
          </p15:clr>
        </p15:guide>
        <p15:guide id="13" pos="3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303"/>
    <a:srgbClr val="FFF0D6"/>
    <a:srgbClr val="F9B900"/>
    <a:srgbClr val="51C8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21"/>
    <p:restoredTop sz="94599"/>
  </p:normalViewPr>
  <p:slideViewPr>
    <p:cSldViewPr snapToGrid="0" snapToObjects="1" showGuides="1">
      <p:cViewPr varScale="1">
        <p:scale>
          <a:sx n="75" d="100"/>
          <a:sy n="75" d="100"/>
        </p:scale>
        <p:origin x="2790" y="66"/>
      </p:cViewPr>
      <p:guideLst>
        <p:guide orient="horz" pos="3168"/>
        <p:guide pos="2448"/>
        <p:guide pos="135"/>
        <p:guide pos="4761"/>
        <p:guide pos="2380"/>
        <p:guide pos="2516"/>
        <p:guide pos="3582"/>
        <p:guide pos="3514"/>
        <p:guide pos="3650"/>
        <p:guide pos="1291"/>
        <p:guide pos="1359"/>
        <p:guide pos="1223"/>
        <p:guide pos="3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90-4DFD-987B-284256F4E855}"/>
              </c:ext>
            </c:extLst>
          </c:dPt>
          <c:dPt>
            <c:idx val="1"/>
            <c:bubble3D val="0"/>
            <c:spPr>
              <a:solidFill>
                <a:srgbClr val="04030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90-4DFD-987B-284256F4E855}"/>
              </c:ext>
            </c:extLst>
          </c:dPt>
          <c:dPt>
            <c:idx val="2"/>
            <c:bubble3D val="0"/>
            <c:spPr>
              <a:solidFill>
                <a:srgbClr val="F9B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90-4DFD-987B-284256F4E855}"/>
              </c:ext>
            </c:extLst>
          </c:dPt>
          <c:dPt>
            <c:idx val="3"/>
            <c:bubble3D val="0"/>
            <c:spPr>
              <a:solidFill>
                <a:srgbClr val="51C8C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90-4DFD-987B-284256F4E855}"/>
              </c:ext>
            </c:extLst>
          </c:dPt>
          <c:cat>
            <c:strRef>
              <c:f>Sheet1!$A$2:$A$5</c:f>
              <c:strCache>
                <c:ptCount val="4"/>
                <c:pt idx="0">
                  <c:v>Assignment 1</c:v>
                </c:pt>
                <c:pt idx="1">
                  <c:v>Assignment 2</c:v>
                </c:pt>
                <c:pt idx="2">
                  <c:v>Midterm</c:v>
                </c:pt>
                <c:pt idx="3">
                  <c:v>Exam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90-4DFD-987B-284256F4E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C8B4-610A-B248-B627-4E31F97CE18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7592-8E48-8C4A-BB89-5576F4A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C8B4-610A-B248-B627-4E31F97CE18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7592-8E48-8C4A-BB89-5576F4A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C8B4-610A-B248-B627-4E31F97CE18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7592-8E48-8C4A-BB89-5576F4A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C8B4-610A-B248-B627-4E31F97CE18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7592-8E48-8C4A-BB89-5576F4A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C8B4-610A-B248-B627-4E31F97CE18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7592-8E48-8C4A-BB89-5576F4A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C8B4-610A-B248-B627-4E31F97CE18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7592-8E48-8C4A-BB89-5576F4A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C8B4-610A-B248-B627-4E31F97CE18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7592-8E48-8C4A-BB89-5576F4A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C8B4-610A-B248-B627-4E31F97CE18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7592-8E48-8C4A-BB89-5576F4A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C8B4-610A-B248-B627-4E31F97CE18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7592-8E48-8C4A-BB89-5576F4A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C8B4-610A-B248-B627-4E31F97CE18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7592-8E48-8C4A-BB89-5576F4A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C8B4-610A-B248-B627-4E31F97CE18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7592-8E48-8C4A-BB89-5576F4A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AC8B4-610A-B248-B627-4E31F97CE18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07592-8E48-8C4A-BB89-5576F4A5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8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772400" cy="2758966"/>
          </a:xfrm>
          <a:prstGeom prst="rect">
            <a:avLst/>
          </a:prstGeom>
          <a:solidFill>
            <a:srgbClr val="F9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4135">
            <a:off x="1805278" y="-183367"/>
            <a:ext cx="1032048" cy="8005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58711"/>
            <a:ext cx="7772400" cy="7325917"/>
          </a:xfrm>
          <a:prstGeom prst="rect">
            <a:avLst/>
          </a:prstGeom>
          <a:solidFill>
            <a:srgbClr val="FFF0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4313" y="2999058"/>
            <a:ext cx="4436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Open Sans" charset="0"/>
                <a:ea typeface="Open Sans" charset="0"/>
                <a:cs typeface="Open Sans" charset="0"/>
              </a:rPr>
              <a:t>About</a:t>
            </a:r>
            <a:endParaRPr lang="en-US" sz="1400" b="1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7413" y="2999058"/>
            <a:ext cx="4436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Open Sans" charset="0"/>
                <a:ea typeface="Open Sans" charset="0"/>
                <a:cs typeface="Open Sans" charset="0"/>
              </a:rPr>
              <a:t>Description</a:t>
            </a:r>
            <a:endParaRPr lang="en-US" sz="1400" b="1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3357" y="2999058"/>
            <a:ext cx="4436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latin typeface="Open Sans" charset="0"/>
                <a:ea typeface="Open Sans" charset="0"/>
                <a:cs typeface="Open Sans" charset="0"/>
              </a:rPr>
              <a:t>Policies</a:t>
            </a:r>
            <a:endParaRPr lang="en-US" sz="1400" b="1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49925" y="2986741"/>
            <a:ext cx="4436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latin typeface="Open Sans" charset="0"/>
                <a:ea typeface="Open Sans" charset="0"/>
                <a:cs typeface="Open Sans" charset="0"/>
              </a:rPr>
              <a:t>Required Materials</a:t>
            </a:r>
            <a:endParaRPr lang="en-US" sz="1400" b="1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4018" y="3841312"/>
            <a:ext cx="19917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name@emailaddress.ca</a:t>
            </a:r>
            <a:endParaRPr lang="en-US" sz="1050" dirty="0" smtClean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(555) 555-5555 ext.</a:t>
            </a:r>
            <a:endParaRPr lang="en-US" sz="1050" dirty="0"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42" y="4033326"/>
            <a:ext cx="214938" cy="24300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30" y="3791531"/>
            <a:ext cx="204272" cy="20581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190751" y="3739330"/>
            <a:ext cx="15874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Description 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Description 2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Description 3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Description 4</a:t>
            </a:r>
            <a:endParaRPr lang="en-US" sz="105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10330" y="3739330"/>
            <a:ext cx="15874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Policy 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Policy 2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Policy 3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Policy 4</a:t>
            </a:r>
            <a:endParaRPr lang="en-US" sz="105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38490" y="3739330"/>
            <a:ext cx="15874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Item 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Item 2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Item 3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Item 4</a:t>
            </a:r>
            <a:endParaRPr lang="en-US" sz="105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313" y="4639524"/>
            <a:ext cx="4436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Open Sans" charset="0"/>
                <a:ea typeface="Open Sans" charset="0"/>
                <a:cs typeface="Open Sans" charset="0"/>
              </a:rPr>
              <a:t>Course Overview/Weekly Topics</a:t>
            </a:r>
            <a:endParaRPr lang="en-US" sz="1400" b="1" dirty="0"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049463" y="5613531"/>
            <a:ext cx="0" cy="795327"/>
          </a:xfrm>
          <a:prstGeom prst="line">
            <a:avLst/>
          </a:prstGeom>
          <a:ln w="38100">
            <a:solidFill>
              <a:srgbClr val="F9B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941513" y="5302032"/>
            <a:ext cx="215900" cy="215900"/>
          </a:xfrm>
          <a:prstGeom prst="ellipse">
            <a:avLst/>
          </a:prstGeom>
          <a:solidFill>
            <a:srgbClr val="51C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68424" y="5240669"/>
            <a:ext cx="87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9B900"/>
                </a:solidFill>
                <a:latin typeface="Open Sans" charset="0"/>
                <a:ea typeface="Open Sans" charset="0"/>
                <a:cs typeface="Open Sans" charset="0"/>
              </a:rPr>
              <a:t>Topic 1</a:t>
            </a:r>
            <a:endParaRPr lang="en-US" sz="1400" b="1" dirty="0">
              <a:solidFill>
                <a:srgbClr val="F9B9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6518" y="5623805"/>
            <a:ext cx="1332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Description 1</a:t>
            </a:r>
            <a:endParaRPr lang="en-US" sz="105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941513" y="6532305"/>
            <a:ext cx="215900" cy="215900"/>
          </a:xfrm>
          <a:prstGeom prst="ellipse">
            <a:avLst/>
          </a:prstGeom>
          <a:solidFill>
            <a:srgbClr val="51C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941513" y="7732064"/>
            <a:ext cx="215900" cy="215900"/>
          </a:xfrm>
          <a:prstGeom prst="ellipse">
            <a:avLst/>
          </a:prstGeom>
          <a:solidFill>
            <a:srgbClr val="51C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2049463" y="6852762"/>
            <a:ext cx="0" cy="795327"/>
          </a:xfrm>
          <a:prstGeom prst="line">
            <a:avLst/>
          </a:prstGeom>
          <a:ln w="38100">
            <a:solidFill>
              <a:srgbClr val="F9B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049463" y="8041482"/>
            <a:ext cx="0" cy="795327"/>
          </a:xfrm>
          <a:prstGeom prst="line">
            <a:avLst/>
          </a:prstGeom>
          <a:ln w="38100">
            <a:solidFill>
              <a:srgbClr val="F9B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941513" y="8938553"/>
            <a:ext cx="215900" cy="215900"/>
          </a:xfrm>
          <a:prstGeom prst="ellipse">
            <a:avLst/>
          </a:prstGeom>
          <a:solidFill>
            <a:srgbClr val="51C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271941" y="6487325"/>
            <a:ext cx="87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9B900"/>
                </a:solidFill>
                <a:latin typeface="Open Sans" charset="0"/>
                <a:ea typeface="Open Sans" charset="0"/>
                <a:cs typeface="Open Sans" charset="0"/>
              </a:rPr>
              <a:t>Topic 2</a:t>
            </a:r>
            <a:endParaRPr lang="en-US" sz="1400" b="1" dirty="0">
              <a:solidFill>
                <a:srgbClr val="F9B9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71941" y="6872839"/>
            <a:ext cx="1332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Description 2</a:t>
            </a:r>
            <a:endParaRPr lang="en-US" sz="105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8424" y="7687272"/>
            <a:ext cx="87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9B900"/>
                </a:solidFill>
                <a:latin typeface="Open Sans" charset="0"/>
                <a:ea typeface="Open Sans" charset="0"/>
                <a:cs typeface="Open Sans" charset="0"/>
              </a:rPr>
              <a:t>Topic 3</a:t>
            </a:r>
            <a:endParaRPr lang="en-US" sz="1400" b="1" dirty="0">
              <a:solidFill>
                <a:srgbClr val="F9B9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1621" y="8062227"/>
            <a:ext cx="1332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Description 3</a:t>
            </a:r>
            <a:endParaRPr lang="en-US" sz="105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71941" y="8938553"/>
            <a:ext cx="87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9B900"/>
                </a:solidFill>
                <a:latin typeface="Open Sans" charset="0"/>
                <a:ea typeface="Open Sans" charset="0"/>
                <a:cs typeface="Open Sans" charset="0"/>
              </a:rPr>
              <a:t>Topic 4</a:t>
            </a:r>
            <a:endParaRPr lang="en-US" sz="1400" b="1" dirty="0">
              <a:solidFill>
                <a:srgbClr val="F9B9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71941" y="9324067"/>
            <a:ext cx="1332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Description 4</a:t>
            </a:r>
            <a:endParaRPr lang="en-US" sz="1050" dirty="0"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705381" y="5613531"/>
            <a:ext cx="0" cy="795327"/>
          </a:xfrm>
          <a:prstGeom prst="line">
            <a:avLst/>
          </a:prstGeom>
          <a:ln w="38100">
            <a:solidFill>
              <a:srgbClr val="F9B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5597431" y="5302032"/>
            <a:ext cx="215900" cy="215900"/>
          </a:xfrm>
          <a:prstGeom prst="ellipse">
            <a:avLst/>
          </a:prstGeom>
          <a:solidFill>
            <a:srgbClr val="51C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724342" y="5240669"/>
            <a:ext cx="87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9B900"/>
                </a:solidFill>
                <a:latin typeface="Open Sans" charset="0"/>
                <a:ea typeface="Open Sans" charset="0"/>
                <a:cs typeface="Open Sans" charset="0"/>
              </a:rPr>
              <a:t>Topic 5</a:t>
            </a:r>
            <a:endParaRPr lang="en-US" sz="1400" b="1" dirty="0">
              <a:solidFill>
                <a:srgbClr val="F9B9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22436" y="5623805"/>
            <a:ext cx="1332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Description 5</a:t>
            </a:r>
            <a:endParaRPr lang="en-US" sz="105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597431" y="6532305"/>
            <a:ext cx="215900" cy="215900"/>
          </a:xfrm>
          <a:prstGeom prst="ellipse">
            <a:avLst/>
          </a:prstGeom>
          <a:solidFill>
            <a:srgbClr val="51C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597431" y="7732064"/>
            <a:ext cx="215900" cy="215900"/>
          </a:xfrm>
          <a:prstGeom prst="ellipse">
            <a:avLst/>
          </a:prstGeom>
          <a:solidFill>
            <a:srgbClr val="51C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5705381" y="6852762"/>
            <a:ext cx="0" cy="795327"/>
          </a:xfrm>
          <a:prstGeom prst="line">
            <a:avLst/>
          </a:prstGeom>
          <a:ln w="38100">
            <a:solidFill>
              <a:srgbClr val="F9B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705381" y="8041482"/>
            <a:ext cx="0" cy="795327"/>
          </a:xfrm>
          <a:prstGeom prst="line">
            <a:avLst/>
          </a:prstGeom>
          <a:ln w="38100">
            <a:solidFill>
              <a:srgbClr val="F9B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597431" y="8938553"/>
            <a:ext cx="215900" cy="215900"/>
          </a:xfrm>
          <a:prstGeom prst="ellipse">
            <a:avLst/>
          </a:prstGeom>
          <a:solidFill>
            <a:srgbClr val="51C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927859" y="6487325"/>
            <a:ext cx="87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9B900"/>
                </a:solidFill>
                <a:latin typeface="Open Sans" charset="0"/>
                <a:ea typeface="Open Sans" charset="0"/>
                <a:cs typeface="Open Sans" charset="0"/>
              </a:rPr>
              <a:t>Topic 6</a:t>
            </a:r>
            <a:endParaRPr lang="en-US" sz="1400" b="1" dirty="0">
              <a:solidFill>
                <a:srgbClr val="F9B9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27859" y="6872839"/>
            <a:ext cx="1332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Description 6</a:t>
            </a:r>
            <a:endParaRPr lang="en-US" sz="105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24342" y="7687272"/>
            <a:ext cx="87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9B900"/>
                </a:solidFill>
                <a:latin typeface="Open Sans" charset="0"/>
                <a:ea typeface="Open Sans" charset="0"/>
                <a:cs typeface="Open Sans" charset="0"/>
              </a:rPr>
              <a:t>Topic 7</a:t>
            </a:r>
            <a:endParaRPr lang="en-US" sz="1400" b="1" dirty="0">
              <a:solidFill>
                <a:srgbClr val="F9B9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47539" y="8062227"/>
            <a:ext cx="1332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Description 7</a:t>
            </a:r>
            <a:endParaRPr lang="en-US" sz="1050" dirty="0"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4466">
            <a:off x="1744713" y="1582347"/>
            <a:ext cx="1153178" cy="76878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927859" y="8938553"/>
            <a:ext cx="87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9B900"/>
                </a:solidFill>
                <a:latin typeface="Open Sans" charset="0"/>
                <a:ea typeface="Open Sans" charset="0"/>
                <a:cs typeface="Open Sans" charset="0"/>
              </a:rPr>
              <a:t>Topic 8</a:t>
            </a:r>
            <a:endParaRPr lang="en-US" sz="1400" b="1" dirty="0">
              <a:solidFill>
                <a:srgbClr val="F9B9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27859" y="9324067"/>
            <a:ext cx="1332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Description 8</a:t>
            </a:r>
            <a:endParaRPr lang="en-US" sz="1050" dirty="0">
              <a:latin typeface="Open Sans" charset="0"/>
              <a:ea typeface="Open Sans" charset="0"/>
              <a:cs typeface="Open Sans" charset="0"/>
            </a:endParaRPr>
          </a:p>
        </p:txBody>
      </p:sp>
      <p:graphicFrame>
        <p:nvGraphicFramePr>
          <p:cNvPr id="62" name="Chart 61"/>
          <p:cNvGraphicFramePr/>
          <p:nvPr>
            <p:extLst>
              <p:ext uri="{D42A27DB-BD31-4B8C-83A1-F6EECF244321}">
                <p14:modId xmlns:p14="http://schemas.microsoft.com/office/powerpoint/2010/main" val="2101572487"/>
              </p:ext>
            </p:extLst>
          </p:nvPr>
        </p:nvGraphicFramePr>
        <p:xfrm>
          <a:off x="3982439" y="229891"/>
          <a:ext cx="3448394" cy="229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61468" flipH="1">
            <a:off x="817378" y="1611077"/>
            <a:ext cx="231634" cy="105126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2221">
            <a:off x="691294" y="-58239"/>
            <a:ext cx="713091" cy="84205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4313" y="795283"/>
            <a:ext cx="44365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Course Title</a:t>
            </a:r>
          </a:p>
          <a:p>
            <a:r>
              <a:rPr lang="en-US" sz="1600" b="1" smtClean="0">
                <a:latin typeface="Open Sans" charset="0"/>
                <a:ea typeface="Open Sans" charset="0"/>
                <a:cs typeface="Open Sans" charset="0"/>
              </a:rPr>
              <a:t>Course Code / Semester / Year</a:t>
            </a:r>
            <a:endParaRPr lang="en-US" sz="1600" b="1" dirty="0"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435" y="7665337"/>
            <a:ext cx="871494" cy="102910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2013">
            <a:off x="670717" y="8897918"/>
            <a:ext cx="1047242" cy="81237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536" y="5478129"/>
            <a:ext cx="1180214" cy="78680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79949">
            <a:off x="1038810" y="6388791"/>
            <a:ext cx="224373" cy="1018308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03" y="8836004"/>
            <a:ext cx="1180214" cy="786809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79949">
            <a:off x="6350790" y="7490699"/>
            <a:ext cx="212781" cy="965698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353" y="6188633"/>
            <a:ext cx="871494" cy="102910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4705">
            <a:off x="6072920" y="5201647"/>
            <a:ext cx="1047242" cy="812372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214313" y="3375170"/>
            <a:ext cx="4436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Instructor Name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0563" y="9724557"/>
            <a:ext cx="4968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Open Sans" charset="0"/>
                <a:ea typeface="Open Sans" charset="0"/>
                <a:cs typeface="Open Sans" charset="0"/>
              </a:rPr>
              <a:t>“Classroom Template” </a:t>
            </a:r>
            <a:r>
              <a:rPr lang="en-US" sz="1000" dirty="0">
                <a:latin typeface="Open Sans" charset="0"/>
                <a:ea typeface="Open Sans" charset="0"/>
                <a:cs typeface="Open Sans" charset="0"/>
              </a:rPr>
              <a:t>by Cambrian College is licensed under CC BY-NC-SA 4.0</a:t>
            </a:r>
          </a:p>
          <a:p>
            <a:endParaRPr lang="en-US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44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86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Cambrian College Teaching &amp; Learning Innovation Hub</dc:creator>
  <cp:keywords/>
  <dc:description>“Classroom Template” by Cambrian College is licensed under CC BY-NC-SA 4.0
</dc:description>
  <cp:lastModifiedBy>SARAH WENDORF</cp:lastModifiedBy>
  <cp:revision>13</cp:revision>
  <cp:lastPrinted>2019-07-03T15:39:11Z</cp:lastPrinted>
  <dcterms:created xsi:type="dcterms:W3CDTF">2019-07-03T14:57:07Z</dcterms:created>
  <dcterms:modified xsi:type="dcterms:W3CDTF">2019-08-02T14:33:56Z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D156650C-8E43-4499-9C3B-8CE148EE2398</vt:lpwstr>
  </property>
  <property fmtid="{D5CDD505-2E9C-101B-9397-08002B2CF9AE}" pid="3" name="ArticulatePath">
    <vt:lpwstr>ClassroomSyllabusTemplate</vt:lpwstr>
  </property>
</Properties>
</file>